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84" r:id="rId5"/>
    <p:sldMasterId id="2147483696" r:id="rId6"/>
  </p:sldMasterIdLst>
  <p:notesMasterIdLst>
    <p:notesMasterId r:id="rId31"/>
  </p:notesMasterIdLst>
  <p:sldIdLst>
    <p:sldId id="277" r:id="rId7"/>
    <p:sldId id="278" r:id="rId8"/>
    <p:sldId id="369" r:id="rId9"/>
    <p:sldId id="364" r:id="rId10"/>
    <p:sldId id="363" r:id="rId11"/>
    <p:sldId id="282" r:id="rId12"/>
    <p:sldId id="365" r:id="rId13"/>
    <p:sldId id="266" r:id="rId14"/>
    <p:sldId id="270" r:id="rId15"/>
    <p:sldId id="273" r:id="rId16"/>
    <p:sldId id="271" r:id="rId17"/>
    <p:sldId id="269" r:id="rId18"/>
    <p:sldId id="261" r:id="rId19"/>
    <p:sldId id="262" r:id="rId20"/>
    <p:sldId id="259" r:id="rId21"/>
    <p:sldId id="260" r:id="rId22"/>
    <p:sldId id="268" r:id="rId23"/>
    <p:sldId id="366" r:id="rId24"/>
    <p:sldId id="373" r:id="rId25"/>
    <p:sldId id="375" r:id="rId26"/>
    <p:sldId id="372" r:id="rId27"/>
    <p:sldId id="367" r:id="rId28"/>
    <p:sldId id="371" r:id="rId29"/>
    <p:sldId id="26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6BA"/>
    <a:srgbClr val="B6E4C1"/>
    <a:srgbClr val="FFCCCC"/>
    <a:srgbClr val="FFCCFF"/>
    <a:srgbClr val="CCCCFF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32A16-35BC-D0CA-1560-C14B4E9A2E59}" v="453" dt="2022-09-23T07:13:34.935"/>
    <p1510:client id="{313C0F12-A253-4310-8216-86D7FD2BF917}" v="1623" dt="2022-09-26T11:05:57.473"/>
    <p1510:client id="{47EC4568-ED7F-9935-E926-C3EAB7B1AD9C}" v="1077" dt="2022-09-26T15:53:46.683"/>
    <p1510:client id="{5E30A2F4-C238-4EDC-BF0C-42C21260546A}" v="2068" dt="2022-09-23T17:40:36.173"/>
    <p1510:client id="{7BC34621-559B-0F7B-48E3-071642BEEBC6}" v="479" dt="2022-09-27T10:57:40.330"/>
    <p1510:client id="{8399F448-4089-3230-05DF-3710E380217B}" v="449" dt="2022-09-27T17:31:44.089"/>
    <p1510:client id="{A815B02F-C765-402D-8C6C-4E9E5157E90B}" v="922" dt="2022-09-22T09:46:16.112"/>
    <p1510:client id="{E2762A64-DF91-4297-A107-723A387DB8EE}" v="211" dt="2022-09-22T07:36:03.2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7AC5F-4F24-40F0-A367-1B7BFD0BBFA0}" type="datetimeFigureOut">
              <a:rPr lang="pl-PL" smtClean="0"/>
              <a:t>28.09.2022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626CC-7E12-4F8B-AB4B-9536A4CC839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332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Name, affiliation, Laboratory. Thank the boss.</a:t>
            </a:r>
          </a:p>
          <a:p>
            <a:r>
              <a:rPr lang="en-US">
                <a:cs typeface="Calibri"/>
              </a:rPr>
              <a:t>Present the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6516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Constant error bars: Since the e+ beam is monochromatic, this technique has advantage to be independent to energy beam, and allow sustained precision in depth profile.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 first hump in the D and D+C curves is showing the surface defects have been created.</a:t>
            </a:r>
            <a:endParaRPr lang="en-US" dirty="0"/>
          </a:p>
          <a:p>
            <a:r>
              <a:rPr lang="en-US" dirty="0">
                <a:cs typeface="Calibri"/>
              </a:rPr>
              <a:t>The end tail shows the bulk defects have been migrating to the surface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631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1290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GB" dirty="0"/>
              <a:t>High concentration hydrides of Zr precipitates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GB" dirty="0"/>
              <a:t>Visual localization of  these precipitates is easy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GB" dirty="0"/>
              <a:t>Right next to these precipitates, we can find abundant clusters of holes</a:t>
            </a:r>
            <a:endParaRPr lang="en-US" dirty="0"/>
          </a:p>
          <a:p>
            <a:endParaRPr lang="en-US" dirty="0"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en-GB" dirty="0"/>
              <a:t>Production of vacancies in the material</a:t>
            </a:r>
            <a:endParaRPr lang="en-US" dirty="0"/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en-GB" dirty="0"/>
              <a:t>Heating up triggers their diffusion</a:t>
            </a:r>
            <a:endParaRPr lang="en-US" dirty="0"/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en-GB" dirty="0"/>
              <a:t>Coalescence of the vacancies into pores</a:t>
            </a:r>
            <a:endParaRPr lang="en-US" dirty="0"/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en-GB" dirty="0"/>
              <a:t>Migration of these pores to the surface of the material.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468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Objectives: </a:t>
            </a:r>
          </a:p>
          <a:p>
            <a:r>
              <a:rPr lang="en-US" dirty="0">
                <a:cs typeface="Calibri"/>
              </a:rPr>
              <a:t>- Nuclear experiments show crystal structure plays role</a:t>
            </a:r>
          </a:p>
          <a:p>
            <a:r>
              <a:rPr lang="en-US" dirty="0">
                <a:cs typeface="Calibri"/>
              </a:rPr>
              <a:t>- What defects?</a:t>
            </a:r>
          </a:p>
          <a:p>
            <a:r>
              <a:rPr lang="en-US" dirty="0">
                <a:cs typeface="Calibri"/>
              </a:rPr>
              <a:t>- How do they arrange?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827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Was difficult to find, 20 years of work of </a:t>
            </a:r>
            <a:r>
              <a:rPr lang="en-US" dirty="0" err="1">
                <a:cs typeface="Calibri"/>
              </a:rPr>
              <a:t>eLBRUS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One body about effect of quasi-free hydrogen</a:t>
            </a:r>
          </a:p>
          <a:p>
            <a:r>
              <a:rPr lang="en-US" dirty="0">
                <a:cs typeface="Calibri"/>
              </a:rPr>
              <a:t>One body about binding energy to crystals</a:t>
            </a:r>
          </a:p>
          <a:p>
            <a:r>
              <a:rPr lang="en-US" dirty="0">
                <a:cs typeface="Calibri"/>
              </a:rPr>
              <a:t>Interesting that </a:t>
            </a:r>
            <a:r>
              <a:rPr lang="en-US" dirty="0" err="1">
                <a:cs typeface="Calibri"/>
              </a:rPr>
              <a:t>Czserski</a:t>
            </a:r>
            <a:r>
              <a:rPr lang="en-US" dirty="0">
                <a:cs typeface="Calibri"/>
              </a:rPr>
              <a:t> theory joint local crystal structure and lattice defects to explain enhancement of U(e)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59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ELBRUS labs has been investigating low energy nuclear interaction between light elements and metals.</a:t>
            </a:r>
            <a:endParaRPr lang="en-US" dirty="0"/>
          </a:p>
          <a:p>
            <a:r>
              <a:rPr lang="en-US" dirty="0">
                <a:cs typeface="Calibri"/>
              </a:rPr>
              <a:t>Metals are necessary because free electrons are screening the nucleus and increasing cross-section of D+D nuclear reactions.</a:t>
            </a:r>
          </a:p>
          <a:p>
            <a:r>
              <a:rPr lang="en-US" dirty="0">
                <a:cs typeface="Calibri"/>
              </a:rPr>
              <a:t>Probability of D+D fusion depends on screening energies </a:t>
            </a:r>
            <a:r>
              <a:rPr lang="en-US" dirty="0" err="1">
                <a:cs typeface="Calibri"/>
              </a:rPr>
              <a:t>Ue</a:t>
            </a:r>
            <a:r>
              <a:rPr lang="en-US" dirty="0">
                <a:cs typeface="Calibri"/>
              </a:rPr>
              <a:t>, because it affects the coulomb barrier (in a classical way).</a:t>
            </a:r>
          </a:p>
          <a:p>
            <a:pPr algn="just"/>
            <a:r>
              <a:rPr lang="en-US" dirty="0"/>
              <a:t>Experimentally determined screening energy and therefore, the total cross section strongly depends on the number of crystal defects of the target sample.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Effective electron mass is the key to nuclear reactions are room temperature, hence our interest in the crystalline state of the sample.</a:t>
            </a:r>
            <a:endParaRPr lang="en-US" dirty="0"/>
          </a:p>
          <a:p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The proportional equation is derived from Fermi resonance equation, we have to define what is the effect of crystal defect and mass on </a:t>
            </a:r>
            <a:r>
              <a:rPr lang="en-US" dirty="0" err="1">
                <a:cs typeface="Calibri"/>
              </a:rPr>
              <a:t>Ue</a:t>
            </a:r>
            <a:r>
              <a:rPr lang="en-US" dirty="0">
                <a:cs typeface="Calibri"/>
              </a:rPr>
              <a:t> to adapt our observations.</a:t>
            </a:r>
          </a:p>
          <a:p>
            <a:r>
              <a:rPr lang="en-US" dirty="0">
                <a:cs typeface="Calibri"/>
              </a:rPr>
              <a:t>That's why localized electrons increase effectiveness</a:t>
            </a:r>
          </a:p>
          <a:p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Large screening energies measured optically in </a:t>
            </a:r>
            <a:r>
              <a:rPr lang="en-US" dirty="0" err="1">
                <a:cs typeface="Calibri"/>
              </a:rPr>
              <a:t>cond</a:t>
            </a:r>
            <a:r>
              <a:rPr lang="en-US" dirty="0">
                <a:cs typeface="Calibri"/>
              </a:rPr>
              <a:t> mat. Ref to find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105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deuteron-deuteron threshold resonance in the compound 4He nucleus is necessary to explain the observed enhancement of the reaction cross section</a:t>
            </a:r>
          </a:p>
          <a:p>
            <a:r>
              <a:rPr lang="en-US">
                <a:cs typeface="Calibri"/>
              </a:rPr>
              <a:t>It was observed that </a:t>
            </a:r>
            <a:r>
              <a:rPr lang="en-US"/>
              <a:t>the total cross section strongly depends on the number of crystal defects of the target sample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Hence reinforcing the interest in exploring the defect and crystal features of the sample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91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Other group in CHME are exploring the effect of extreme lamination effect on modification of screening energy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483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Main points:</a:t>
            </a:r>
          </a:p>
          <a:p>
            <a:r>
              <a:rPr lang="en-US" dirty="0">
                <a:cs typeface="Calibri"/>
              </a:rPr>
              <a:t>- VERY sensitive, can detect low defects concentration</a:t>
            </a:r>
          </a:p>
          <a:p>
            <a:r>
              <a:rPr lang="en-US" dirty="0">
                <a:cs typeface="Calibri"/>
              </a:rPr>
              <a:t>- Limited defect detection size</a:t>
            </a:r>
          </a:p>
          <a:p>
            <a:r>
              <a:rPr lang="en-US" dirty="0">
                <a:cs typeface="Calibri"/>
              </a:rPr>
              <a:t>- Wide range of depth</a:t>
            </a:r>
          </a:p>
          <a:p>
            <a:r>
              <a:rPr lang="en-US" dirty="0">
                <a:cs typeface="Calibri"/>
              </a:rPr>
              <a:t>- Ideal for what we are looking for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8679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LT allows us to have a direct interpretation o the size of the vacancy</a:t>
            </a:r>
          </a:p>
          <a:p>
            <a:r>
              <a:rPr lang="en-US">
                <a:cs typeface="Calibri"/>
              </a:rPr>
              <a:t>Deconvolution of the e+ LT values gives values of peaks and intensities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The shorter the lifetime, the smaller the defect (vac or disloc)</a:t>
            </a:r>
          </a:p>
          <a:p>
            <a:r>
              <a:rPr lang="en-US">
                <a:cs typeface="Calibri"/>
              </a:rPr>
              <a:t>The peak size (in%) gives the direct concentration of each defect type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8930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Vacancies reduce broadening of the 511keV peaks. This is due to the lower loss of momenta of the electrons in vacancies.</a:t>
            </a:r>
          </a:p>
          <a:p>
            <a:r>
              <a:rPr lang="en-US" dirty="0">
                <a:cs typeface="Calibri"/>
              </a:rPr>
              <a:t>Each peak is analyzed on the fly allow to understand the doppler broadening of the 511keV peaks.</a:t>
            </a:r>
            <a:endParaRPr lang="en-US" dirty="0"/>
          </a:p>
          <a:p>
            <a:r>
              <a:rPr lang="en-US" dirty="0">
                <a:cs typeface="Calibri"/>
              </a:rPr>
              <a:t>Positron trapping model to do this analysis.</a:t>
            </a:r>
          </a:p>
          <a:p>
            <a:r>
              <a:rPr lang="en-US" dirty="0">
                <a:cs typeface="Calibri"/>
              </a:rPr>
              <a:t>S parameter (for shape) is proportional to bigger defect concentration</a:t>
            </a:r>
          </a:p>
          <a:p>
            <a:r>
              <a:rPr lang="en-US" dirty="0">
                <a:cs typeface="Calibri"/>
              </a:rPr>
              <a:t>W parameter (weak) produce information about the type of defect, though with limited significance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626CC-7E12-4F8B-AB4B-9536A4CC839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45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C1ED89-6A75-74D8-482E-B82498632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2B5152-C220-EE1F-EBFE-512DBA539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9301977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95DCA9-DCA0-6677-65FE-493CFB54B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EF2816E-6114-BF4F-AC7B-361E9C8E7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4200380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0CD2CDB-5821-058D-E781-E9AC9C889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2946400"/>
            <a:ext cx="2601384" cy="29210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A314C76-E001-3FA9-4D0D-3ED9D4AF7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1" y="2946400"/>
            <a:ext cx="7607300" cy="29210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957223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5C8285-17F9-FC80-5187-B6982687D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5DC42F1-0706-6108-B7BF-0D629F05D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C07A9E-EF7D-465F-960A-F01DCC76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60800-62B8-93D5-7B7E-A33BF1F3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8CF050-38B5-EAED-8C48-7EB47C3C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367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46595F-B461-8883-B7B3-77432D405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765381-A821-D645-2257-A140F76A1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70D4931-3067-FF60-056A-0035E6C45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152EE6-D22D-A41A-C9CE-573242601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CE9F50-7672-5B3C-57D7-727BFB2D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6304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F4316B-3B25-EBEF-7D16-132A5C9A3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0E93233-FD9D-EB66-0D5C-C6D84549E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EFC38F-17C5-6620-EF8D-9B2700D5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9F6A1E-32C5-8CB0-07AE-2F8B8FE5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6BFFAE-E2D3-C27C-6906-CFFAFC60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6833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ECFAAE-91B8-EC69-98C7-ABA8C669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FC3569-3CA3-1D05-C299-6123284CF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1FAB93-B9B5-4723-60D4-EF81535FA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247196-8C1E-7E34-0A00-4140FEEAF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1F5DE81-BD8C-4B37-DED8-E46FCD2C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0D9059D-E632-B1E9-8915-3D4E71E7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4824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4577D-F298-3444-109B-23ECE3C4E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76A858-0FB6-73DA-3CC5-C2AA8778A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F5488C-5FAA-43A2-53A8-2936423D3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22B516F-B218-A768-9B78-5962DAD5B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C23AC56-D822-50B2-7E78-82F6C544F8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5874A39-DCF0-8B76-3702-9BCCE4DF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C395CDD-454F-3B9E-1813-38BBB1EA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E334E6C-FD91-7BE5-7685-87265E81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07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F01D9A-1AFD-1CC0-4180-DBD6FFAE0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ADC6416-52C7-967D-E7D3-81FC6719C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F031889-AF8B-3679-66E4-7EDC663E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0A4369-FA56-13DD-E60A-7D41335A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61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2100B50-8B98-E502-F577-54FEBDBD5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2AD8E8E-5401-8051-36A0-5802BE91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1E9E28-38BF-8DE7-30AA-DAE03FC0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1721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C611CB-A729-6D3F-9BB1-159BEABF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0D84E6-C3F5-B208-9A74-C8EDFDD21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06DE15-BC03-744A-74FE-0CD206CA8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0370FD8-8E19-008A-20BD-7457BAD01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742D21-7A49-743F-2431-93E0D70EE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F09B2F-DE94-E5DB-047C-D68FD2BD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372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0E9D9-362B-6BA1-F1FE-1715E7BE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D81F6D-26A3-7131-06E4-2AED0A9A3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7345645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CFBE94-7D8F-8352-2E96-B20355BC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063A7CF-741D-D554-5F5F-C30DEFAD5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68E65F9-A450-6CE6-CE35-B01D89572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315EBDB-9F58-D553-F893-1E4C868CD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0FB2F10-A5D7-CDEC-8578-430B37D35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288A57-058F-5333-8EE1-1C60A66D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341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773FD3-652B-43A0-3D05-8239F884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27F555D-290C-0154-44F6-D672034DA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88F885-316D-BEA8-FA28-97B9ECFD2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052E3DF-CCDA-A9C1-1DA6-5614CB58A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02BE91-1412-2DE0-7E27-9BB932B8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356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982A112-3725-155C-BDDC-FC3CEB29C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53D652A-F7B7-0C0E-B3A3-C7A796A13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AA129C-37CB-3B76-7835-27136949C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C89A19-5761-802F-C409-E0BD0ACB5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54BE1D-BF57-CBB2-0ACC-5F196760E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0087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23070707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1245394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46212339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727201" y="4495800"/>
            <a:ext cx="2139951" cy="14557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070351" y="4495800"/>
            <a:ext cx="2139949" cy="14557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04732781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7251704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99505514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7486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434F7A-3E02-2879-D9CF-8B61F957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339B02-52AF-19A5-ABFD-4D033FBFB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8219417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631837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Calibri" panose="020F050202020403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3172826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0225079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899400" y="2946400"/>
            <a:ext cx="2057400" cy="30051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727200" y="2946400"/>
            <a:ext cx="5969000" cy="30051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0979308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B45B47-A334-0B17-CDC4-30A94D2A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DC3A8C-431D-B996-0073-043C4B3E5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1" y="4570414"/>
            <a:ext cx="2857500" cy="12969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A863CC9-CDFA-72F6-1A4E-E625E62D3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5101" y="4570414"/>
            <a:ext cx="2859617" cy="12969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702869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8C82F5-0E24-B19F-C009-AF16CB62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134EB2A-C539-986D-D012-76D236965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DF5CA0-1625-8A76-B882-0ABF632F2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1D6C09B-BEB2-A774-B973-0400D67F1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8328E01-CC19-A544-0616-C6BF68E0D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406071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3197C0-1D26-EB8A-D033-69AAFDA0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752930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278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1A967A-D0D6-317F-4839-FB3EF4B0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57AFAA-298D-EE47-C053-72F97B556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ECCE47-D400-0A8A-A4E4-D32BF0F0A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596491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DAD0E1-7B31-CB18-9A57-85C7188B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3864E1B-CE19-97C6-830A-4E9187A5D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0448529-BA61-077B-F1A2-1394AA168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1478415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64F074BA-4B78-0922-9E88-0DB6BF079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63084" y="2946401"/>
            <a:ext cx="103632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>
                <a:sym typeface="Calibri Bold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50790AE3-72FA-D7B8-9C57-9C403365B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570414"/>
            <a:ext cx="5920317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pl-PL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pl-PL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pl-PL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pl-PL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06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rgbClr val="2878BC"/>
          </a:solidFill>
          <a:latin typeface="+mj-lt"/>
          <a:ea typeface="+mj-ea"/>
          <a:cs typeface="+mj-cs"/>
          <a:sym typeface="Calibri Bold" charset="0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charset="0"/>
          <a:ea typeface="PingFang SC Semibold" panose="020B0400000000000000" pitchFamily="34" charset="-122"/>
          <a:sym typeface="Calibri Bold" charset="0"/>
        </a:defRPr>
      </a:lvl9pPr>
    </p:titleStyle>
    <p:bodyStyle>
      <a:lvl1pPr algn="l" rtl="0" fontAlgn="base">
        <a:spcBef>
          <a:spcPct val="0"/>
        </a:spcBef>
        <a:spcAft>
          <a:spcPct val="0"/>
        </a:spcAft>
        <a:defRPr sz="1600" kern="1200">
          <a:solidFill>
            <a:srgbClr val="585858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419100" algn="ctr" rtl="0" fontAlgn="base">
        <a:spcBef>
          <a:spcPts val="700"/>
        </a:spcBef>
        <a:spcAft>
          <a:spcPct val="0"/>
        </a:spcAft>
        <a:defRPr sz="2800" kern="1200">
          <a:solidFill>
            <a:srgbClr val="A1A1A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876300" algn="ctr" rtl="0" fontAlgn="base">
        <a:spcBef>
          <a:spcPts val="600"/>
        </a:spcBef>
        <a:spcAft>
          <a:spcPct val="0"/>
        </a:spcAft>
        <a:defRPr sz="2400" kern="1200">
          <a:solidFill>
            <a:srgbClr val="A1A1A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333500" algn="ctr" rtl="0" fontAlgn="base">
        <a:spcBef>
          <a:spcPts val="500"/>
        </a:spcBef>
        <a:spcAft>
          <a:spcPct val="0"/>
        </a:spcAft>
        <a:defRPr sz="2000" kern="1200">
          <a:solidFill>
            <a:srgbClr val="A1A1A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1790700" algn="ctr" rtl="0" fontAlgn="base">
        <a:spcBef>
          <a:spcPts val="500"/>
        </a:spcBef>
        <a:spcAft>
          <a:spcPct val="0"/>
        </a:spcAft>
        <a:defRPr sz="2000" kern="1200">
          <a:solidFill>
            <a:srgbClr val="A1A1A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9685056-4AD5-9F94-C201-1B241BE6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03D5F06-E5C8-F5F2-FBA4-8BEFC959C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52ADCC-1398-11F6-DFA6-9E2082689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28283EF-258B-B26A-1A5D-88CBEE822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126C2D-6E88-6F74-0852-C4B67F4BF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74CF4-C7FF-4D2C-9144-C8A23A858C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022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E441D568-4BC2-C3DE-BA11-5D65946194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1501" y="2946401"/>
            <a:ext cx="81153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>
                <a:sym typeface="Calibri Bold" panose="020F0702030404030204" pitchFamily="34" charset="0"/>
              </a:rPr>
              <a:t>Click to edit Master title style</a:t>
            </a: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C8B5FD48-F070-6152-AF47-001C02E5F1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27201" y="4495800"/>
            <a:ext cx="4483100" cy="145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pl-PL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pl-PL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pl-PL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pl-PL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672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2878BC"/>
          </a:solidFill>
          <a:latin typeface="+mj-lt"/>
          <a:ea typeface="PingFang SC Semibold" panose="020B0400000000000000" pitchFamily="34" charset="-122"/>
          <a:cs typeface="+mj-cs"/>
          <a:sym typeface="Calibri Bold" panose="020F07020304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panose="020F0702030404030204" pitchFamily="34" charset="0"/>
          <a:ea typeface="PingFang SC Semibold" panose="020B0400000000000000" pitchFamily="34" charset="-122"/>
          <a:cs typeface="PingFang SC Semibold" charset="0"/>
          <a:sym typeface="Calibri Bold" panose="020F07020304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panose="020F0702030404030204" pitchFamily="34" charset="0"/>
          <a:ea typeface="PingFang SC Semibold" panose="020B0400000000000000" pitchFamily="34" charset="-122"/>
          <a:cs typeface="PingFang SC Semibold" charset="0"/>
          <a:sym typeface="Calibri Bold" panose="020F07020304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panose="020F0702030404030204" pitchFamily="34" charset="0"/>
          <a:ea typeface="PingFang SC Semibold" panose="020B0400000000000000" pitchFamily="34" charset="-122"/>
          <a:cs typeface="PingFang SC Semibold" charset="0"/>
          <a:sym typeface="Calibri Bold" panose="020F07020304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panose="020F0702030404030204" pitchFamily="34" charset="0"/>
          <a:ea typeface="PingFang SC Semibold" panose="020B0400000000000000" pitchFamily="34" charset="-122"/>
          <a:cs typeface="PingFang SC Semibold" charset="0"/>
          <a:sym typeface="Calibri Bold" panose="020F07020304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panose="020F0702030404030204" pitchFamily="34" charset="0"/>
          <a:cs typeface="PingFang SC Semibold" charset="0"/>
          <a:sym typeface="Calibri Bold" panose="020F07020304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panose="020F0702030404030204" pitchFamily="34" charset="0"/>
          <a:cs typeface="PingFang SC Semibold" charset="0"/>
          <a:sym typeface="Calibri Bold" panose="020F07020304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panose="020F0702030404030204" pitchFamily="34" charset="0"/>
          <a:cs typeface="PingFang SC Semibold" charset="0"/>
          <a:sym typeface="Calibri Bold" panose="020F07020304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2878BC"/>
          </a:solidFill>
          <a:latin typeface="Calibri Bold" panose="020F0702030404030204" pitchFamily="34" charset="0"/>
          <a:cs typeface="PingFang SC Semibold" charset="0"/>
          <a:sym typeface="Calibri Bold" panose="020F0702030404030204" pitchFamily="34" charset="0"/>
        </a:defRPr>
      </a:lvl9pPr>
    </p:titleStyle>
    <p:bodyStyle>
      <a:lvl1pPr algn="l" rtl="0" eaLnBrk="0" fontAlgn="base" hangingPunct="0">
        <a:spcBef>
          <a:spcPts val="400"/>
        </a:spcBef>
        <a:spcAft>
          <a:spcPct val="0"/>
        </a:spcAft>
        <a:defRPr sz="1600" kern="1200">
          <a:solidFill>
            <a:srgbClr val="556370"/>
          </a:solidFill>
          <a:latin typeface="+mn-lt"/>
          <a:ea typeface="PingFang SC Regular" panose="020B0400000000000000" pitchFamily="34" charset="-122"/>
          <a:cs typeface="+mn-cs"/>
          <a:sym typeface="Calibri" panose="020F0502020204030204" pitchFamily="34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363636"/>
        </a:buClr>
        <a:buSzPct val="100000"/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PingFang SC Regular" panose="020B0400000000000000" pitchFamily="34" charset="-122"/>
          <a:cs typeface="+mn-cs"/>
          <a:sym typeface="Calibri" panose="020F0502020204030204" pitchFamily="34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363636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PingFang SC Regular" panose="020B0400000000000000" pitchFamily="34" charset="-122"/>
          <a:cs typeface="+mn-cs"/>
          <a:sym typeface="Calibri" panose="020F0502020204030204" pitchFamily="34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363636"/>
        </a:buClr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PingFang SC Regular" panose="020B0400000000000000" pitchFamily="34" charset="-122"/>
          <a:cs typeface="+mn-cs"/>
          <a:sym typeface="Calibri" panose="020F0502020204030204" pitchFamily="34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363636"/>
        </a:buClr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PingFang SC Regular" panose="020B0400000000000000" pitchFamily="34" charset="-122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9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2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image" Target="../media/image7.png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>
            <a:extLst>
              <a:ext uri="{FF2B5EF4-FFF2-40B4-BE49-F238E27FC236}">
                <a16:creationId xmlns:a16="http://schemas.microsoft.com/office/drawing/2014/main" id="{B473213F-F967-6ADE-C32C-EAEA9593DBDF}"/>
              </a:ext>
            </a:extLst>
          </p:cNvPr>
          <p:cNvSpPr>
            <a:spLocks/>
          </p:cNvSpPr>
          <p:nvPr/>
        </p:nvSpPr>
        <p:spPr bwMode="auto">
          <a:xfrm>
            <a:off x="1670614" y="2979742"/>
            <a:ext cx="8852730" cy="1590229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3600"/>
                </a:moveTo>
                <a:cubicBezTo>
                  <a:pt x="0" y="1612"/>
                  <a:pt x="297" y="0"/>
                  <a:pt x="664" y="0"/>
                </a:cubicBezTo>
                <a:lnTo>
                  <a:pt x="20936" y="0"/>
                </a:lnTo>
                <a:cubicBezTo>
                  <a:pt x="21303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1303" y="21600"/>
                  <a:pt x="20936" y="21600"/>
                </a:cubicBezTo>
                <a:lnTo>
                  <a:pt x="664" y="21600"/>
                </a:lnTo>
                <a:cubicBezTo>
                  <a:pt x="297" y="21600"/>
                  <a:pt x="0" y="19988"/>
                  <a:pt x="0" y="18000"/>
                </a:cubicBezTo>
                <a:close/>
                <a:moveTo>
                  <a:pt x="0" y="3600"/>
                </a:moveTo>
              </a:path>
            </a:pathLst>
          </a:custGeom>
          <a:gradFill rotWithShape="0">
            <a:gsLst>
              <a:gs pos="0">
                <a:srgbClr val="FDFDFC"/>
              </a:gs>
              <a:gs pos="65001">
                <a:srgbClr val="FAFAF9"/>
              </a:gs>
              <a:gs pos="100000">
                <a:srgbClr val="F8F8F7"/>
              </a:gs>
            </a:gsLst>
            <a:lin ang="5400000" scaled="1"/>
          </a:gradFill>
          <a:ln w="9525" cap="flat">
            <a:solidFill>
              <a:srgbClr val="DFDFDE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l-PL" sz="4200">
              <a:solidFill>
                <a:srgbClr val="000000"/>
              </a:solidFill>
              <a:ea typeface="PingFang SC Regular" panose="020B0400000000000000" pitchFamily="34" charset="-122"/>
              <a:sym typeface="Gill Sans" panose="020B0502020104020203" pitchFamily="34" charset="-79"/>
            </a:endParaRP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B9105AFB-0659-FA95-12EF-99BA8A28FB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1333" y="3180693"/>
            <a:ext cx="8749333" cy="1362075"/>
          </a:xfrm>
          <a:ln/>
        </p:spPr>
        <p:txBody>
          <a:bodyPr/>
          <a:lstStyle/>
          <a:p>
            <a:pPr algn="ctr"/>
            <a:r>
              <a:rPr lang="en-US" dirty="0">
                <a:ea typeface="+mj-lt"/>
                <a:cs typeface="+mj-lt"/>
                <a:sym typeface="Calibri" panose="020F0502020204030204" pitchFamily="34" charset="0"/>
              </a:rPr>
              <a:t>Results of XRD and PAS measurements on Zirconium samples implanted at </a:t>
            </a:r>
            <a:r>
              <a:rPr lang="en-US" dirty="0" err="1">
                <a:ea typeface="+mj-lt"/>
                <a:cs typeface="+mj-lt"/>
                <a:sym typeface="Calibri" panose="020F0502020204030204" pitchFamily="34" charset="0"/>
              </a:rPr>
              <a:t>eLBRUS</a:t>
            </a:r>
            <a:endParaRPr lang="en-US" dirty="0" err="1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E6EA1E-8188-FFD3-6C53-EFA5B847C790}"/>
              </a:ext>
            </a:extLst>
          </p:cNvPr>
          <p:cNvSpPr txBox="1"/>
          <p:nvPr/>
        </p:nvSpPr>
        <p:spPr>
          <a:xfrm>
            <a:off x="4984824" y="6373096"/>
            <a:ext cx="697569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b="1">
                <a:ea typeface="+mn-lt"/>
                <a:cs typeface="+mn-lt"/>
              </a:rPr>
              <a:t>15th International Workshop on Anomalies in Hydrogen Loaded Metals</a:t>
            </a:r>
            <a:endParaRPr lang="en-US" b="1">
              <a:cs typeface="Calibri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7DBCA79-0C11-03C2-83A7-C31C72795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" y="1938322"/>
            <a:ext cx="10453713" cy="73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585858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419100" algn="ctr" rtl="0" fontAlgn="base">
              <a:spcBef>
                <a:spcPts val="700"/>
              </a:spcBef>
              <a:spcAft>
                <a:spcPct val="0"/>
              </a:spcAft>
              <a:defRPr sz="2800" kern="1200">
                <a:solidFill>
                  <a:srgbClr val="A1A1A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876300" algn="ctr" rtl="0" fontAlgn="base">
              <a:spcBef>
                <a:spcPts val="600"/>
              </a:spcBef>
              <a:spcAft>
                <a:spcPct val="0"/>
              </a:spcAft>
              <a:defRPr sz="2400" kern="1200">
                <a:solidFill>
                  <a:srgbClr val="A1A1A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1333500" algn="ctr" rtl="0" fontAlgn="base">
              <a:spcBef>
                <a:spcPts val="500"/>
              </a:spcBef>
              <a:spcAft>
                <a:spcPct val="0"/>
              </a:spcAft>
              <a:defRPr sz="2000" kern="1200">
                <a:solidFill>
                  <a:srgbClr val="A1A1A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1790700" algn="ctr" rtl="0" fontAlgn="base">
              <a:spcBef>
                <a:spcPts val="500"/>
              </a:spcBef>
              <a:spcAft>
                <a:spcPct val="0"/>
              </a:spcAft>
              <a:defRPr sz="2000" kern="1200">
                <a:solidFill>
                  <a:srgbClr val="A1A1A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spcAft>
                <a:spcPts val="0"/>
              </a:spcAft>
              <a:tabLst>
                <a:tab pos="7988300" algn="r"/>
              </a:tabLst>
            </a:pPr>
            <a:r>
              <a:rPr lang="pl-PL" sz="1800" b="1">
                <a:ea typeface="+mn-lt"/>
                <a:cs typeface="+mn-lt"/>
              </a:rPr>
              <a:t>Agata Kowalska</a:t>
            </a:r>
            <a:endParaRPr lang="pl-PL" sz="1800">
              <a:ea typeface="+mn-lt"/>
              <a:cs typeface="+mn-lt"/>
            </a:endParaRPr>
          </a:p>
          <a:p>
            <a:pPr defTabSz="914400">
              <a:spcBef>
                <a:spcPts val="0"/>
              </a:spcBef>
              <a:spcAft>
                <a:spcPts val="0"/>
              </a:spcAft>
              <a:tabLst>
                <a:tab pos="7988300" algn="r"/>
              </a:tabLst>
            </a:pPr>
            <a:r>
              <a:rPr lang="pl-PL" sz="1800" err="1">
                <a:ea typeface="+mn-lt"/>
                <a:cs typeface="+mn-lt"/>
              </a:rPr>
              <a:t>Maritime</a:t>
            </a:r>
            <a:r>
              <a:rPr lang="pl-PL" sz="1800">
                <a:ea typeface="+mn-lt"/>
                <a:cs typeface="+mn-lt"/>
              </a:rPr>
              <a:t> University of Szczecin, Szczecin, Poland</a:t>
            </a:r>
          </a:p>
          <a:p>
            <a:pPr defTabSz="914400">
              <a:tabLst>
                <a:tab pos="7988300" algn="r"/>
              </a:tabLst>
            </a:pPr>
            <a:r>
              <a:rPr lang="pl-PL" altLang="pl-PL" sz="1800" err="1"/>
              <a:t>Contact</a:t>
            </a:r>
            <a:r>
              <a:rPr lang="pl-PL" altLang="pl-PL" sz="1800"/>
              <a:t>: </a:t>
            </a:r>
            <a:r>
              <a:rPr lang="pl-PL" sz="1800">
                <a:ea typeface="+mn-lt"/>
                <a:cs typeface="+mn-lt"/>
              </a:rPr>
              <a:t>a.kowalska@pm.szczecin.pl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8234D7A-5F99-8BB9-2F80-07EF1AFE4355}"/>
              </a:ext>
            </a:extLst>
          </p:cNvPr>
          <p:cNvSpPr txBox="1"/>
          <p:nvPr/>
        </p:nvSpPr>
        <p:spPr>
          <a:xfrm>
            <a:off x="240786" y="4679197"/>
            <a:ext cx="10001716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400">
              <a:spcBef>
                <a:spcPct val="0"/>
              </a:spcBef>
              <a:spcAft>
                <a:spcPct val="0"/>
              </a:spcAft>
              <a:tabLst>
                <a:tab pos="7988300" algn="r"/>
              </a:tabLst>
            </a:pPr>
            <a:r>
              <a:rPr lang="en-GB" sz="1600" b="1" u="sng" dirty="0">
                <a:ea typeface="+mn-lt"/>
                <a:cs typeface="+mn-lt"/>
              </a:rPr>
              <a:t>Mathieu </a:t>
            </a:r>
            <a:r>
              <a:rPr lang="en-GB" sz="1600" b="1" u="sng" dirty="0" err="1">
                <a:ea typeface="+mn-lt"/>
                <a:cs typeface="+mn-lt"/>
              </a:rPr>
              <a:t>Valat</a:t>
            </a:r>
            <a:r>
              <a:rPr lang="pl-PL" altLang="pl-PL" sz="1600" b="1" dirty="0">
                <a:ea typeface="+mn-lt"/>
                <a:cs typeface="+mn-lt"/>
              </a:rPr>
              <a:t>, </a:t>
            </a:r>
            <a:r>
              <a:rPr lang="pl-PL" altLang="pl-PL" sz="1600" b="1" dirty="0"/>
              <a:t>Mateusz Kaczmarski, Natalia Targosz Ślęczka, Konrad Czerski</a:t>
            </a:r>
            <a:r>
              <a:rPr lang="en-GB" altLang="pl-PL" sz="1600" b="1" dirty="0"/>
              <a:t>,</a:t>
            </a:r>
            <a:endParaRPr lang="pl-PL" altLang="pl-PL" sz="1600" b="1" dirty="0"/>
          </a:p>
          <a:p>
            <a:pPr defTabSz="914400">
              <a:spcBef>
                <a:spcPct val="0"/>
              </a:spcBef>
              <a:spcAft>
                <a:spcPct val="0"/>
              </a:spcAft>
              <a:tabLst>
                <a:tab pos="7988300" algn="r"/>
              </a:tabLst>
            </a:pPr>
            <a:r>
              <a:rPr lang="en-GB" altLang="pl-PL" sz="1600" b="1" dirty="0"/>
              <a:t>Rakesh Dubey</a:t>
            </a:r>
            <a:endParaRPr lang="pl-PL" altLang="pl-PL" sz="1600" b="1" dirty="0">
              <a:cs typeface="Calibri"/>
            </a:endParaRPr>
          </a:p>
          <a:p>
            <a:pPr defTabSz="914400">
              <a:tabLst>
                <a:tab pos="7988300" algn="r"/>
              </a:tabLst>
            </a:pPr>
            <a:r>
              <a:rPr lang="en-GB" altLang="pl-PL" sz="1600" dirty="0"/>
              <a:t>University of Szczecin, Szczecin, Poland</a:t>
            </a:r>
            <a:endParaRPr lang="pl-PL" altLang="pl-PL" sz="1600" dirty="0"/>
          </a:p>
          <a:p>
            <a:pPr defTabSz="914400">
              <a:tabLst>
                <a:tab pos="7988300" algn="r"/>
              </a:tabLst>
            </a:pPr>
            <a:r>
              <a:rPr lang="pl-PL" altLang="pl-PL" sz="1600" b="1" dirty="0"/>
              <a:t>Jolanta Baranowska, Justyna Słowik</a:t>
            </a:r>
            <a:endParaRPr lang="pl-PL" altLang="pl-PL" sz="1600" b="1" dirty="0">
              <a:cs typeface="Calibri"/>
            </a:endParaRPr>
          </a:p>
          <a:p>
            <a:pPr defTabSz="914400">
              <a:tabLst>
                <a:tab pos="7988300" algn="r"/>
              </a:tabLst>
            </a:pPr>
            <a:r>
              <a:rPr lang="pl-PL" altLang="pl-PL" sz="1600" dirty="0"/>
              <a:t>West </a:t>
            </a:r>
            <a:r>
              <a:rPr lang="pl-PL" altLang="pl-PL" sz="1600" dirty="0" err="1"/>
              <a:t>Pomeranian</a:t>
            </a:r>
            <a:r>
              <a:rPr lang="pl-PL" altLang="pl-PL" sz="1600" dirty="0"/>
              <a:t> University of Technology, Szczecin, Poland</a:t>
            </a:r>
            <a:endParaRPr lang="pl-PL" altLang="pl-PL" sz="1600" dirty="0">
              <a:cs typeface="Calibri"/>
            </a:endParaRPr>
          </a:p>
          <a:p>
            <a:pPr defTabSz="914400">
              <a:tabLst>
                <a:tab pos="7988300" algn="r"/>
              </a:tabLst>
            </a:pPr>
            <a:r>
              <a:rPr lang="pl-PL" altLang="pl-PL" sz="1600" b="1" dirty="0"/>
              <a:t>Krzysztof Siemek, Paweł </a:t>
            </a:r>
            <a:r>
              <a:rPr lang="pl-PL" altLang="pl-PL" sz="1600" b="1" dirty="0" err="1"/>
              <a:t>Horodek</a:t>
            </a:r>
            <a:endParaRPr lang="pl-PL" altLang="pl-PL" sz="1600" b="1" dirty="0"/>
          </a:p>
          <a:p>
            <a:pPr defTabSz="914400">
              <a:tabLst>
                <a:tab pos="7988300" algn="r"/>
              </a:tabLst>
            </a:pPr>
            <a:r>
              <a:rPr lang="pl-PL" sz="1600" dirty="0" err="1">
                <a:ea typeface="+mn-lt"/>
                <a:cs typeface="+mn-lt"/>
              </a:rPr>
              <a:t>Institute</a:t>
            </a:r>
            <a:r>
              <a:rPr lang="pl-PL" sz="1600" dirty="0">
                <a:ea typeface="+mn-lt"/>
                <a:cs typeface="+mn-lt"/>
              </a:rPr>
              <a:t> of </a:t>
            </a:r>
            <a:r>
              <a:rPr lang="pl-PL" sz="1600" dirty="0" err="1">
                <a:ea typeface="+mn-lt"/>
                <a:cs typeface="+mn-lt"/>
              </a:rPr>
              <a:t>Nuclear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pl-PL" sz="1600" dirty="0" err="1">
                <a:ea typeface="+mn-lt"/>
                <a:cs typeface="+mn-lt"/>
              </a:rPr>
              <a:t>Physics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pl-PL" sz="1600" dirty="0" err="1">
                <a:ea typeface="+mn-lt"/>
                <a:cs typeface="+mn-lt"/>
              </a:rPr>
              <a:t>Polish</a:t>
            </a:r>
            <a:r>
              <a:rPr lang="pl-PL" sz="1600" dirty="0">
                <a:ea typeface="+mn-lt"/>
                <a:cs typeface="+mn-lt"/>
              </a:rPr>
              <a:t> </a:t>
            </a:r>
            <a:r>
              <a:rPr lang="pl-PL" sz="1600" dirty="0" err="1">
                <a:ea typeface="+mn-lt"/>
                <a:cs typeface="+mn-lt"/>
              </a:rPr>
              <a:t>Academy</a:t>
            </a:r>
            <a:r>
              <a:rPr lang="pl-PL" sz="1600" dirty="0">
                <a:ea typeface="+mn-lt"/>
                <a:cs typeface="+mn-lt"/>
              </a:rPr>
              <a:t> of </a:t>
            </a:r>
            <a:r>
              <a:rPr lang="pl-PL" sz="1600" dirty="0" err="1">
                <a:ea typeface="+mn-lt"/>
                <a:cs typeface="+mn-lt"/>
              </a:rPr>
              <a:t>Sciences</a:t>
            </a:r>
            <a:r>
              <a:rPr lang="pl-PL" sz="1600" dirty="0">
                <a:ea typeface="+mn-lt"/>
                <a:cs typeface="+mn-lt"/>
              </a:rPr>
              <a:t>, </a:t>
            </a:r>
            <a:r>
              <a:rPr lang="pl-PL" sz="1600" dirty="0" err="1">
                <a:ea typeface="+mn-lt"/>
                <a:cs typeface="+mn-lt"/>
              </a:rPr>
              <a:t>Krakow</a:t>
            </a:r>
            <a:r>
              <a:rPr lang="pl-PL" sz="1600" dirty="0">
                <a:ea typeface="+mn-lt"/>
                <a:cs typeface="+mn-lt"/>
              </a:rPr>
              <a:t>, Poland</a:t>
            </a:r>
            <a:endParaRPr lang="pl-PL" dirty="0"/>
          </a:p>
          <a:p>
            <a:pPr defTabSz="914400">
              <a:tabLst>
                <a:tab pos="7988300" algn="r"/>
              </a:tabLst>
            </a:pPr>
            <a:endParaRPr lang="pl-PL" altLang="pl-PL" sz="1600">
              <a:cs typeface="Calibri"/>
            </a:endParaRPr>
          </a:p>
        </p:txBody>
      </p:sp>
      <p:pic>
        <p:nvPicPr>
          <p:cNvPr id="15" name="Obraz2">
            <a:extLst>
              <a:ext uri="{FF2B5EF4-FFF2-40B4-BE49-F238E27FC236}">
                <a16:creationId xmlns:a16="http://schemas.microsoft.com/office/drawing/2014/main" id="{3AB78399-A5FA-7E5D-8E4C-B2AC7BF251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378794"/>
            <a:ext cx="7479663" cy="97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54308A-E1F2-DA09-BFDF-74C6C9285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423" y="1876370"/>
            <a:ext cx="2476500" cy="857250"/>
          </a:xfrm>
          <a:prstGeom prst="rect">
            <a:avLst/>
          </a:prstGeom>
        </p:spPr>
      </p:pic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5FC8D15-5F49-93DB-5AED-EC75F1B7A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33" y="1531423"/>
            <a:ext cx="1117535" cy="1311535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A215234-D5D6-9AE8-BDC7-2D16D8E3D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0063" y="4796890"/>
            <a:ext cx="1752063" cy="1428077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A7F9E8E7-93C8-3433-342F-0EC39643C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4566" y="4773706"/>
            <a:ext cx="1434352" cy="1434352"/>
          </a:xfrm>
          <a:prstGeom prst="rect">
            <a:avLst/>
          </a:prstGeom>
        </p:spPr>
      </p:pic>
      <p:pic>
        <p:nvPicPr>
          <p:cNvPr id="6" name="Picture 7" descr="Logo&#10;&#10;Description automatically generated">
            <a:extLst>
              <a:ext uri="{FF2B5EF4-FFF2-40B4-BE49-F238E27FC236}">
                <a16:creationId xmlns:a16="http://schemas.microsoft.com/office/drawing/2014/main" id="{95FEA387-1462-BD6C-B276-B18488767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1060" y="4778829"/>
            <a:ext cx="1470408" cy="14369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22065AD-282A-48A3-C39A-7CB6E6F8C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9357" y="2121080"/>
            <a:ext cx="4127350" cy="351769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A2CBDB3-50E2-BB2B-AD1C-AFE5AB232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875" y="2121080"/>
            <a:ext cx="4633362" cy="349940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3EBD7D2-AC00-ADA8-1126-B0B1C4D3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10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11B2580-DCA7-24D2-34AC-61EE4BB3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30CCE04-27BC-0B0E-0318-0A9F46100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5EA258B9-00AF-8B44-7200-D0E933D009B0}"/>
              </a:ext>
            </a:extLst>
          </p:cNvPr>
          <p:cNvSpPr txBox="1">
            <a:spLocks/>
          </p:cNvSpPr>
          <p:nvPr/>
        </p:nvSpPr>
        <p:spPr>
          <a:xfrm>
            <a:off x="541867" y="837847"/>
            <a:ext cx="11094155" cy="874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Positron Annihilation Spectroscopy (PAS)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412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wartość — symbol zastępczy 2">
            <a:extLst>
              <a:ext uri="{FF2B5EF4-FFF2-40B4-BE49-F238E27FC236}">
                <a16:creationId xmlns:a16="http://schemas.microsoft.com/office/drawing/2014/main" id="{7048EEC4-A5F7-5ABD-44BA-E46B1E1CDD32}"/>
              </a:ext>
            </a:extLst>
          </p:cNvPr>
          <p:cNvSpPr txBox="1">
            <a:spLocks/>
          </p:cNvSpPr>
          <p:nvPr/>
        </p:nvSpPr>
        <p:spPr>
          <a:xfrm>
            <a:off x="543912" y="2208810"/>
            <a:ext cx="5286872" cy="38100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techniques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latin typeface="Calibri" panose="020F0502020204030204"/>
              </a:rPr>
              <a:t>P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ositron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ifetime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pectroscopy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(LT)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Broadening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pectroscopy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(DB)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pl-PL" dirty="0">
                <a:latin typeface="Calibri" panose="020F0502020204030204"/>
              </a:rPr>
              <a:t>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correlations of gamma quanta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Possibilities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etermination</a:t>
            </a:r>
            <a:r>
              <a:rPr kumimoji="0" lang="en-US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defect</a:t>
            </a: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concentration</a:t>
            </a: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clustering</a:t>
            </a:r>
            <a:endParaRPr kumimoji="0" lang="en-GB" altLang="pl-P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 of 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</a:t>
            </a:r>
            <a:r>
              <a:rPr lang="pl-PL" altLang="pl-PL" dirty="0">
                <a:latin typeface="Calibri" panose="020F0502020204030204"/>
              </a:rPr>
              <a:t>-</a:t>
            </a:r>
            <a:r>
              <a:rPr kumimoji="0" lang="en-US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defects profile</a:t>
            </a:r>
            <a:endParaRPr lang="en-US" altLang="pl-P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detection of t</a:t>
            </a:r>
            <a:r>
              <a:rPr kumimoji="0" lang="en-US" altLang="pl-P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kind/size of defec</a:t>
            </a:r>
            <a:r>
              <a:rPr kumimoji="0" lang="en-US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</a:t>
            </a:r>
            <a:endParaRPr lang="en-US" altLang="pl-P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Applications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</a:t>
            </a: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failure</a:t>
            </a: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endParaRPr kumimoji="0" lang="en-US" altLang="pl-P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 surface engineering</a:t>
            </a:r>
            <a:endParaRPr lang="en-US" altLang="pl-P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</a:t>
            </a: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</a:t>
            </a: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pl-PL" altLang="pl-PL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irradiated</a:t>
            </a:r>
            <a:r>
              <a:rPr kumimoji="0" lang="pl-PL" altLang="pl-PL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materials</a:t>
            </a:r>
            <a:endParaRPr kumimoji="0" lang="en-US" altLang="pl-P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altLang="pl-PL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AECCD0F-E9BE-2D6D-F7EE-2FA3C625A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43" y="1981199"/>
            <a:ext cx="4413887" cy="396274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31A492C-693C-E59C-EF86-9B65A13B6B44}"/>
              </a:ext>
            </a:extLst>
          </p:cNvPr>
          <p:cNvSpPr/>
          <p:nvPr/>
        </p:nvSpPr>
        <p:spPr>
          <a:xfrm>
            <a:off x="7309262" y="2208810"/>
            <a:ext cx="510639" cy="53439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C4C9D2B-2319-BE9B-DAE3-8A51401B79AE}"/>
              </a:ext>
            </a:extLst>
          </p:cNvPr>
          <p:cNvSpPr/>
          <p:nvPr/>
        </p:nvSpPr>
        <p:spPr>
          <a:xfrm>
            <a:off x="9836727" y="3301340"/>
            <a:ext cx="617517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28DBCE4A-155F-6CC5-48A6-198FCF0E372C}"/>
              </a:ext>
            </a:extLst>
          </p:cNvPr>
          <p:cNvCxnSpPr>
            <a:cxnSpLocks/>
          </p:cNvCxnSpPr>
          <p:nvPr/>
        </p:nvCxnSpPr>
        <p:spPr>
          <a:xfrm flipV="1">
            <a:off x="6341423" y="2446317"/>
            <a:ext cx="967839" cy="29688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08AB82F-7F31-DEB6-2BE2-B13E96D66020}"/>
              </a:ext>
            </a:extLst>
          </p:cNvPr>
          <p:cNvSpPr txBox="1"/>
          <p:nvPr/>
        </p:nvSpPr>
        <p:spPr>
          <a:xfrm>
            <a:off x="5594347" y="2550175"/>
            <a:ext cx="84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err="1">
                <a:solidFill>
                  <a:srgbClr val="FF0000"/>
                </a:solidFill>
              </a:rPr>
              <a:t>vacancy</a:t>
            </a:r>
            <a:endParaRPr lang="pl-PL" sz="160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B2328FBC-E3D9-FC90-A5E0-08C438EA5A09}"/>
              </a:ext>
            </a:extLst>
          </p:cNvPr>
          <p:cNvCxnSpPr>
            <a:endCxn id="7" idx="3"/>
          </p:cNvCxnSpPr>
          <p:nvPr/>
        </p:nvCxnSpPr>
        <p:spPr>
          <a:xfrm flipH="1" flipV="1">
            <a:off x="10454244" y="3529940"/>
            <a:ext cx="716820" cy="43263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21B7B6D-710C-EE9B-A27F-A64127D7F945}"/>
              </a:ext>
            </a:extLst>
          </p:cNvPr>
          <p:cNvSpPr txBox="1"/>
          <p:nvPr/>
        </p:nvSpPr>
        <p:spPr>
          <a:xfrm>
            <a:off x="11130222" y="3793293"/>
            <a:ext cx="995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err="1">
                <a:solidFill>
                  <a:srgbClr val="FF0000"/>
                </a:solidFill>
              </a:rPr>
              <a:t>divacancy</a:t>
            </a:r>
            <a:endParaRPr lang="pl-PL" sz="1600">
              <a:solidFill>
                <a:srgbClr val="FF0000"/>
              </a:solidFill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4FA9FEB7-A6F5-83F2-2AEC-E8B43340C9F1}"/>
              </a:ext>
            </a:extLst>
          </p:cNvPr>
          <p:cNvSpPr/>
          <p:nvPr/>
        </p:nvSpPr>
        <p:spPr>
          <a:xfrm>
            <a:off x="8486588" y="4183528"/>
            <a:ext cx="848659" cy="818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18D4405C-C664-2C8E-511F-E807C646D92D}"/>
              </a:ext>
            </a:extLst>
          </p:cNvPr>
          <p:cNvCxnSpPr/>
          <p:nvPr/>
        </p:nvCxnSpPr>
        <p:spPr>
          <a:xfrm flipH="1" flipV="1">
            <a:off x="9335247" y="4840941"/>
            <a:ext cx="2079812" cy="7644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BC4361E-D196-027C-7C91-44F6271466AD}"/>
              </a:ext>
            </a:extLst>
          </p:cNvPr>
          <p:cNvSpPr txBox="1"/>
          <p:nvPr/>
        </p:nvSpPr>
        <p:spPr>
          <a:xfrm>
            <a:off x="11130222" y="5605388"/>
            <a:ext cx="1024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err="1">
                <a:solidFill>
                  <a:srgbClr val="FF0000"/>
                </a:solidFill>
              </a:rPr>
              <a:t>cluster</a:t>
            </a:r>
            <a:r>
              <a:rPr lang="pl-PL" sz="1600">
                <a:solidFill>
                  <a:srgbClr val="FF0000"/>
                </a:solidFill>
              </a:rPr>
              <a:t> of</a:t>
            </a:r>
          </a:p>
          <a:p>
            <a:r>
              <a:rPr lang="pl-PL" sz="1600">
                <a:solidFill>
                  <a:srgbClr val="FF0000"/>
                </a:solidFill>
              </a:rPr>
              <a:t> </a:t>
            </a:r>
            <a:r>
              <a:rPr lang="pl-PL" sz="1600" err="1">
                <a:solidFill>
                  <a:srgbClr val="FF0000"/>
                </a:solidFill>
              </a:rPr>
              <a:t>vacancies</a:t>
            </a:r>
            <a:endParaRPr lang="pl-PL" sz="1600">
              <a:solidFill>
                <a:srgbClr val="FF0000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E228914C-786B-CEFB-4D7C-17201E79A6BE}"/>
              </a:ext>
            </a:extLst>
          </p:cNvPr>
          <p:cNvSpPr/>
          <p:nvPr/>
        </p:nvSpPr>
        <p:spPr>
          <a:xfrm>
            <a:off x="6584791" y="3218098"/>
            <a:ext cx="1313656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E1E23939-A520-85E7-EA37-7954416AE9D0}"/>
              </a:ext>
            </a:extLst>
          </p:cNvPr>
          <p:cNvCxnSpPr>
            <a:cxnSpLocks/>
          </p:cNvCxnSpPr>
          <p:nvPr/>
        </p:nvCxnSpPr>
        <p:spPr>
          <a:xfrm>
            <a:off x="6287906" y="3446698"/>
            <a:ext cx="29680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7F0ECDF-0006-5146-24B8-EEE226B51887}"/>
              </a:ext>
            </a:extLst>
          </p:cNvPr>
          <p:cNvSpPr txBox="1"/>
          <p:nvPr/>
        </p:nvSpPr>
        <p:spPr>
          <a:xfrm>
            <a:off x="5174565" y="3259723"/>
            <a:ext cx="1166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err="1">
                <a:solidFill>
                  <a:srgbClr val="FF0000"/>
                </a:solidFill>
              </a:rPr>
              <a:t>dislocations</a:t>
            </a:r>
            <a:endParaRPr lang="pl-PL" sz="1600">
              <a:solidFill>
                <a:srgbClr val="FF0000"/>
              </a:solidFill>
            </a:endParaRP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F89AD4-5412-01A0-AE6C-1FF81B5DE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11</a:t>
            </a:fld>
            <a:endParaRPr lang="pl-PL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C48DAD20-C009-E366-B7E8-1A03F25E7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31F3E4C-9D1C-8A84-1B58-8CB409B30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  <p:sp>
        <p:nvSpPr>
          <p:cNvPr id="17" name="Tytuł 1">
            <a:extLst>
              <a:ext uri="{FF2B5EF4-FFF2-40B4-BE49-F238E27FC236}">
                <a16:creationId xmlns:a16="http://schemas.microsoft.com/office/drawing/2014/main" id="{10AFC44C-0D70-6E6C-5515-737662E3A0F0}"/>
              </a:ext>
            </a:extLst>
          </p:cNvPr>
          <p:cNvSpPr txBox="1">
            <a:spLocks/>
          </p:cNvSpPr>
          <p:nvPr/>
        </p:nvSpPr>
        <p:spPr>
          <a:xfrm>
            <a:off x="541867" y="837847"/>
            <a:ext cx="11094155" cy="874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Positron Annihilation Spectroscopy (PAS)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873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BDD76D1-0B05-13B0-84E6-977C9573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12</a:t>
            </a:fld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60E7C6FE-AEF4-A80E-BD96-685847FD1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0" y="5885570"/>
            <a:ext cx="757901" cy="868080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BEEFE08E-139A-1804-8355-50C818D2170A}"/>
              </a:ext>
            </a:extLst>
          </p:cNvPr>
          <p:cNvGrpSpPr/>
          <p:nvPr/>
        </p:nvGrpSpPr>
        <p:grpSpPr>
          <a:xfrm>
            <a:off x="438479" y="1637605"/>
            <a:ext cx="11211215" cy="4548231"/>
            <a:chOff x="438479" y="1637605"/>
            <a:chExt cx="11211215" cy="4548231"/>
          </a:xfrm>
        </p:grpSpPr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DA2F4F09-CBFE-52B8-2C61-F881B7BF0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6912" y="2188607"/>
              <a:ext cx="4488180" cy="3031236"/>
            </a:xfrm>
            <a:prstGeom prst="rect">
              <a:avLst/>
            </a:prstGeom>
          </p:spPr>
        </p:pic>
        <p:pic>
          <p:nvPicPr>
            <p:cNvPr id="16" name="Obraz 1">
              <a:extLst>
                <a:ext uri="{FF2B5EF4-FFF2-40B4-BE49-F238E27FC236}">
                  <a16:creationId xmlns:a16="http://schemas.microsoft.com/office/drawing/2014/main" id="{79660EDE-9A10-4DCF-1316-10ECBCBB3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6947" y="2780690"/>
              <a:ext cx="939527" cy="705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7" name="Object 11">
              <a:extLst>
                <a:ext uri="{FF2B5EF4-FFF2-40B4-BE49-F238E27FC236}">
                  <a16:creationId xmlns:a16="http://schemas.microsoft.com/office/drawing/2014/main" id="{B9C874D8-47E4-EC5E-8BA5-5582A5A292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2961768"/>
                </p:ext>
              </p:extLst>
            </p:nvPr>
          </p:nvGraphicFramePr>
          <p:xfrm>
            <a:off x="10387327" y="5246397"/>
            <a:ext cx="1071486" cy="706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20560" imgH="342720" progId="Equation.DSMT4">
                    <p:embed/>
                  </p:oleObj>
                </mc:Choice>
                <mc:Fallback>
                  <p:oleObj name="Equation" r:id="rId6" imgW="520560" imgH="342720" progId="Equation.DSMT4">
                    <p:embed/>
                    <p:pic>
                      <p:nvPicPr>
                        <p:cNvPr id="17" name="Object 11">
                          <a:extLst>
                            <a:ext uri="{FF2B5EF4-FFF2-40B4-BE49-F238E27FC236}">
                              <a16:creationId xmlns:a16="http://schemas.microsoft.com/office/drawing/2014/main" id="{B9C874D8-47E4-EC5E-8BA5-5582A5A2925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87327" y="5246397"/>
                          <a:ext cx="1071486" cy="7063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93D5E982-99D2-99AC-3170-2E4B44B34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8479" y="1637605"/>
              <a:ext cx="2584928" cy="3633531"/>
            </a:xfrm>
            <a:prstGeom prst="rect">
              <a:avLst/>
            </a:prstGeom>
          </p:spPr>
        </p:pic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A1CF181E-9DD5-5076-5428-92FE7C055E22}"/>
                </a:ext>
              </a:extLst>
            </p:cNvPr>
            <p:cNvSpPr txBox="1"/>
            <p:nvPr/>
          </p:nvSpPr>
          <p:spPr>
            <a:xfrm>
              <a:off x="7847232" y="1996243"/>
              <a:ext cx="3012918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l-PL" altLang="pl-PL" b="1" dirty="0">
                  <a:cs typeface="Arial"/>
                </a:rPr>
                <a:t>S </a:t>
              </a:r>
              <a:r>
                <a:rPr lang="pl-PL" altLang="pl-PL" b="1" dirty="0" err="1">
                  <a:cs typeface="Arial"/>
                </a:rPr>
                <a:t>parameter</a:t>
              </a:r>
              <a:r>
                <a:rPr lang="pl-PL" altLang="pl-PL" b="1" dirty="0">
                  <a:cs typeface="Arial"/>
                </a:rPr>
                <a:t> </a:t>
              </a:r>
              <a:endParaRPr lang="pl-PL" altLang="pl-PL" b="1" dirty="0"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pl-PL" altLang="pl-PL" sz="1100" dirty="0">
                  <a:cs typeface="Arial"/>
                </a:rPr>
                <a:t>ratio of </a:t>
              </a:r>
              <a:r>
                <a:rPr lang="en-GB" altLang="pl-PL" sz="1100" dirty="0">
                  <a:cs typeface="Arial"/>
                </a:rPr>
                <a:t>the </a:t>
              </a:r>
              <a:r>
                <a:rPr lang="pl-PL" altLang="pl-PL" sz="1100" dirty="0" err="1">
                  <a:cs typeface="Arial"/>
                </a:rPr>
                <a:t>area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under</a:t>
              </a:r>
              <a:r>
                <a:rPr lang="pl-PL" altLang="pl-PL" sz="1100" dirty="0">
                  <a:cs typeface="Arial"/>
                </a:rPr>
                <a:t> the central part of 511 </a:t>
              </a:r>
              <a:r>
                <a:rPr lang="pl-PL" altLang="pl-PL" sz="1100" dirty="0" err="1">
                  <a:cs typeface="Arial"/>
                </a:rPr>
                <a:t>keV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line</a:t>
              </a:r>
              <a:r>
                <a:rPr lang="pl-PL" altLang="pl-PL" sz="1100" dirty="0">
                  <a:cs typeface="Arial"/>
                </a:rPr>
                <a:t> to</a:t>
              </a:r>
              <a:r>
                <a:rPr lang="en-GB" altLang="pl-PL" sz="1100" dirty="0">
                  <a:cs typeface="Arial"/>
                </a:rPr>
                <a:t> the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whole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area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below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this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line</a:t>
              </a:r>
              <a:endParaRPr lang="pl-PL" altLang="pl-PL" sz="1100" dirty="0">
                <a:cs typeface="Arial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pl-PL" altLang="pl-PL" sz="1100" dirty="0" err="1">
                  <a:cs typeface="Arial"/>
                </a:rPr>
                <a:t>defines</a:t>
              </a:r>
              <a:r>
                <a:rPr lang="pl-PL" altLang="pl-PL" sz="1100" dirty="0">
                  <a:cs typeface="Arial"/>
                </a:rPr>
                <a:t> the </a:t>
              </a:r>
              <a:r>
                <a:rPr lang="pl-PL" altLang="pl-PL" sz="1100" dirty="0" err="1">
                  <a:cs typeface="Arial"/>
                </a:rPr>
                <a:t>participation</a:t>
              </a:r>
              <a:r>
                <a:rPr lang="pl-PL" altLang="pl-PL" sz="1100" dirty="0">
                  <a:cs typeface="Arial"/>
                </a:rPr>
                <a:t> of </a:t>
              </a:r>
              <a:r>
                <a:rPr lang="pl-PL" altLang="pl-PL" sz="1100" dirty="0" err="1">
                  <a:cs typeface="Arial"/>
                </a:rPr>
                <a:t>e</a:t>
              </a:r>
              <a:r>
                <a:rPr lang="pl-PL" altLang="pl-PL" sz="1100" baseline="30000" dirty="0" err="1">
                  <a:cs typeface="Arial"/>
                </a:rPr>
                <a:t>+</a:t>
              </a:r>
              <a:r>
                <a:rPr lang="pl-PL" altLang="pl-PL" sz="1100" dirty="0" err="1">
                  <a:cs typeface="Arial"/>
                </a:rPr>
                <a:t>e</a:t>
              </a:r>
              <a:r>
                <a:rPr lang="pl-PL" altLang="pl-PL" sz="1100" baseline="30000" dirty="0">
                  <a:cs typeface="Arial"/>
                </a:rPr>
                <a:t>-</a:t>
              </a:r>
              <a:r>
                <a:rPr lang="pl-PL" altLang="pl-PL" sz="1100" dirty="0">
                  <a:cs typeface="Arial"/>
                </a:rPr>
                <a:t>  </a:t>
              </a:r>
              <a:r>
                <a:rPr lang="pl-PL" altLang="pl-PL" sz="1100" dirty="0" err="1">
                  <a:cs typeface="Arial"/>
                </a:rPr>
                <a:t>pairs</a:t>
              </a:r>
              <a:r>
                <a:rPr lang="pl-PL" altLang="pl-PL" sz="1100" dirty="0">
                  <a:cs typeface="Arial"/>
                </a:rPr>
                <a:t> with </a:t>
              </a:r>
              <a:r>
                <a:rPr lang="pl-PL" altLang="pl-PL" sz="1100" dirty="0" err="1">
                  <a:cs typeface="Arial"/>
                </a:rPr>
                <a:t>low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momentum</a:t>
              </a:r>
              <a:endParaRPr lang="pl-PL" altLang="pl-PL" sz="1100" dirty="0">
                <a:cs typeface="Arial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pl-PL" altLang="pl-PL" sz="1100" dirty="0">
                  <a:cs typeface="Arial"/>
                </a:rPr>
                <a:t>the </a:t>
              </a:r>
              <a:r>
                <a:rPr lang="pl-PL" altLang="pl-PL" sz="1100" dirty="0" err="1">
                  <a:cs typeface="Arial"/>
                </a:rPr>
                <a:t>bigger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value</a:t>
              </a:r>
              <a:r>
                <a:rPr lang="pl-PL" altLang="pl-PL" sz="1100" dirty="0">
                  <a:cs typeface="Arial"/>
                </a:rPr>
                <a:t> the </a:t>
              </a:r>
              <a:r>
                <a:rPr lang="pl-PL" altLang="pl-PL" sz="1100" dirty="0" err="1">
                  <a:cs typeface="Arial"/>
                </a:rPr>
                <a:t>bigger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concentration</a:t>
              </a:r>
              <a:r>
                <a:rPr lang="pl-PL" altLang="pl-PL" sz="1100" dirty="0">
                  <a:cs typeface="Arial"/>
                </a:rPr>
                <a:t> of </a:t>
              </a:r>
              <a:r>
                <a:rPr lang="pl-PL" altLang="pl-PL" sz="1100" dirty="0" err="1">
                  <a:cs typeface="Arial"/>
                </a:rPr>
                <a:t>such</a:t>
              </a:r>
              <a:r>
                <a:rPr lang="pl-PL" altLang="pl-PL" sz="1100" dirty="0">
                  <a:cs typeface="Arial"/>
                </a:rPr>
                <a:t> </a:t>
              </a:r>
              <a:r>
                <a:rPr lang="pl-PL" altLang="pl-PL" sz="1100" dirty="0" err="1">
                  <a:cs typeface="Arial"/>
                </a:rPr>
                <a:t>defects</a:t>
              </a:r>
              <a:r>
                <a:rPr lang="pl-PL" altLang="pl-PL" sz="1100" dirty="0">
                  <a:cs typeface="Arial"/>
                </a:rPr>
                <a:t> as </a:t>
              </a:r>
              <a:r>
                <a:rPr lang="pl-PL" altLang="pl-PL" sz="1100" dirty="0" err="1">
                  <a:cs typeface="Arial"/>
                </a:rPr>
                <a:t>vacancies</a:t>
              </a:r>
              <a:endParaRPr lang="pl-PL" altLang="pl-PL" sz="1100" dirty="0">
                <a:cs typeface="Arial"/>
              </a:endParaRPr>
            </a:p>
          </p:txBody>
        </p:sp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BA15529-AD7E-82CB-DB22-22B683C24067}"/>
                </a:ext>
              </a:extLst>
            </p:cNvPr>
            <p:cNvSpPr/>
            <p:nvPr/>
          </p:nvSpPr>
          <p:spPr>
            <a:xfrm>
              <a:off x="7783259" y="1805049"/>
              <a:ext cx="3866435" cy="20366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8F6B3B0C-4AF9-0A3D-340B-B2287CF9B69C}"/>
                </a:ext>
              </a:extLst>
            </p:cNvPr>
            <p:cNvSpPr txBox="1"/>
            <p:nvPr/>
          </p:nvSpPr>
          <p:spPr>
            <a:xfrm>
              <a:off x="7935717" y="4307877"/>
              <a:ext cx="3189483" cy="104644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l-PL" altLang="pl-PL" b="1">
                  <a:cs typeface="Arial"/>
                </a:rPr>
                <a:t>W </a:t>
              </a:r>
              <a:r>
                <a:rPr lang="pl-PL" altLang="pl-PL" b="1" err="1">
                  <a:cs typeface="Arial"/>
                </a:rPr>
                <a:t>parameter</a:t>
              </a:r>
              <a:r>
                <a:rPr lang="pl-PL" altLang="pl-PL" b="1">
                  <a:cs typeface="Arial"/>
                </a:rPr>
                <a:t> </a:t>
              </a:r>
              <a:endParaRPr lang="pl-PL" altLang="pl-PL">
                <a:cs typeface="Arial" panose="020B0604020202020204" pitchFamily="34" charset="0"/>
              </a:endParaRPr>
            </a:p>
            <a:p>
              <a:pPr marL="171450" indent="-171450">
                <a:buFont typeface="Arial"/>
                <a:buChar char="•"/>
              </a:pPr>
              <a:r>
                <a:rPr lang="pl-PL" altLang="pl-PL" sz="1100" err="1">
                  <a:cs typeface="Arial"/>
                </a:rPr>
                <a:t>defines</a:t>
              </a:r>
              <a:r>
                <a:rPr lang="pl-PL" altLang="pl-PL" sz="1100">
                  <a:cs typeface="Arial"/>
                </a:rPr>
                <a:t> the </a:t>
              </a:r>
              <a:r>
                <a:rPr lang="pl-PL" altLang="pl-PL" sz="1100" err="1">
                  <a:cs typeface="Arial"/>
                </a:rPr>
                <a:t>participation</a:t>
              </a:r>
              <a:r>
                <a:rPr lang="pl-PL" altLang="pl-PL" sz="1100">
                  <a:cs typeface="Arial"/>
                </a:rPr>
                <a:t> of </a:t>
              </a:r>
              <a:r>
                <a:rPr lang="pl-PL" altLang="pl-PL" sz="1100" err="1">
                  <a:cs typeface="Arial"/>
                </a:rPr>
                <a:t>pairs</a:t>
              </a:r>
              <a:r>
                <a:rPr lang="pl-PL" altLang="pl-PL" sz="1100">
                  <a:cs typeface="Arial"/>
                </a:rPr>
                <a:t> </a:t>
              </a:r>
              <a:r>
                <a:rPr lang="pl-PL" altLang="pl-PL" sz="1100" err="1">
                  <a:cs typeface="Arial"/>
                </a:rPr>
                <a:t>e</a:t>
              </a:r>
              <a:r>
                <a:rPr lang="pl-PL" altLang="pl-PL" sz="1100" baseline="30000" err="1">
                  <a:cs typeface="Arial"/>
                </a:rPr>
                <a:t>+</a:t>
              </a:r>
              <a:r>
                <a:rPr lang="pl-PL" altLang="pl-PL" sz="1100" err="1">
                  <a:cs typeface="Arial"/>
                </a:rPr>
                <a:t>e</a:t>
              </a:r>
              <a:r>
                <a:rPr lang="pl-PL" altLang="pl-PL" sz="1100" baseline="30000">
                  <a:cs typeface="Arial"/>
                </a:rPr>
                <a:t>-</a:t>
              </a:r>
              <a:r>
                <a:rPr lang="pl-PL" altLang="pl-PL" sz="1100">
                  <a:cs typeface="Arial"/>
                </a:rPr>
                <a:t> with high </a:t>
              </a:r>
              <a:r>
                <a:rPr lang="pl-PL" altLang="pl-PL" sz="1100" err="1">
                  <a:cs typeface="Arial"/>
                </a:rPr>
                <a:t>momentum</a:t>
              </a:r>
              <a:endParaRPr lang="pl-PL" altLang="pl-PL" sz="1100" err="1">
                <a:cs typeface="Arial" panose="020B0604020202020204" pitchFamily="34" charset="0"/>
              </a:endParaRPr>
            </a:p>
            <a:p>
              <a:pPr marL="171450" indent="-171450" algn="l">
                <a:buFont typeface="Arial"/>
                <a:buChar char="•"/>
              </a:pPr>
              <a:r>
                <a:rPr lang="pl-PL" altLang="pl-PL" sz="1100" err="1">
                  <a:cs typeface="Arial"/>
                </a:rPr>
                <a:t>together</a:t>
              </a:r>
              <a:r>
                <a:rPr lang="pl-PL" altLang="pl-PL" sz="1100">
                  <a:cs typeface="Arial"/>
                </a:rPr>
                <a:t> with S </a:t>
              </a:r>
              <a:r>
                <a:rPr lang="pl-PL" altLang="pl-PL" sz="1100" err="1">
                  <a:cs typeface="Arial"/>
                </a:rPr>
                <a:t>parameter</a:t>
              </a:r>
              <a:r>
                <a:rPr lang="pl-PL" altLang="pl-PL" sz="1100">
                  <a:cs typeface="Arial"/>
                </a:rPr>
                <a:t> </a:t>
              </a:r>
              <a:r>
                <a:rPr lang="pl-PL" altLang="pl-PL" sz="1100" err="1">
                  <a:cs typeface="Arial"/>
                </a:rPr>
                <a:t>gives</a:t>
              </a:r>
              <a:r>
                <a:rPr lang="pl-PL" altLang="pl-PL" sz="1100">
                  <a:cs typeface="Arial"/>
                </a:rPr>
                <a:t> </a:t>
              </a:r>
              <a:r>
                <a:rPr lang="pl-PL" altLang="pl-PL" sz="1100" err="1">
                  <a:cs typeface="Arial"/>
                </a:rPr>
                <a:t>information</a:t>
              </a:r>
              <a:r>
                <a:rPr lang="pl-PL" altLang="pl-PL" sz="1100">
                  <a:cs typeface="Arial"/>
                </a:rPr>
                <a:t> </a:t>
              </a:r>
              <a:r>
                <a:rPr lang="pl-PL" altLang="pl-PL" sz="1100" err="1">
                  <a:cs typeface="Arial"/>
                </a:rPr>
                <a:t>about</a:t>
              </a:r>
              <a:r>
                <a:rPr lang="pl-PL" altLang="pl-PL" sz="1100">
                  <a:cs typeface="Arial"/>
                </a:rPr>
                <a:t> </a:t>
              </a:r>
              <a:r>
                <a:rPr lang="pl-PL" altLang="pl-PL" sz="1100" err="1">
                  <a:cs typeface="Arial"/>
                </a:rPr>
                <a:t>kind</a:t>
              </a:r>
              <a:r>
                <a:rPr lang="pl-PL" altLang="pl-PL" sz="1100">
                  <a:cs typeface="Arial"/>
                </a:rPr>
                <a:t> of </a:t>
              </a:r>
              <a:r>
                <a:rPr lang="pl-PL" altLang="pl-PL" sz="1100" err="1">
                  <a:cs typeface="Arial"/>
                </a:rPr>
                <a:t>defects</a:t>
              </a:r>
              <a:endParaRPr lang="pl-PL" altLang="pl-PL" sz="1100">
                <a:cs typeface="Arial"/>
              </a:endParaRPr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21E67E71-2D80-D0D2-0453-4A144AA7D3C6}"/>
                </a:ext>
              </a:extLst>
            </p:cNvPr>
            <p:cNvSpPr/>
            <p:nvPr/>
          </p:nvSpPr>
          <p:spPr>
            <a:xfrm>
              <a:off x="7783258" y="4149217"/>
              <a:ext cx="3866435" cy="203661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1B95590B-23BF-8CAE-ADD6-E39CE1B23A0E}"/>
                </a:ext>
              </a:extLst>
            </p:cNvPr>
            <p:cNvSpPr txBox="1"/>
            <p:nvPr/>
          </p:nvSpPr>
          <p:spPr>
            <a:xfrm>
              <a:off x="4946678" y="1805049"/>
              <a:ext cx="1412310" cy="4001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l-PL" sz="2000"/>
                <a:t>511 </a:t>
              </a:r>
              <a:r>
                <a:rPr lang="pl-PL" sz="2000" err="1"/>
                <a:t>keV</a:t>
              </a:r>
              <a:r>
                <a:rPr lang="pl-PL" sz="2000"/>
                <a:t>±∆E</a:t>
              </a:r>
            </a:p>
          </p:txBody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BD6D2B99-8E52-E6C3-3CF7-F597C7ACF336}"/>
                </a:ext>
              </a:extLst>
            </p:cNvPr>
            <p:cNvSpPr txBox="1"/>
            <p:nvPr/>
          </p:nvSpPr>
          <p:spPr>
            <a:xfrm>
              <a:off x="616577" y="5414605"/>
              <a:ext cx="29240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rgbClr val="1B06BA"/>
                  </a:solidFill>
                </a:rPr>
                <a:t>High Purity Germanium Detector</a:t>
              </a:r>
              <a:endParaRPr lang="pl-PL" sz="1200">
                <a:solidFill>
                  <a:srgbClr val="1B06BA"/>
                </a:solidFill>
              </a:endParaRPr>
            </a:p>
          </p:txBody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C631E2A2-C8CE-E443-5C53-5EA119158755}"/>
                </a:ext>
              </a:extLst>
            </p:cNvPr>
            <p:cNvSpPr txBox="1"/>
            <p:nvPr/>
          </p:nvSpPr>
          <p:spPr>
            <a:xfrm>
              <a:off x="3731527" y="5414605"/>
              <a:ext cx="40517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>
                  <a:solidFill>
                    <a:srgbClr val="FF0000"/>
                  </a:solidFill>
                </a:rPr>
                <a:t>Annihilation lines for defected and non-defected samples</a:t>
              </a:r>
              <a:endParaRPr lang="pl-PL" sz="120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Picture 7">
            <a:extLst>
              <a:ext uri="{FF2B5EF4-FFF2-40B4-BE49-F238E27FC236}">
                <a16:creationId xmlns:a16="http://schemas.microsoft.com/office/drawing/2014/main" id="{1BE00C72-5A7F-0505-70B4-1DC0F7747E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A526844E-23E2-CA8B-2E45-AA422BEA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837847"/>
            <a:ext cx="11094155" cy="874008"/>
          </a:xfrm>
        </p:spPr>
        <p:txBody>
          <a:bodyPr/>
          <a:lstStyle/>
          <a:p>
            <a:pPr algn="ctr"/>
            <a:r>
              <a:rPr lang="en-GB" dirty="0"/>
              <a:t>Positron Annihilation Spectroscopy (PAS)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545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78A04B79-9944-7B00-2E69-0AC0591413BB}"/>
              </a:ext>
            </a:extLst>
          </p:cNvPr>
          <p:cNvSpPr txBox="1"/>
          <p:nvPr/>
        </p:nvSpPr>
        <p:spPr>
          <a:xfrm>
            <a:off x="2663602" y="500224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Zr-D-C system I</a:t>
            </a:r>
            <a:endParaRPr lang="pl-PL" sz="4400" b="1">
              <a:solidFill>
                <a:srgbClr val="1B06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CBB817A-CA85-2D5C-D67B-41D4FE655FDF}"/>
              </a:ext>
            </a:extLst>
          </p:cNvPr>
          <p:cNvSpPr txBox="1"/>
          <p:nvPr/>
        </p:nvSpPr>
        <p:spPr>
          <a:xfrm>
            <a:off x="7596583" y="2045922"/>
            <a:ext cx="4322942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Large increase of the vacancy density down to the deuteron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 same depths distribution observed for targets implanted additionally with carbon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Reference sample is loaded with surface 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Vacancy</a:t>
            </a:r>
            <a:r>
              <a:rPr lang="en-GB"/>
              <a:t> density is the same for both C fluences </a:t>
            </a:r>
          </a:p>
          <a:p>
            <a:r>
              <a:rPr lang="en-GB"/>
              <a:t>=&gt; Saturation of vacancy density?</a:t>
            </a:r>
            <a:endParaRPr lang="en-GB">
              <a:cs typeface="Calibri" panose="020F0502020204030204"/>
            </a:endParaRPr>
          </a:p>
          <a:p>
            <a:r>
              <a:rPr lang="en-GB">
                <a:cs typeface="Calibri" panose="020F0502020204030204"/>
              </a:rPr>
              <a:t>=&gt; Carbon is already present in the sample?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Vacancy density at large distances is smaller than for the reference sample – diffusion of vacancies towards surface?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E2B4278-96CF-8C8F-66DE-2E36961E7DA7}"/>
              </a:ext>
            </a:extLst>
          </p:cNvPr>
          <p:cNvSpPr txBox="1"/>
          <p:nvPr/>
        </p:nvSpPr>
        <p:spPr>
          <a:xfrm>
            <a:off x="11321591" y="63159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F9BC989-29DD-D9C4-A9D6-A619FAC29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FC8E22D-82D8-2B84-4F98-D9CEE8E41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413"/>
          <a:stretch/>
        </p:blipFill>
        <p:spPr>
          <a:xfrm>
            <a:off x="1511570" y="1643558"/>
            <a:ext cx="5463523" cy="4544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a 1">
                <a:extLst>
                  <a:ext uri="{FF2B5EF4-FFF2-40B4-BE49-F238E27FC236}">
                    <a16:creationId xmlns:a16="http://schemas.microsoft.com/office/drawing/2014/main" id="{08B55194-84E8-31DF-7BE5-3B6A3C42BC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785252"/>
                  </p:ext>
                </p:extLst>
              </p:nvPr>
            </p:nvGraphicFramePr>
            <p:xfrm>
              <a:off x="8498525" y="677295"/>
              <a:ext cx="3249512" cy="992362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578159">
                      <a:extLst>
                        <a:ext uri="{9D8B030D-6E8A-4147-A177-3AD203B41FA5}">
                          <a16:colId xmlns:a16="http://schemas.microsoft.com/office/drawing/2014/main" val="4175645201"/>
                        </a:ext>
                      </a:extLst>
                    </a:gridCol>
                    <a:gridCol w="784459">
                      <a:extLst>
                        <a:ext uri="{9D8B030D-6E8A-4147-A177-3AD203B41FA5}">
                          <a16:colId xmlns:a16="http://schemas.microsoft.com/office/drawing/2014/main" val="1656849529"/>
                        </a:ext>
                      </a:extLst>
                    </a:gridCol>
                    <a:gridCol w="886075">
                      <a:extLst>
                        <a:ext uri="{9D8B030D-6E8A-4147-A177-3AD203B41FA5}">
                          <a16:colId xmlns:a16="http://schemas.microsoft.com/office/drawing/2014/main" val="3275803587"/>
                        </a:ext>
                      </a:extLst>
                    </a:gridCol>
                    <a:gridCol w="1000819">
                      <a:extLst>
                        <a:ext uri="{9D8B030D-6E8A-4147-A177-3AD203B41FA5}">
                          <a16:colId xmlns:a16="http://schemas.microsoft.com/office/drawing/2014/main" val="1368914346"/>
                        </a:ext>
                      </a:extLst>
                    </a:gridCol>
                  </a:tblGrid>
                  <a:tr h="2823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Energy [keV]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Fluence [</a:t>
                          </a:r>
                          <a:r>
                            <a:rPr lang="pl-PL" sz="1000" err="1">
                              <a:effectLst/>
                            </a:rPr>
                            <a:t>atoms</a:t>
                          </a:r>
                          <a:r>
                            <a:rPr lang="en-GB" sz="1000">
                              <a:effectLst/>
                            </a:rPr>
                            <a:t>/cm</a:t>
                          </a:r>
                          <a:r>
                            <a:rPr lang="en-GB" sz="1000" baseline="30000">
                              <a:effectLst/>
                            </a:rPr>
                            <a:t>2</a:t>
                          </a:r>
                          <a:r>
                            <a:rPr lang="en-GB" sz="1000">
                              <a:effectLst/>
                            </a:rPr>
                            <a:t>]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5338543"/>
                      </a:ext>
                    </a:extLst>
                  </a:tr>
                  <a:tr h="2823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D</a:t>
                          </a:r>
                          <a:r>
                            <a:rPr lang="en-GB" sz="1000" baseline="-25000">
                              <a:effectLst/>
                            </a:rPr>
                            <a:t>2</a:t>
                          </a:r>
                          <a:r>
                            <a:rPr lang="en-GB" sz="1000" baseline="30000">
                              <a:effectLst/>
                            </a:rPr>
                            <a:t>+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80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l-PL" sz="1000">
                              <a:effectLst/>
                              <a:latin typeface="Calibri"/>
                              <a:cs typeface="Times New Roman"/>
                            </a:rPr>
                            <a:t>5.10</a:t>
                          </a:r>
                          <a:r>
                            <a:rPr lang="pl-PL" sz="1000" baseline="30000">
                              <a:effectLst/>
                              <a:latin typeface="Calibri"/>
                              <a:cs typeface="Times New Roman"/>
                            </a:rPr>
                            <a:t>17</a:t>
                          </a:r>
                          <a14:m>
                            <m:oMath xmlns:m="http://schemas.openxmlformats.org/officeDocument/2006/math">
                              <m:r>
                                <a:rPr lang="en-GB" sz="1000" baseline="300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GB" sz="1000" smtClean="0">
                                  <a:effectLst/>
                                  <a:latin typeface="Cambria Math" panose="02040503050406030204" pitchFamily="18" charset="0"/>
                                </a:rPr>
                                <m:t>∙1</m:t>
                              </m:r>
                              <m:sSup>
                                <m:sSupPr>
                                  <m:ctrlPr>
                                    <a:rPr lang="pl-PL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sup>
                              </m:sSup>
                            </m:oMath>
                          </a14:m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215479"/>
                      </a:ext>
                    </a:extLst>
                  </a:tr>
                  <a:tr h="2397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O</a:t>
                          </a:r>
                          <a:r>
                            <a:rPr lang="en-GB" sz="1000" baseline="30000">
                              <a:effectLst/>
                            </a:rPr>
                            <a:t>+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240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l-PL" sz="1000">
                              <a:effectLst/>
                              <a:latin typeface="Calibri"/>
                              <a:cs typeface="Times New Roman"/>
                            </a:rPr>
                            <a:t>7.10</a:t>
                          </a:r>
                          <a:r>
                            <a:rPr lang="pl-PL" sz="1000" baseline="30000">
                              <a:effectLst/>
                              <a:latin typeface="Calibri"/>
                              <a:cs typeface="Times New Roman"/>
                            </a:rPr>
                            <a:t>15</a:t>
                          </a:r>
                          <a14:m>
                            <m:oMath xmlns:m="http://schemas.openxmlformats.org/officeDocument/2006/math">
                              <m:r>
                                <a:rPr lang="en-GB" sz="1000" baseline="300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GB" sz="1000" smtClean="0">
                                  <a:effectLst/>
                                  <a:latin typeface="Cambria Math" panose="02040503050406030204" pitchFamily="18" charset="0"/>
                                </a:rPr>
                                <m:t>∙1</m:t>
                              </m:r>
                              <m:sSup>
                                <m:sSupPr>
                                  <m:ctrlPr>
                                    <a:rPr lang="pl-PL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</m:oMath>
                          </a14:m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l-PL" sz="1000">
                              <a:effectLst/>
                              <a:latin typeface="Calibri"/>
                              <a:cs typeface="Times New Roman"/>
                            </a:rPr>
                            <a:t>5.10</a:t>
                          </a:r>
                          <a:r>
                            <a:rPr lang="pl-PL" sz="1000" baseline="30000">
                              <a:effectLst/>
                              <a:latin typeface="Calibri"/>
                              <a:cs typeface="Times New Roman"/>
                            </a:rPr>
                            <a:t>16</a:t>
                          </a:r>
                          <a14:m>
                            <m:oMath xmlns:m="http://schemas.openxmlformats.org/officeDocument/2006/math">
                              <m:r>
                                <a:rPr lang="en-GB" sz="1000" baseline="300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GB" sz="1000" smtClean="0">
                                  <a:effectLst/>
                                  <a:latin typeface="Cambria Math" panose="02040503050406030204" pitchFamily="18" charset="0"/>
                                </a:rPr>
                                <m:t>∙1</m:t>
                              </m:r>
                              <m:sSup>
                                <m:sSupPr>
                                  <m:ctrlPr>
                                    <a:rPr lang="pl-PL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</m:oMath>
                          </a14:m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778101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a 1">
                <a:extLst>
                  <a:ext uri="{FF2B5EF4-FFF2-40B4-BE49-F238E27FC236}">
                    <a16:creationId xmlns:a16="http://schemas.microsoft.com/office/drawing/2014/main" id="{08B55194-84E8-31DF-7BE5-3B6A3C42BC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785252"/>
                  </p:ext>
                </p:extLst>
              </p:nvPr>
            </p:nvGraphicFramePr>
            <p:xfrm>
              <a:off x="8498525" y="677295"/>
              <a:ext cx="3249512" cy="992362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578159">
                      <a:extLst>
                        <a:ext uri="{9D8B030D-6E8A-4147-A177-3AD203B41FA5}">
                          <a16:colId xmlns:a16="http://schemas.microsoft.com/office/drawing/2014/main" val="4175645201"/>
                        </a:ext>
                      </a:extLst>
                    </a:gridCol>
                    <a:gridCol w="784459">
                      <a:extLst>
                        <a:ext uri="{9D8B030D-6E8A-4147-A177-3AD203B41FA5}">
                          <a16:colId xmlns:a16="http://schemas.microsoft.com/office/drawing/2014/main" val="1656849529"/>
                        </a:ext>
                      </a:extLst>
                    </a:gridCol>
                    <a:gridCol w="886075">
                      <a:extLst>
                        <a:ext uri="{9D8B030D-6E8A-4147-A177-3AD203B41FA5}">
                          <a16:colId xmlns:a16="http://schemas.microsoft.com/office/drawing/2014/main" val="3275803587"/>
                        </a:ext>
                      </a:extLst>
                    </a:gridCol>
                    <a:gridCol w="1000819">
                      <a:extLst>
                        <a:ext uri="{9D8B030D-6E8A-4147-A177-3AD203B41FA5}">
                          <a16:colId xmlns:a16="http://schemas.microsoft.com/office/drawing/2014/main" val="1368914346"/>
                        </a:ext>
                      </a:extLst>
                    </a:gridCol>
                  </a:tblGrid>
                  <a:tr h="3188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Energy [keV]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Fluence [</a:t>
                          </a:r>
                          <a:r>
                            <a:rPr lang="pl-PL" sz="1000" err="1">
                              <a:effectLst/>
                            </a:rPr>
                            <a:t>atoms</a:t>
                          </a:r>
                          <a:r>
                            <a:rPr lang="en-GB" sz="1000">
                              <a:effectLst/>
                            </a:rPr>
                            <a:t>/cm</a:t>
                          </a:r>
                          <a:r>
                            <a:rPr lang="en-GB" sz="1000" baseline="30000">
                              <a:effectLst/>
                            </a:rPr>
                            <a:t>2</a:t>
                          </a:r>
                          <a:r>
                            <a:rPr lang="en-GB" sz="1000">
                              <a:effectLst/>
                            </a:rPr>
                            <a:t>]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5338543"/>
                      </a:ext>
                    </a:extLst>
                  </a:tr>
                  <a:tr h="28237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D</a:t>
                          </a:r>
                          <a:r>
                            <a:rPr lang="en-GB" sz="1000" baseline="-25000">
                              <a:effectLst/>
                            </a:rPr>
                            <a:t>2</a:t>
                          </a:r>
                          <a:r>
                            <a:rPr lang="en-GB" sz="1000" baseline="30000">
                              <a:effectLst/>
                            </a:rPr>
                            <a:t>+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80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2258" t="-123404" r="-323" b="-14042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215479"/>
                      </a:ext>
                    </a:extLst>
                  </a:tr>
                  <a:tr h="39108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O</a:t>
                          </a:r>
                          <a:r>
                            <a:rPr lang="en-GB" sz="1000" baseline="30000">
                              <a:effectLst/>
                            </a:rPr>
                            <a:t>+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000">
                              <a:effectLst/>
                            </a:rPr>
                            <a:t>240</a:t>
                          </a:r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3425" t="-164063" r="-113014" b="-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25610" t="-164063" r="-610" b="-3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781011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7">
            <a:extLst>
              <a:ext uri="{FF2B5EF4-FFF2-40B4-BE49-F238E27FC236}">
                <a16:creationId xmlns:a16="http://schemas.microsoft.com/office/drawing/2014/main" id="{BED28FEA-361A-1DD6-A2F9-BBEEB12C7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32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>
            <a:extLst>
              <a:ext uri="{FF2B5EF4-FFF2-40B4-BE49-F238E27FC236}">
                <a16:creationId xmlns:a16="http://schemas.microsoft.com/office/drawing/2014/main" id="{D6AC704D-2F8A-48A3-A37E-19E537B120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51778"/>
              </p:ext>
            </p:extLst>
          </p:nvPr>
        </p:nvGraphicFramePr>
        <p:xfrm>
          <a:off x="394818" y="1189555"/>
          <a:ext cx="5901150" cy="4599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4.0 Graph" r:id="rId2" imgW="5484711" imgH="4274967" progId="SigmaPlotGraphicObject.13">
                  <p:embed/>
                </p:oleObj>
              </mc:Choice>
              <mc:Fallback>
                <p:oleObj name="SPW 14.0 Graph" r:id="rId2" imgW="5484711" imgH="4274967" progId="SigmaPlotGraphicObject.13">
                  <p:embed/>
                  <p:pic>
                    <p:nvPicPr>
                      <p:cNvPr id="3" name="Obiekt 2">
                        <a:extLst>
                          <a:ext uri="{FF2B5EF4-FFF2-40B4-BE49-F238E27FC236}">
                            <a16:creationId xmlns:a16="http://schemas.microsoft.com/office/drawing/2014/main" id="{D6AC704D-2F8A-48A3-A37E-19E537B120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4818" y="1189555"/>
                        <a:ext cx="5901150" cy="4599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252B807E-0837-A4E2-D63F-ACC99145A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462"/>
          <a:stretch/>
        </p:blipFill>
        <p:spPr>
          <a:xfrm>
            <a:off x="6295968" y="1135066"/>
            <a:ext cx="2604215" cy="470863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D5AD316-ED56-A026-4F8F-B88EA18E591E}"/>
              </a:ext>
            </a:extLst>
          </p:cNvPr>
          <p:cNvSpPr txBox="1"/>
          <p:nvPr/>
        </p:nvSpPr>
        <p:spPr>
          <a:xfrm>
            <a:off x="2670294" y="422069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Zr-D-C system II</a:t>
            </a:r>
            <a:endParaRPr lang="pl-PL" sz="4400" b="1">
              <a:solidFill>
                <a:srgbClr val="1B06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AED1D2C-CD30-32AB-375B-86105310F364}"/>
              </a:ext>
            </a:extLst>
          </p:cNvPr>
          <p:cNvSpPr txBox="1"/>
          <p:nvPr/>
        </p:nvSpPr>
        <p:spPr>
          <a:xfrm>
            <a:off x="9088016" y="2034073"/>
            <a:ext cx="260376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 parameter decreases as S increases – it confirms obtained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Linear S(W) dependence indicates single size of defects mostly monovacancies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cs typeface="Calibri"/>
              </a:rPr>
              <a:t>Spread</a:t>
            </a:r>
            <a:r>
              <a:rPr lang="pl-PL" dirty="0">
                <a:cs typeface="Calibri"/>
              </a:rPr>
              <a:t> in W=f(S) </a:t>
            </a:r>
            <a:r>
              <a:rPr lang="pl-PL" dirty="0" err="1">
                <a:cs typeface="Calibri"/>
              </a:rPr>
              <a:t>indicates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reference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defects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are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mostly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dislocations</a:t>
            </a:r>
            <a:endParaRPr lang="pl-PL" dirty="0">
              <a:cs typeface="Calibri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B41839C-FCA3-DD68-A06A-23F3CA68E9EC}"/>
              </a:ext>
            </a:extLst>
          </p:cNvPr>
          <p:cNvSpPr txBox="1"/>
          <p:nvPr/>
        </p:nvSpPr>
        <p:spPr>
          <a:xfrm>
            <a:off x="11321591" y="63159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164A1CC-BDCA-FDD2-B59E-744F0A277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213CBF1-F5D3-9BAE-A242-9C0DE7D5D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22F89F2-4BBE-4AFB-4BFD-4E2020361EB5}"/>
              </a:ext>
            </a:extLst>
          </p:cNvPr>
          <p:cNvSpPr txBox="1"/>
          <p:nvPr/>
        </p:nvSpPr>
        <p:spPr>
          <a:xfrm>
            <a:off x="2663602" y="345002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Zr-D-O system I</a:t>
            </a:r>
            <a:endParaRPr lang="pl-PL" sz="4400" b="1">
              <a:solidFill>
                <a:srgbClr val="1B06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F1D8286-1E67-EF4D-4564-BCD162AF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049" b="4089"/>
          <a:stretch/>
        </p:blipFill>
        <p:spPr>
          <a:xfrm>
            <a:off x="807051" y="1629608"/>
            <a:ext cx="5184676" cy="423001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F3CFF42-9D8E-DEB1-A382-FE15272D95E6}"/>
              </a:ext>
            </a:extLst>
          </p:cNvPr>
          <p:cNvSpPr txBox="1"/>
          <p:nvPr/>
        </p:nvSpPr>
        <p:spPr>
          <a:xfrm>
            <a:off x="6548152" y="3426894"/>
            <a:ext cx="518136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Vacancy density for the O implanted samples is less than for D only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Vacancy density does not depend on the O fluence</a:t>
            </a:r>
            <a:endParaRPr lang="en-GB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Vacancy density at large distances is comparable to the reference sample</a:t>
            </a:r>
            <a:endParaRPr lang="pl-PL" dirty="0"/>
          </a:p>
          <a:p>
            <a:pPr lvl="1"/>
            <a:r>
              <a:rPr lang="en-GB" dirty="0"/>
              <a:t>=&gt; no diffusion of vacancies?</a:t>
            </a:r>
            <a:endParaRPr lang="en-GB" dirty="0">
              <a:cs typeface="Calibri"/>
            </a:endParaRPr>
          </a:p>
          <a:p>
            <a:pPr lvl="1"/>
            <a:r>
              <a:rPr lang="en-GB" dirty="0">
                <a:ea typeface="+mn-lt"/>
                <a:cs typeface="+mn-lt"/>
              </a:rPr>
              <a:t>=&gt; oxygen atoms binds strongly to defects?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a 1">
                <a:extLst>
                  <a:ext uri="{FF2B5EF4-FFF2-40B4-BE49-F238E27FC236}">
                    <a16:creationId xmlns:a16="http://schemas.microsoft.com/office/drawing/2014/main" id="{EB8BBC2F-DA2C-A06B-E3F0-B610BD60E5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8390103"/>
                  </p:ext>
                </p:extLst>
              </p:nvPr>
            </p:nvGraphicFramePr>
            <p:xfrm>
              <a:off x="6866373" y="1314659"/>
              <a:ext cx="3802160" cy="155917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676487">
                      <a:extLst>
                        <a:ext uri="{9D8B030D-6E8A-4147-A177-3AD203B41FA5}">
                          <a16:colId xmlns:a16="http://schemas.microsoft.com/office/drawing/2014/main" val="4175645201"/>
                        </a:ext>
                      </a:extLst>
                    </a:gridCol>
                    <a:gridCol w="917873">
                      <a:extLst>
                        <a:ext uri="{9D8B030D-6E8A-4147-A177-3AD203B41FA5}">
                          <a16:colId xmlns:a16="http://schemas.microsoft.com/office/drawing/2014/main" val="1656849529"/>
                        </a:ext>
                      </a:extLst>
                    </a:gridCol>
                    <a:gridCol w="1036771">
                      <a:extLst>
                        <a:ext uri="{9D8B030D-6E8A-4147-A177-3AD203B41FA5}">
                          <a16:colId xmlns:a16="http://schemas.microsoft.com/office/drawing/2014/main" val="3275803587"/>
                        </a:ext>
                      </a:extLst>
                    </a:gridCol>
                    <a:gridCol w="1171029">
                      <a:extLst>
                        <a:ext uri="{9D8B030D-6E8A-4147-A177-3AD203B41FA5}">
                          <a16:colId xmlns:a16="http://schemas.microsoft.com/office/drawing/2014/main" val="1368914346"/>
                        </a:ext>
                      </a:extLst>
                    </a:gridCol>
                  </a:tblGrid>
                  <a:tr h="5973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Energy [keV]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Fluence [</a:t>
                          </a:r>
                          <a:r>
                            <a:rPr lang="pl-PL" sz="1400" dirty="0" err="1">
                              <a:effectLst/>
                            </a:rPr>
                            <a:t>atoms</a:t>
                          </a:r>
                          <a:r>
                            <a:rPr lang="en-GB" sz="1400" dirty="0">
                              <a:effectLst/>
                            </a:rPr>
                            <a:t>/cm</a:t>
                          </a:r>
                          <a:r>
                            <a:rPr lang="en-GB" sz="1400" baseline="30000" dirty="0">
                              <a:effectLst/>
                            </a:rPr>
                            <a:t>2</a:t>
                          </a:r>
                          <a:r>
                            <a:rPr lang="en-GB" sz="1400" dirty="0">
                              <a:effectLst/>
                            </a:rPr>
                            <a:t>]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5338543"/>
                      </a:ext>
                    </a:extLst>
                  </a:tr>
                  <a:tr h="50548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D</a:t>
                          </a:r>
                          <a:r>
                            <a:rPr lang="en-GB" sz="1400" baseline="-25000" dirty="0">
                              <a:effectLst/>
                            </a:rPr>
                            <a:t>2</a:t>
                          </a:r>
                          <a:r>
                            <a:rPr lang="en-GB" sz="1400" baseline="30000" dirty="0">
                              <a:effectLst/>
                            </a:rPr>
                            <a:t>+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80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/>
                              <a:cs typeface="Times New Roman"/>
                            </a:rPr>
                            <a:t>5.10</a:t>
                          </a:r>
                          <a:r>
                            <a:rPr lang="pl-PL" sz="1400" baseline="30000" dirty="0">
                              <a:effectLst/>
                              <a:latin typeface="Calibri"/>
                              <a:cs typeface="Times New Roman"/>
                            </a:rPr>
                            <a:t>17</a:t>
                          </a:r>
                          <a14:m>
                            <m:oMath xmlns:m="http://schemas.openxmlformats.org/officeDocument/2006/math">
                              <m:r>
                                <a:rPr lang="en-GB" sz="1400" baseline="300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GB" sz="1000" smtClean="0">
                                  <a:effectLst/>
                                  <a:latin typeface="Cambria Math" panose="02040503050406030204" pitchFamily="18" charset="0"/>
                                </a:rPr>
                                <m:t>∙1</m:t>
                              </m:r>
                              <m:sSup>
                                <m:sSupPr>
                                  <m:ctrlPr>
                                    <a:rPr lang="pl-PL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sup>
                              </m:sSup>
                            </m:oMath>
                          </a14:m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215479"/>
                      </a:ext>
                    </a:extLst>
                  </a:tr>
                  <a:tr h="4365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O</a:t>
                          </a:r>
                          <a:r>
                            <a:rPr lang="en-GB" sz="1400" baseline="30000" dirty="0">
                              <a:effectLst/>
                            </a:rPr>
                            <a:t>+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240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/>
                              <a:cs typeface="Times New Roman"/>
                            </a:rPr>
                            <a:t>7.10</a:t>
                          </a:r>
                          <a:r>
                            <a:rPr lang="pl-PL" sz="1400" baseline="30000" dirty="0">
                              <a:effectLst/>
                              <a:latin typeface="Calibri"/>
                              <a:cs typeface="Times New Roman"/>
                            </a:rPr>
                            <a:t>15</a:t>
                          </a:r>
                          <a14:m>
                            <m:oMath xmlns:m="http://schemas.openxmlformats.org/officeDocument/2006/math">
                              <m:r>
                                <a:rPr lang="en-GB" sz="1400" baseline="300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GB" sz="1000" smtClean="0">
                                  <a:effectLst/>
                                  <a:latin typeface="Cambria Math" panose="02040503050406030204" pitchFamily="18" charset="0"/>
                                </a:rPr>
                                <m:t>∙1</m:t>
                              </m:r>
                              <m:sSup>
                                <m:sSupPr>
                                  <m:ctrlPr>
                                    <a:rPr lang="pl-PL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</m:oMath>
                          </a14:m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pl-PL" sz="1400" dirty="0">
                              <a:effectLst/>
                              <a:latin typeface="Calibri"/>
                              <a:cs typeface="Times New Roman"/>
                            </a:rPr>
                            <a:t>5.10</a:t>
                          </a:r>
                          <a:r>
                            <a:rPr lang="pl-PL" sz="1400" baseline="30000" dirty="0">
                              <a:effectLst/>
                              <a:latin typeface="Calibri"/>
                              <a:cs typeface="Times New Roman"/>
                            </a:rPr>
                            <a:t>16</a:t>
                          </a:r>
                          <a14:m>
                            <m:oMath xmlns:m="http://schemas.openxmlformats.org/officeDocument/2006/math">
                              <m:r>
                                <a:rPr lang="en-GB" sz="1400" baseline="30000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GB" sz="1000" smtClean="0">
                                  <a:effectLst/>
                                  <a:latin typeface="Cambria Math" panose="02040503050406030204" pitchFamily="18" charset="0"/>
                                </a:rPr>
                                <m:t>∙1</m:t>
                              </m:r>
                              <m:sSup>
                                <m:sSupPr>
                                  <m:ctrlPr>
                                    <a:rPr lang="pl-PL" sz="1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GB" sz="1000">
                                      <a:effectLst/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</m:oMath>
                          </a14:m>
                          <a:endParaRPr lang="pl-PL" sz="10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778101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a 1">
                <a:extLst>
                  <a:ext uri="{FF2B5EF4-FFF2-40B4-BE49-F238E27FC236}">
                    <a16:creationId xmlns:a16="http://schemas.microsoft.com/office/drawing/2014/main" id="{EB8BBC2F-DA2C-A06B-E3F0-B610BD60E5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18390103"/>
                  </p:ext>
                </p:extLst>
              </p:nvPr>
            </p:nvGraphicFramePr>
            <p:xfrm>
              <a:off x="6866373" y="1314659"/>
              <a:ext cx="3802160" cy="1559176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676487">
                      <a:extLst>
                        <a:ext uri="{9D8B030D-6E8A-4147-A177-3AD203B41FA5}">
                          <a16:colId xmlns:a16="http://schemas.microsoft.com/office/drawing/2014/main" val="4175645201"/>
                        </a:ext>
                      </a:extLst>
                    </a:gridCol>
                    <a:gridCol w="917873">
                      <a:extLst>
                        <a:ext uri="{9D8B030D-6E8A-4147-A177-3AD203B41FA5}">
                          <a16:colId xmlns:a16="http://schemas.microsoft.com/office/drawing/2014/main" val="1656849529"/>
                        </a:ext>
                      </a:extLst>
                    </a:gridCol>
                    <a:gridCol w="1036771">
                      <a:extLst>
                        <a:ext uri="{9D8B030D-6E8A-4147-A177-3AD203B41FA5}">
                          <a16:colId xmlns:a16="http://schemas.microsoft.com/office/drawing/2014/main" val="3275803587"/>
                        </a:ext>
                      </a:extLst>
                    </a:gridCol>
                    <a:gridCol w="1171029">
                      <a:extLst>
                        <a:ext uri="{9D8B030D-6E8A-4147-A177-3AD203B41FA5}">
                          <a16:colId xmlns:a16="http://schemas.microsoft.com/office/drawing/2014/main" val="1368914346"/>
                        </a:ext>
                      </a:extLst>
                    </a:gridCol>
                  </a:tblGrid>
                  <a:tr h="5973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Energy [keV]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Fluence [</a:t>
                          </a:r>
                          <a:r>
                            <a:rPr lang="pl-PL" sz="1400" dirty="0" err="1">
                              <a:effectLst/>
                            </a:rPr>
                            <a:t>atoms</a:t>
                          </a:r>
                          <a:r>
                            <a:rPr lang="en-GB" sz="1400" dirty="0">
                              <a:effectLst/>
                            </a:rPr>
                            <a:t>/cm</a:t>
                          </a:r>
                          <a:r>
                            <a:rPr lang="en-GB" sz="1400" baseline="30000" dirty="0">
                              <a:effectLst/>
                            </a:rPr>
                            <a:t>2</a:t>
                          </a:r>
                          <a:r>
                            <a:rPr lang="en-GB" sz="1400" dirty="0">
                              <a:effectLst/>
                            </a:rPr>
                            <a:t>]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5338543"/>
                      </a:ext>
                    </a:extLst>
                  </a:tr>
                  <a:tr h="50548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D</a:t>
                          </a:r>
                          <a:r>
                            <a:rPr lang="en-GB" sz="1400" baseline="-25000" dirty="0">
                              <a:effectLst/>
                            </a:rPr>
                            <a:t>2</a:t>
                          </a:r>
                          <a:r>
                            <a:rPr lang="en-GB" sz="1400" baseline="30000" dirty="0">
                              <a:effectLst/>
                            </a:rPr>
                            <a:t>+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80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72176" t="-116667" r="-275" b="-91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215479"/>
                      </a:ext>
                    </a:extLst>
                  </a:tr>
                  <a:tr h="45630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O</a:t>
                          </a:r>
                          <a:r>
                            <a:rPr lang="en-GB" sz="1400" baseline="30000" dirty="0">
                              <a:effectLst/>
                            </a:rPr>
                            <a:t>+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GB" sz="1400" dirty="0">
                              <a:effectLst/>
                            </a:rPr>
                            <a:t>240</a:t>
                          </a:r>
                          <a:endParaRPr lang="pl-PL" sz="1400" dirty="0">
                            <a:effectLst/>
                            <a:latin typeface="Calibri"/>
                            <a:ea typeface="Calibri" panose="020F0502020204030204" pitchFamily="34" charset="0"/>
                            <a:cs typeface="Times New Roman"/>
                          </a:endParaRPr>
                        </a:p>
                      </a:txBody>
                      <a:tcPr marL="199108" marR="199108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53216" t="-242667" r="-112865" b="-2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99108" marR="199108" marT="7200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5521" t="-242667" r="-521" b="-2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78101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pole tekstowe 5">
            <a:extLst>
              <a:ext uri="{FF2B5EF4-FFF2-40B4-BE49-F238E27FC236}">
                <a16:creationId xmlns:a16="http://schemas.microsoft.com/office/drawing/2014/main" id="{483DE2D4-924C-5C87-7209-ABD98E1E64C3}"/>
              </a:ext>
            </a:extLst>
          </p:cNvPr>
          <p:cNvSpPr txBox="1"/>
          <p:nvPr/>
        </p:nvSpPr>
        <p:spPr>
          <a:xfrm>
            <a:off x="11321591" y="63159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158E566-3B39-CE4B-6011-CA7B82449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7E22E3E-E312-560A-C8E6-85129C7B0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6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06569270-C1A6-4576-A6F5-A397B89BD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850698"/>
              </p:ext>
            </p:extLst>
          </p:nvPr>
        </p:nvGraphicFramePr>
        <p:xfrm>
          <a:off x="184415" y="1126384"/>
          <a:ext cx="5036063" cy="3925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14.0 Graph" r:id="rId2" imgW="5484711" imgH="4274967" progId="SigmaPlotGraphicObject.13">
                  <p:embed/>
                </p:oleObj>
              </mc:Choice>
              <mc:Fallback>
                <p:oleObj name="SPW 14.0 Graph" r:id="rId2" imgW="5484711" imgH="4274967" progId="SigmaPlotGraphicObject.13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06569270-C1A6-4576-A6F5-A397B89BD6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4415" y="1126384"/>
                        <a:ext cx="5036063" cy="3925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0F65C798-72CC-A873-28BA-EEAD3EF5B0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52"/>
          <a:stretch/>
        </p:blipFill>
        <p:spPr>
          <a:xfrm>
            <a:off x="5524957" y="1034274"/>
            <a:ext cx="2649895" cy="418933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E845310-6D19-4148-32E3-A72FE49D3337}"/>
              </a:ext>
            </a:extLst>
          </p:cNvPr>
          <p:cNvSpPr txBox="1"/>
          <p:nvPr/>
        </p:nvSpPr>
        <p:spPr>
          <a:xfrm>
            <a:off x="2522491" y="373224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Zr-D-O system II</a:t>
            </a:r>
            <a:endParaRPr lang="pl-PL" sz="4400" b="1">
              <a:solidFill>
                <a:srgbClr val="1B06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124C10B6-AEF7-01D7-8063-DBB75273C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304118"/>
              </p:ext>
            </p:extLst>
          </p:nvPr>
        </p:nvGraphicFramePr>
        <p:xfrm>
          <a:off x="8054013" y="3904148"/>
          <a:ext cx="3852278" cy="2632085"/>
        </p:xfrm>
        <a:graphic>
          <a:graphicData uri="http://schemas.openxmlformats.org/drawingml/2006/table">
            <a:tbl>
              <a:tblPr firstRow="1" firstCol="1" bandRow="1"/>
              <a:tblGrid>
                <a:gridCol w="974790">
                  <a:extLst>
                    <a:ext uri="{9D8B030D-6E8A-4147-A177-3AD203B41FA5}">
                      <a16:colId xmlns:a16="http://schemas.microsoft.com/office/drawing/2014/main" val="694722877"/>
                    </a:ext>
                  </a:extLst>
                </a:gridCol>
                <a:gridCol w="994541">
                  <a:extLst>
                    <a:ext uri="{9D8B030D-6E8A-4147-A177-3AD203B41FA5}">
                      <a16:colId xmlns:a16="http://schemas.microsoft.com/office/drawing/2014/main" val="2352053069"/>
                    </a:ext>
                  </a:extLst>
                </a:gridCol>
                <a:gridCol w="1882947">
                  <a:extLst>
                    <a:ext uri="{9D8B030D-6E8A-4147-A177-3AD203B41FA5}">
                      <a16:colId xmlns:a16="http://schemas.microsoft.com/office/drawing/2014/main" val="1947704295"/>
                    </a:ext>
                  </a:extLst>
                </a:gridCol>
              </a:tblGrid>
              <a:tr h="4973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Sample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 err="1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Positron</a:t>
                      </a:r>
                      <a:r>
                        <a:rPr lang="pl-PL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pl-PL" sz="1400" dirty="0" err="1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difusion</a:t>
                      </a:r>
                      <a:r>
                        <a:rPr lang="pl-PL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pl-PL" sz="1400" dirty="0" err="1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length</a:t>
                      </a:r>
                      <a:r>
                        <a:rPr lang="pl-PL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L</a:t>
                      </a:r>
                      <a:r>
                        <a:rPr lang="pl-PL" sz="1400" baseline="-250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+</a:t>
                      </a:r>
                      <a:r>
                        <a:rPr lang="pl-PL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[</a:t>
                      </a:r>
                      <a:r>
                        <a:rPr lang="pl-PL" sz="1400" dirty="0" err="1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nm</a:t>
                      </a:r>
                      <a:r>
                        <a:rPr lang="pl-PL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]</a:t>
                      </a:r>
                    </a:p>
                  </a:txBody>
                  <a:tcPr marL="125730" marR="1257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Thickness of the</a:t>
                      </a:r>
                      <a:r>
                        <a:rPr lang="pl-PL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pl-PL" sz="1400" dirty="0" err="1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defected</a:t>
                      </a: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 layer [nm]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9032294"/>
                  </a:ext>
                </a:extLst>
              </a:tr>
              <a:tr h="251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reference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19±4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-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4333683"/>
                  </a:ext>
                </a:extLst>
              </a:tr>
              <a:tr h="251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D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9±3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504±42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5110014"/>
                  </a:ext>
                </a:extLst>
              </a:tr>
              <a:tr h="251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D+O15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10±3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572±50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044443"/>
                  </a:ext>
                </a:extLst>
              </a:tr>
              <a:tr h="251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D+O16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10±3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5</a:t>
                      </a:r>
                      <a:r>
                        <a:rPr lang="pl-PL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3</a:t>
                      </a: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0±48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4863549"/>
                  </a:ext>
                </a:extLst>
              </a:tr>
              <a:tr h="251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D+C15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10±3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576±60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3554292"/>
                  </a:ext>
                </a:extLst>
              </a:tr>
              <a:tr h="2513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D+C16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11±3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541±57</a:t>
                      </a:r>
                      <a:endParaRPr lang="pl-PL" sz="1400" dirty="0"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5730" marR="125730" marT="720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3606787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A5430F7E-C9E3-45CD-3EB0-3961A29CC78F}"/>
              </a:ext>
            </a:extLst>
          </p:cNvPr>
          <p:cNvSpPr txBox="1"/>
          <p:nvPr/>
        </p:nvSpPr>
        <p:spPr>
          <a:xfrm>
            <a:off x="8739097" y="1324947"/>
            <a:ext cx="264989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 parameter decreases as S increases – it confirms obtained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Linear S(W) dependence indicates single size of defects, mostly monovacancies </a:t>
            </a:r>
            <a:endParaRPr lang="pl-PL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51A7365A-73D6-DB94-2E71-8DC2D20192AF}"/>
              </a:ext>
            </a:extLst>
          </p:cNvPr>
          <p:cNvGrpSpPr/>
          <p:nvPr/>
        </p:nvGrpSpPr>
        <p:grpSpPr>
          <a:xfrm>
            <a:off x="2702445" y="5394059"/>
            <a:ext cx="3246222" cy="1234457"/>
            <a:chOff x="2702445" y="5394059"/>
            <a:chExt cx="3246222" cy="1234457"/>
          </a:xfrm>
        </p:grpSpPr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ACBF61B8-39E3-D2C8-E824-AC69862EAC4E}"/>
                </a:ext>
              </a:extLst>
            </p:cNvPr>
            <p:cNvSpPr txBox="1"/>
            <p:nvPr/>
          </p:nvSpPr>
          <p:spPr>
            <a:xfrm>
              <a:off x="2702446" y="5394059"/>
              <a:ext cx="5565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>
                  <a:solidFill>
                    <a:srgbClr val="FF0000"/>
                  </a:solidFill>
                </a:rPr>
                <a:t>L</a:t>
              </a:r>
              <a:r>
                <a:rPr lang="pl-PL" sz="3200" baseline="-25000">
                  <a:solidFill>
                    <a:srgbClr val="FF0000"/>
                  </a:solidFill>
                </a:rPr>
                <a:t>+ </a:t>
              </a:r>
              <a:endParaRPr lang="pl-PL" sz="3200">
                <a:solidFill>
                  <a:srgbClr val="FF0000"/>
                </a:solidFill>
              </a:endParaRPr>
            </a:p>
          </p:txBody>
        </p:sp>
        <p:cxnSp>
          <p:nvCxnSpPr>
            <p:cNvPr id="9" name="Łącznik prosty ze strzałką 8">
              <a:extLst>
                <a:ext uri="{FF2B5EF4-FFF2-40B4-BE49-F238E27FC236}">
                  <a16:creationId xmlns:a16="http://schemas.microsoft.com/office/drawing/2014/main" id="{394A96AB-66B2-F742-1F87-62BAF41116DE}"/>
                </a:ext>
              </a:extLst>
            </p:cNvPr>
            <p:cNvCxnSpPr/>
            <p:nvPr/>
          </p:nvCxnSpPr>
          <p:spPr>
            <a:xfrm flipV="1">
              <a:off x="3114859" y="5543607"/>
              <a:ext cx="383458" cy="369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56F9DD1D-CC63-C9AA-E441-1EB9128048E4}"/>
                </a:ext>
              </a:extLst>
            </p:cNvPr>
            <p:cNvSpPr txBox="1"/>
            <p:nvPr/>
          </p:nvSpPr>
          <p:spPr>
            <a:xfrm>
              <a:off x="3657600" y="5501781"/>
              <a:ext cx="2182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/>
                <a:t>Less </a:t>
              </a:r>
              <a:r>
                <a:rPr lang="pl-PL" err="1"/>
                <a:t>defected</a:t>
              </a:r>
              <a:r>
                <a:rPr lang="pl-PL"/>
                <a:t> </a:t>
              </a:r>
              <a:r>
                <a:rPr lang="pl-PL" err="1"/>
                <a:t>sample</a:t>
              </a:r>
              <a:endParaRPr lang="pl-PL"/>
            </a:p>
          </p:txBody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9133D995-2D36-9956-9CB0-4067F0B77DCA}"/>
                </a:ext>
              </a:extLst>
            </p:cNvPr>
            <p:cNvSpPr txBox="1"/>
            <p:nvPr/>
          </p:nvSpPr>
          <p:spPr>
            <a:xfrm>
              <a:off x="2702445" y="6043741"/>
              <a:ext cx="5565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>
                  <a:solidFill>
                    <a:srgbClr val="FF0000"/>
                  </a:solidFill>
                </a:rPr>
                <a:t>L</a:t>
              </a:r>
              <a:r>
                <a:rPr lang="pl-PL" sz="3200" baseline="-25000">
                  <a:solidFill>
                    <a:srgbClr val="FF0000"/>
                  </a:solidFill>
                </a:rPr>
                <a:t>+ </a:t>
              </a:r>
              <a:endParaRPr lang="pl-PL" sz="3200">
                <a:solidFill>
                  <a:srgbClr val="FF0000"/>
                </a:solidFill>
              </a:endParaRPr>
            </a:p>
          </p:txBody>
        </p:sp>
        <p:cxnSp>
          <p:nvCxnSpPr>
            <p:cNvPr id="12" name="Łącznik prosty ze strzałką 11">
              <a:extLst>
                <a:ext uri="{FF2B5EF4-FFF2-40B4-BE49-F238E27FC236}">
                  <a16:creationId xmlns:a16="http://schemas.microsoft.com/office/drawing/2014/main" id="{DDA9E996-258B-581F-1743-71AFE8CEE46F}"/>
                </a:ext>
              </a:extLst>
            </p:cNvPr>
            <p:cNvCxnSpPr>
              <a:cxnSpLocks/>
            </p:cNvCxnSpPr>
            <p:nvPr/>
          </p:nvCxnSpPr>
          <p:spPr>
            <a:xfrm>
              <a:off x="3090384" y="6128382"/>
              <a:ext cx="337247" cy="4194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D1B9FF7D-C961-79B6-C6A1-43B0C65A8504}"/>
                </a:ext>
              </a:extLst>
            </p:cNvPr>
            <p:cNvSpPr txBox="1"/>
            <p:nvPr/>
          </p:nvSpPr>
          <p:spPr>
            <a:xfrm>
              <a:off x="3646947" y="6101673"/>
              <a:ext cx="2301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err="1"/>
                <a:t>More</a:t>
              </a:r>
              <a:r>
                <a:rPr lang="pl-PL"/>
                <a:t> </a:t>
              </a:r>
              <a:r>
                <a:rPr lang="pl-PL" err="1"/>
                <a:t>defected</a:t>
              </a:r>
              <a:r>
                <a:rPr lang="pl-PL"/>
                <a:t> </a:t>
              </a:r>
              <a:r>
                <a:rPr lang="pl-PL" err="1"/>
                <a:t>sample</a:t>
              </a:r>
              <a:endParaRPr lang="pl-PL"/>
            </a:p>
          </p:txBody>
        </p:sp>
      </p:grp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EDEC033-EC5B-2DEF-C49C-FA7663A93D77}"/>
              </a:ext>
            </a:extLst>
          </p:cNvPr>
          <p:cNvSpPr txBox="1"/>
          <p:nvPr/>
        </p:nvSpPr>
        <p:spPr>
          <a:xfrm>
            <a:off x="11321591" y="631595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7505449B-AC22-60B8-E84D-BC6EA97C4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175D37E4-49ED-9FFE-0237-35D026925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4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B77B47F-16D6-D312-986C-5B1F8E67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17</a:t>
            </a:fld>
            <a:endParaRPr lang="pl-PL"/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9E892B0E-E3DB-61B5-F9C1-A0150A29D5F7}"/>
              </a:ext>
            </a:extLst>
          </p:cNvPr>
          <p:cNvGrpSpPr/>
          <p:nvPr/>
        </p:nvGrpSpPr>
        <p:grpSpPr>
          <a:xfrm>
            <a:off x="920970" y="828161"/>
            <a:ext cx="7290602" cy="5893314"/>
            <a:chOff x="-1410149" y="1059282"/>
            <a:chExt cx="7793019" cy="6320368"/>
          </a:xfrm>
        </p:grpSpPr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CB73983D-A254-7F31-AB7E-60A690F3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10149" y="1059282"/>
              <a:ext cx="7793019" cy="6320368"/>
            </a:xfrm>
            <a:prstGeom prst="rect">
              <a:avLst/>
            </a:prstGeom>
          </p:spPr>
        </p:pic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C835B7D-9902-CFC0-2DB8-64A8E62C41A6}"/>
                </a:ext>
              </a:extLst>
            </p:cNvPr>
            <p:cNvSpPr/>
            <p:nvPr/>
          </p:nvSpPr>
          <p:spPr>
            <a:xfrm>
              <a:off x="1193412" y="3603810"/>
              <a:ext cx="85554" cy="32123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4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10A2D11D-CB30-4728-D303-9AF78EFFD2BB}"/>
                </a:ext>
              </a:extLst>
            </p:cNvPr>
            <p:cNvSpPr/>
            <p:nvPr/>
          </p:nvSpPr>
          <p:spPr>
            <a:xfrm>
              <a:off x="4818141" y="3688908"/>
              <a:ext cx="85554" cy="23613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4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Prostokąt 32">
              <a:extLst>
                <a:ext uri="{FF2B5EF4-FFF2-40B4-BE49-F238E27FC236}">
                  <a16:creationId xmlns:a16="http://schemas.microsoft.com/office/drawing/2014/main" id="{0552BE6B-4FC2-70F5-2286-46EFBE50A152}"/>
                </a:ext>
              </a:extLst>
            </p:cNvPr>
            <p:cNvSpPr/>
            <p:nvPr/>
          </p:nvSpPr>
          <p:spPr>
            <a:xfrm>
              <a:off x="4818141" y="6233459"/>
              <a:ext cx="85554" cy="579715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4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Prostokąt 33">
              <a:extLst>
                <a:ext uri="{FF2B5EF4-FFF2-40B4-BE49-F238E27FC236}">
                  <a16:creationId xmlns:a16="http://schemas.microsoft.com/office/drawing/2014/main" id="{549A360B-FE35-7F17-E670-36BC4528B624}"/>
                </a:ext>
              </a:extLst>
            </p:cNvPr>
            <p:cNvSpPr/>
            <p:nvPr/>
          </p:nvSpPr>
          <p:spPr>
            <a:xfrm>
              <a:off x="1193412" y="6233459"/>
              <a:ext cx="85554" cy="57971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4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3F95D7E-2BDF-6D50-EC89-839D7814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405" y="391799"/>
            <a:ext cx="2774399" cy="365541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XRD spectra</a:t>
            </a:r>
            <a:endParaRPr lang="pl-PL" sz="3600" b="1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375E6E4C-D9DF-C332-AA2C-13827AD32B0E}"/>
              </a:ext>
            </a:extLst>
          </p:cNvPr>
          <p:cNvSpPr txBox="1"/>
          <p:nvPr/>
        </p:nvSpPr>
        <p:spPr>
          <a:xfrm>
            <a:off x="8460770" y="1884435"/>
            <a:ext cx="3226870" cy="3378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600" dirty="0"/>
              <a:t>Intensities of the peaks corresponding to zirconium hydrides increase with increasing fluence.</a:t>
            </a:r>
            <a:endParaRPr lang="en-US" sz="1600" dirty="0">
              <a:cs typeface="Calibri" panose="020F0502020204030204"/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endParaRPr lang="en-GB" sz="1600" dirty="0"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" panose="05000000000000000000" pitchFamily="2" charset="2"/>
              <a:buChar char="•"/>
            </a:pPr>
            <a:r>
              <a:rPr lang="en-GB" sz="1600" dirty="0"/>
              <a:t>Additional peaks are more intensive for lower deuteron energy </a:t>
            </a:r>
            <a:r>
              <a:rPr lang="en-GB" sz="1600" dirty="0">
                <a:sym typeface="Wingdings" panose="05000000000000000000" pitchFamily="2" charset="2"/>
              </a:rPr>
              <a:t> </a:t>
            </a:r>
            <a:r>
              <a:rPr lang="en-GB" sz="1600" dirty="0"/>
              <a:t>more hydrides closer to the surface.</a:t>
            </a:r>
            <a:endParaRPr lang="pl-PL" sz="1600" dirty="0">
              <a:cs typeface="Calibri" panose="020F0502020204030204"/>
            </a:endParaRP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038603F2-3252-A19E-27DA-F2B28FEE8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" y="5853395"/>
            <a:ext cx="757901" cy="86808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620BBAC-97D7-1E9F-E13E-9837B753F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37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703C95D-FAD5-66CC-CC14-A41DF9757044}"/>
              </a:ext>
            </a:extLst>
          </p:cNvPr>
          <p:cNvSpPr txBox="1"/>
          <p:nvPr/>
        </p:nvSpPr>
        <p:spPr>
          <a:xfrm>
            <a:off x="6887896" y="1139359"/>
            <a:ext cx="4904843" cy="50353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l-GR" dirty="0"/>
              <a:t>δ</a:t>
            </a:r>
            <a:r>
              <a:rPr lang="en-GB" dirty="0"/>
              <a:t> phase of zirconium hydride observed (FCC), stoichiometry 1.5 after experiment</a:t>
            </a:r>
            <a:endParaRPr lang="en-US" dirty="0"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 panose="05000000000000000000" pitchFamily="2" charset="2"/>
              <a:buChar char="•"/>
            </a:pPr>
            <a:r>
              <a:rPr lang="en-GB" dirty="0"/>
              <a:t>Stoichiometry estimated during nuclear experiments is 2.0</a:t>
            </a:r>
            <a:endParaRPr lang="en-GB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dirty="0"/>
              <a:t>Implantation increased the number of vacancies that bind deuterium</a:t>
            </a:r>
            <a:endParaRPr lang="pl-PL" dirty="0"/>
          </a:p>
          <a:p>
            <a:pPr lvl="1">
              <a:lnSpc>
                <a:spcPct val="150000"/>
              </a:lnSpc>
            </a:pPr>
            <a:r>
              <a:rPr lang="en-GB" dirty="0"/>
              <a:t>=&gt; experimental stoichiometry in nuclear experiments </a:t>
            </a:r>
            <a:r>
              <a:rPr lang="en-GB" dirty="0" err="1"/>
              <a:t>i</a:t>
            </a:r>
            <a:r>
              <a:rPr lang="pl-PL" dirty="0"/>
              <a:t>s</a:t>
            </a:r>
            <a:r>
              <a:rPr lang="en-GB" dirty="0"/>
              <a:t> larger than in XRD</a:t>
            </a:r>
            <a:endParaRPr lang="pl-PL"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GB" dirty="0">
                <a:ea typeface="+mn-lt"/>
                <a:cs typeface="+mn-lt"/>
              </a:rPr>
              <a:t>=&gt; This means that there is desorption after the experiment and before the measurement or XRD is unable to see the very surface of the sample (implanted surface)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A92DC45-8992-2A81-02DF-A68B8CE8DA2B}"/>
              </a:ext>
            </a:extLst>
          </p:cNvPr>
          <p:cNvSpPr txBox="1"/>
          <p:nvPr/>
        </p:nvSpPr>
        <p:spPr>
          <a:xfrm>
            <a:off x="2141466" y="427845"/>
            <a:ext cx="896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rgbClr val="FF0000"/>
                </a:solidFill>
              </a:rPr>
              <a:t>XRD spectra of Zr target exposed to D</a:t>
            </a:r>
            <a:endParaRPr lang="pl-PL" sz="3600" b="1">
              <a:solidFill>
                <a:srgbClr val="FF0000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F49188-5132-E7CF-D94B-C8E4A3E1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18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1A80DA8-C1CD-808D-4469-D8B2854B2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5" name="Picture 8" descr="Diagram&#10;&#10;Description automatically generated">
            <a:extLst>
              <a:ext uri="{FF2B5EF4-FFF2-40B4-BE49-F238E27FC236}">
                <a16:creationId xmlns:a16="http://schemas.microsoft.com/office/drawing/2014/main" id="{2D76758F-CE94-E991-9FB4-3C9C1DB4D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96" y="505280"/>
            <a:ext cx="7913405" cy="6032601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D5097ACA-50A2-02E1-4B2B-F09C514A8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86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B77B47F-16D6-D312-986C-5B1F8E67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19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3F95D7E-2BDF-6D50-EC89-839D7814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7" y="329046"/>
            <a:ext cx="8809236" cy="483925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Interpretation of XRD on material changes</a:t>
            </a:r>
            <a:endParaRPr lang="en-US" err="1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375E6E4C-D9DF-C332-AA2C-13827AD32B0E}"/>
              </a:ext>
            </a:extLst>
          </p:cNvPr>
          <p:cNvSpPr txBox="1"/>
          <p:nvPr/>
        </p:nvSpPr>
        <p:spPr>
          <a:xfrm>
            <a:off x="8058836" y="1884435"/>
            <a:ext cx="3628804" cy="37474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600" dirty="0"/>
              <a:t>Significant changes of crystal structures force material to change shape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600" dirty="0">
                <a:cs typeface="Calibri" panose="020F0502020204030204"/>
              </a:rPr>
              <a:t>Transition from hcp-phase to bcc-phase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600" dirty="0">
                <a:cs typeface="Calibri" panose="020F0502020204030204"/>
              </a:rPr>
              <a:t>These phase change produce additional defects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600" dirty="0">
                <a:cs typeface="Calibri" panose="020F0502020204030204"/>
              </a:rPr>
              <a:t>Mimic the use of activation purpose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1600" dirty="0">
                <a:cs typeface="Calibri" panose="020F0502020204030204"/>
              </a:rPr>
              <a:t>Makes sense to polish and pre-load the sample in the future.</a:t>
            </a:r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038603F2-3252-A19E-27DA-F2B28FEE8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" y="5853395"/>
            <a:ext cx="757901" cy="868080"/>
          </a:xfrm>
          <a:prstGeom prst="rect">
            <a:avLst/>
          </a:prstGeom>
        </p:spPr>
      </p:pic>
      <p:pic>
        <p:nvPicPr>
          <p:cNvPr id="6" name="Picture 6" descr="A picture containing outdoor, floor&#10;&#10;Description automatically generated">
            <a:extLst>
              <a:ext uri="{FF2B5EF4-FFF2-40B4-BE49-F238E27FC236}">
                <a16:creationId xmlns:a16="http://schemas.microsoft.com/office/drawing/2014/main" id="{40B470FB-C4AC-0E31-FA08-9EA9C7AD1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918" y="1333501"/>
            <a:ext cx="6598023" cy="496196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AD64D44-3FEE-E8D3-21AB-F860C0D13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0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B64ED-2F49-57B8-4703-CFE6054C7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07" y="229122"/>
            <a:ext cx="10058400" cy="772935"/>
          </a:xfrm>
        </p:spPr>
        <p:txBody>
          <a:bodyPr/>
          <a:lstStyle/>
          <a:p>
            <a:pPr algn="ctr"/>
            <a:r>
              <a:rPr lang="pl-PL" b="1" err="1">
                <a:solidFill>
                  <a:srgbClr val="1B06BA"/>
                </a:solidFill>
              </a:rPr>
              <a:t>Motivation</a:t>
            </a:r>
            <a:endParaRPr lang="pl-PL" b="1" err="1">
              <a:solidFill>
                <a:srgbClr val="1B06BA"/>
              </a:solidFill>
              <a:cs typeface="Calibri Light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372EF6-E2B6-D543-D470-520B3EB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287C8BB-9A5F-4C3D-6FF0-569B5608D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" y="5932128"/>
            <a:ext cx="740756" cy="84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98621-9450-3390-8AA2-13D9F8A7EF71}"/>
              </a:ext>
            </a:extLst>
          </p:cNvPr>
          <p:cNvSpPr txBox="1"/>
          <p:nvPr/>
        </p:nvSpPr>
        <p:spPr>
          <a:xfrm>
            <a:off x="747757" y="1577410"/>
            <a:ext cx="1070004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cs typeface="Calibri"/>
              </a:rPr>
              <a:t>Understand and design the metallic structure necessary for fusion reactions to occur at thermal energies.</a:t>
            </a:r>
          </a:p>
          <a:p>
            <a:endParaRPr lang="en-GB" sz="2400">
              <a:cs typeface="Calibri"/>
            </a:endParaRPr>
          </a:p>
          <a:p>
            <a:r>
              <a:rPr lang="en-GB" sz="2400">
                <a:cs typeface="Calibri"/>
              </a:rPr>
              <a:t>"</a:t>
            </a:r>
            <a:r>
              <a:rPr lang="en-GB" sz="2400">
                <a:ea typeface="+mn-lt"/>
                <a:cs typeface="+mn-lt"/>
              </a:rPr>
              <a:t>This effect together with the measured time dependence of the enhancement factor and the target contamination suggest that the crucial role in the screening effect might be played </a:t>
            </a:r>
            <a:r>
              <a:rPr lang="en-GB" sz="2400">
                <a:solidFill>
                  <a:srgbClr val="C00000"/>
                </a:solidFill>
                <a:ea typeface="+mn-lt"/>
                <a:cs typeface="+mn-lt"/>
              </a:rPr>
              <a:t>by crystal lattice defects and a small amount of impurities which increase the effective electron mass</a:t>
            </a:r>
            <a:r>
              <a:rPr lang="en-GB" sz="2400">
                <a:ea typeface="+mn-lt"/>
                <a:cs typeface="+mn-lt"/>
              </a:rPr>
              <a:t>. This means that we could easily influence nuclear reaction yields at low energies by the </a:t>
            </a:r>
            <a:r>
              <a:rPr lang="en-GB" sz="2400">
                <a:solidFill>
                  <a:srgbClr val="C00000"/>
                </a:solidFill>
                <a:ea typeface="+mn-lt"/>
                <a:cs typeface="+mn-lt"/>
              </a:rPr>
              <a:t>changing electron band structure</a:t>
            </a:r>
            <a:r>
              <a:rPr lang="en-GB" sz="2400">
                <a:ea typeface="+mn-lt"/>
                <a:cs typeface="+mn-lt"/>
              </a:rPr>
              <a:t> of the target material."[1]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922FB9-6D97-8DB1-00A1-98C0164E73C4}"/>
              </a:ext>
            </a:extLst>
          </p:cNvPr>
          <p:cNvSpPr txBox="1"/>
          <p:nvPr/>
        </p:nvSpPr>
        <p:spPr>
          <a:xfrm>
            <a:off x="1367326" y="6128046"/>
            <a:ext cx="93149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cs typeface="Calibri"/>
              </a:rPr>
              <a:t>[1]: Czerski</a:t>
            </a:r>
            <a:r>
              <a:rPr lang="en-GB" sz="1200">
                <a:ea typeface="+mn-lt"/>
                <a:cs typeface="+mn-lt"/>
              </a:rPr>
              <a:t>, K., D. Weissbach, A. I. Kilic, G. Ruprecht, A. Huke, M. Kaczmarski, N. Targosz-</a:t>
            </a:r>
            <a:r>
              <a:rPr lang="en-GB" sz="1200" err="1">
                <a:ea typeface="+mn-lt"/>
                <a:cs typeface="+mn-lt"/>
              </a:rPr>
              <a:t>Ślęczka</a:t>
            </a:r>
            <a:r>
              <a:rPr lang="en-GB" sz="1200">
                <a:ea typeface="+mn-lt"/>
                <a:cs typeface="+mn-lt"/>
              </a:rPr>
              <a:t>, and K. Maass. “Screening and Resonance Enhancements of the 2 H(d, p) 3 H Reaction Yield in Metallic Environments.” EPL (</a:t>
            </a:r>
            <a:r>
              <a:rPr lang="en-GB" sz="1200" err="1">
                <a:ea typeface="+mn-lt"/>
                <a:cs typeface="+mn-lt"/>
              </a:rPr>
              <a:t>Europhysics</a:t>
            </a:r>
            <a:r>
              <a:rPr lang="en-GB" sz="1200">
                <a:ea typeface="+mn-lt"/>
                <a:cs typeface="+mn-lt"/>
              </a:rPr>
              <a:t> Letters) 113, no. 2 (January 1, 2016).</a:t>
            </a:r>
            <a:endParaRPr lang="en-GB" sz="1200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84327F8-2B76-EEE9-9219-D97FA33F3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5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F19C12F-3CB9-A4BE-5860-CB5500C5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43" y="1177018"/>
            <a:ext cx="6383878" cy="450396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FAC51F9-441B-6E38-9BE0-4D131F6E55A2}"/>
              </a:ext>
            </a:extLst>
          </p:cNvPr>
          <p:cNvSpPr txBox="1"/>
          <p:nvPr/>
        </p:nvSpPr>
        <p:spPr>
          <a:xfrm>
            <a:off x="2195879" y="1146504"/>
            <a:ext cx="303794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err="1"/>
              <a:t>Phase</a:t>
            </a:r>
            <a:r>
              <a:rPr lang="pl-PL"/>
              <a:t> diagram of Zr-H system</a:t>
            </a:r>
            <a:endParaRPr lang="pl-PL" baseline="3000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B9550D-871E-FA3C-0DD7-76CD229E1799}"/>
              </a:ext>
            </a:extLst>
          </p:cNvPr>
          <p:cNvSpPr txBox="1"/>
          <p:nvPr/>
        </p:nvSpPr>
        <p:spPr>
          <a:xfrm>
            <a:off x="1174280" y="6426888"/>
            <a:ext cx="1109021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200" err="1">
                <a:ea typeface="+mn-lt"/>
                <a:cs typeface="+mn-lt"/>
              </a:rPr>
              <a:t>Trelewicz</a:t>
            </a:r>
            <a:r>
              <a:rPr lang="pl-PL" sz="1200">
                <a:ea typeface="+mn-lt"/>
                <a:cs typeface="+mn-lt"/>
              </a:rPr>
              <a:t>, Jason R., Hu, </a:t>
            </a:r>
            <a:r>
              <a:rPr lang="pl-PL" sz="1200" err="1">
                <a:ea typeface="+mn-lt"/>
                <a:cs typeface="+mn-lt"/>
              </a:rPr>
              <a:t>Xunxiang</a:t>
            </a:r>
            <a:r>
              <a:rPr lang="pl-PL" sz="1200">
                <a:ea typeface="+mn-lt"/>
                <a:cs typeface="+mn-lt"/>
              </a:rPr>
              <a:t>, </a:t>
            </a:r>
            <a:r>
              <a:rPr lang="pl-PL" sz="1200" err="1">
                <a:ea typeface="+mn-lt"/>
                <a:cs typeface="+mn-lt"/>
              </a:rPr>
              <a:t>Mouche</a:t>
            </a:r>
            <a:r>
              <a:rPr lang="pl-PL" sz="1200">
                <a:ea typeface="+mn-lt"/>
                <a:cs typeface="+mn-lt"/>
              </a:rPr>
              <a:t>, Peter A., and Tang, </a:t>
            </a:r>
            <a:r>
              <a:rPr lang="pl-PL" sz="1200" err="1">
                <a:ea typeface="+mn-lt"/>
                <a:cs typeface="+mn-lt"/>
              </a:rPr>
              <a:t>Wei</a:t>
            </a:r>
            <a:r>
              <a:rPr lang="pl-PL" sz="1200">
                <a:ea typeface="+mn-lt"/>
                <a:cs typeface="+mn-lt"/>
              </a:rPr>
              <a:t>. </a:t>
            </a:r>
            <a:r>
              <a:rPr lang="pl-PL" sz="1200" err="1">
                <a:ea typeface="+mn-lt"/>
                <a:cs typeface="+mn-lt"/>
              </a:rPr>
              <a:t>Stability</a:t>
            </a:r>
            <a:r>
              <a:rPr lang="pl-PL" sz="1200">
                <a:ea typeface="+mn-lt"/>
                <a:cs typeface="+mn-lt"/>
              </a:rPr>
              <a:t> of </a:t>
            </a:r>
            <a:r>
              <a:rPr lang="pl-PL" sz="1200" err="1">
                <a:ea typeface="+mn-lt"/>
                <a:cs typeface="+mn-lt"/>
              </a:rPr>
              <a:t>zirconium</a:t>
            </a:r>
            <a:r>
              <a:rPr lang="pl-PL" sz="1200">
                <a:ea typeface="+mn-lt"/>
                <a:cs typeface="+mn-lt"/>
              </a:rPr>
              <a:t> </a:t>
            </a:r>
            <a:r>
              <a:rPr lang="pl-PL" sz="1200" err="1">
                <a:ea typeface="+mn-lt"/>
                <a:cs typeface="+mn-lt"/>
              </a:rPr>
              <a:t>hydride</a:t>
            </a:r>
            <a:r>
              <a:rPr lang="pl-PL" sz="1200">
                <a:ea typeface="+mn-lt"/>
                <a:cs typeface="+mn-lt"/>
              </a:rPr>
              <a:t>. doi:10.2172/1651341 </a:t>
            </a:r>
            <a:endParaRPr lang="en-US" sz="1200">
              <a:cs typeface="Calibri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E44BEA9-C914-E439-5456-4C45D534F1C6}"/>
              </a:ext>
            </a:extLst>
          </p:cNvPr>
          <p:cNvSpPr txBox="1">
            <a:spLocks/>
          </p:cNvSpPr>
          <p:nvPr/>
        </p:nvSpPr>
        <p:spPr>
          <a:xfrm>
            <a:off x="834201" y="280502"/>
            <a:ext cx="10515600" cy="8436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err="1">
                <a:solidFill>
                  <a:srgbClr val="1B06BA"/>
                </a:solidFill>
              </a:rPr>
              <a:t>Preloading</a:t>
            </a:r>
            <a:endParaRPr lang="en-US" err="1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48256D7-A7C1-2BCA-13EE-1CA22AB97211}"/>
              </a:ext>
            </a:extLst>
          </p:cNvPr>
          <p:cNvSpPr txBox="1"/>
          <p:nvPr/>
        </p:nvSpPr>
        <p:spPr>
          <a:xfrm>
            <a:off x="6929428" y="1375146"/>
            <a:ext cx="4387089" cy="38859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GB">
                <a:latin typeface="Calibri"/>
                <a:cs typeface="Times New Roman"/>
              </a:rPr>
              <a:t>Preloading would help on multiple aspects:</a:t>
            </a:r>
            <a:endParaRPr lang="en-GB">
              <a:latin typeface="Calibri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>
                <a:latin typeface="Calibri"/>
                <a:cs typeface="Times New Roman"/>
              </a:rPr>
              <a:t>Gain time on accelerator operation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>
                <a:latin typeface="Calibri"/>
                <a:cs typeface="Times New Roman"/>
              </a:rPr>
              <a:t>Conform the material to high hydrides concentration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>
                <a:latin typeface="Calibri"/>
                <a:cs typeface="Times New Roman"/>
              </a:rPr>
              <a:t>Better control of all the phase changes and crystalline structures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endParaRPr lang="en-GB"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687CC06-8CBA-8D58-BF95-5A4DDF4F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20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DE351BF-53D3-DEF6-47DF-01614B56A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AC7E56-4F2E-5BA6-CEEC-6F2E421660D9}"/>
              </a:ext>
            </a:extLst>
          </p:cNvPr>
          <p:cNvCxnSpPr/>
          <p:nvPr/>
        </p:nvCxnSpPr>
        <p:spPr>
          <a:xfrm flipH="1" flipV="1">
            <a:off x="6109922" y="3844856"/>
            <a:ext cx="23445" cy="12711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8713E5B-23A9-3FE4-5D19-6704D86FB365}"/>
              </a:ext>
            </a:extLst>
          </p:cNvPr>
          <p:cNvCxnSpPr/>
          <p:nvPr/>
        </p:nvCxnSpPr>
        <p:spPr>
          <a:xfrm flipH="1">
            <a:off x="2635390" y="3835330"/>
            <a:ext cx="3490129" cy="519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7">
            <a:extLst>
              <a:ext uri="{FF2B5EF4-FFF2-40B4-BE49-F238E27FC236}">
                <a16:creationId xmlns:a16="http://schemas.microsoft.com/office/drawing/2014/main" id="{0EBF739B-26DE-5B42-28A9-8A21DE92F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68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B77B47F-16D6-D312-986C-5B1F8E67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21</a:t>
            </a:fld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3F95D7E-2BDF-6D50-EC89-839D7814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87" y="329046"/>
            <a:ext cx="8809236" cy="483925"/>
          </a:xfrm>
        </p:spPr>
        <p:txBody>
          <a:bodyPr>
            <a:noAutofit/>
          </a:bodyPr>
          <a:lstStyle/>
          <a:p>
            <a:r>
              <a:rPr lang="en-GB" sz="3600" b="1">
                <a:solidFill>
                  <a:srgbClr val="FF0000"/>
                </a:solidFill>
              </a:rPr>
              <a:t>Interpretation of XRD on material changes</a:t>
            </a:r>
            <a:endParaRPr lang="en-US" err="1"/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038603F2-3252-A19E-27DA-F2B28FEE8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" y="5853395"/>
            <a:ext cx="757901" cy="868080"/>
          </a:xfrm>
          <a:prstGeom prst="rect">
            <a:avLst/>
          </a:prstGeom>
        </p:spPr>
      </p:pic>
      <p:pic>
        <p:nvPicPr>
          <p:cNvPr id="4" name="Picture 6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6C0FEF35-0B8E-E561-6A7A-B1240E1D4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60" y="953932"/>
            <a:ext cx="6507490" cy="489960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0591E2D-F06C-045E-D765-AC4136CED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6A39317-0BFC-EEB5-13A2-8D3AB9581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304" y="2935623"/>
            <a:ext cx="4736864" cy="3283792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C59D92B-ADDF-C073-8DC0-0986DAFD87AE}"/>
              </a:ext>
            </a:extLst>
          </p:cNvPr>
          <p:cNvSpPr txBox="1"/>
          <p:nvPr/>
        </p:nvSpPr>
        <p:spPr>
          <a:xfrm>
            <a:off x="6855738" y="6287316"/>
            <a:ext cx="461472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/>
              <a:t>doi:10.1016/j.scriptamat.2009.09.025</a:t>
            </a:r>
          </a:p>
        </p:txBody>
      </p:sp>
      <p:pic>
        <p:nvPicPr>
          <p:cNvPr id="8" name="Picture 8" descr="A picture containing nature, crater&#10;&#10;Description automatically generated">
            <a:extLst>
              <a:ext uri="{FF2B5EF4-FFF2-40B4-BE49-F238E27FC236}">
                <a16:creationId xmlns:a16="http://schemas.microsoft.com/office/drawing/2014/main" id="{00340EA2-9974-DA24-27AD-AC59A0D72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6629" y="960762"/>
            <a:ext cx="2743200" cy="27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83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9BF7A55-F4BB-0696-6091-3018EF673C42}"/>
              </a:ext>
            </a:extLst>
          </p:cNvPr>
          <p:cNvSpPr txBox="1"/>
          <p:nvPr/>
        </p:nvSpPr>
        <p:spPr>
          <a:xfrm>
            <a:off x="2663602" y="373224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Arial"/>
                <a:cs typeface="Arial"/>
              </a:rPr>
              <a:t>Conclusions</a:t>
            </a:r>
            <a:endParaRPr lang="pl-PL" sz="4400" b="1">
              <a:solidFill>
                <a:srgbClr val="1B06BA"/>
              </a:solidFill>
              <a:latin typeface="Arial"/>
              <a:cs typeface="Arial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8220FB6-76CC-763B-65B3-3BD30589F48C}"/>
              </a:ext>
            </a:extLst>
          </p:cNvPr>
          <p:cNvSpPr txBox="1"/>
          <p:nvPr/>
        </p:nvSpPr>
        <p:spPr>
          <a:xfrm>
            <a:off x="1515389" y="1367712"/>
            <a:ext cx="9269483" cy="42043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 PAS and XRD are complementary diagnostic methods.	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PAS determines with high sensitivity the density of vacancies that bind deuterium atoms.</a:t>
            </a:r>
            <a:endParaRPr lang="en-GB" dirty="0"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XRD is sensitive to the change of the crystal structure as well as formation of hydrides.</a:t>
            </a:r>
            <a:endParaRPr lang="en-GB" dirty="0"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Both diagnostics are important for understanding the material features that enhance the nuclear reaction rates at room temperature.</a:t>
            </a:r>
            <a:endParaRPr lang="en-GB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Vacancies move towards surface during the irradiation.</a:t>
            </a:r>
            <a:endParaRPr lang="en-GB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XRD shows building of δ phase of zirconium hydride.</a:t>
            </a:r>
            <a:endParaRPr lang="en-GB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>
                <a:cs typeface="Calibri"/>
              </a:rPr>
              <a:t>This looks like a SAV phase, but requires more work.</a:t>
            </a:r>
            <a:endParaRPr lang="en-GB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dirty="0"/>
              <a:t>The larger deuteron density observed in the nuclear experiments probably is the result from binding of additional deuterons in vacancies.</a:t>
            </a:r>
            <a:endParaRPr lang="en-GB" dirty="0">
              <a:cs typeface="Calibri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4E50951-A3CF-4A0B-7F04-C2C056FB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22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5AE5AE4-D27B-75A0-5C38-AAEB3BA01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876F2-71F8-0C50-EBB9-E4010AE01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0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9BF7A55-F4BB-0696-6091-3018EF673C42}"/>
              </a:ext>
            </a:extLst>
          </p:cNvPr>
          <p:cNvSpPr txBox="1"/>
          <p:nvPr/>
        </p:nvSpPr>
        <p:spPr>
          <a:xfrm>
            <a:off x="2663602" y="373224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rgbClr val="0070C0"/>
                </a:solidFill>
                <a:latin typeface="Arial"/>
                <a:cs typeface="Arial"/>
              </a:rPr>
              <a:t>Perspectives</a:t>
            </a:r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8220FB6-76CC-763B-65B3-3BD30589F48C}"/>
              </a:ext>
            </a:extLst>
          </p:cNvPr>
          <p:cNvSpPr txBox="1"/>
          <p:nvPr/>
        </p:nvSpPr>
        <p:spPr>
          <a:xfrm>
            <a:off x="1515389" y="1367712"/>
            <a:ext cx="9162661" cy="33733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Calibri"/>
              </a:rPr>
              <a:t>Better control of the material preparation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Calibri"/>
              </a:rPr>
              <a:t>Solving the problem of sample desorption between experiment and measurement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Calibri"/>
              </a:rPr>
              <a:t>Future access to positron lifetime spectroscopy experiment facility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Calibri"/>
              </a:rPr>
              <a:t>Expanding the range of metals/alloys to irradiate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Calibri"/>
              </a:rPr>
              <a:t>Verifying the effect of carbon and oxygen on implantation on </a:t>
            </a:r>
            <a:r>
              <a:rPr lang="en-US" dirty="0" err="1">
                <a:cs typeface="Calibri"/>
              </a:rPr>
              <a:t>Ue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Calibri"/>
              </a:rPr>
              <a:t>Evaluation of other contaminant (depend on the metals)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Calibri"/>
              </a:rPr>
              <a:t>Replication of measurements of screening energies depending on metallic state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Calibri"/>
              </a:rPr>
              <a:t>New installation to study gas-loaded powder in design as we speak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4E50951-A3CF-4A0B-7F04-C2C056FB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23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5AE5AE4-D27B-75A0-5C38-AAEB3BA01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DFA01-9F19-B4A9-D27D-B9E9DBF9B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46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>
            <a:extLst>
              <a:ext uri="{FF2B5EF4-FFF2-40B4-BE49-F238E27FC236}">
                <a16:creationId xmlns:a16="http://schemas.microsoft.com/office/drawing/2014/main" id="{69D32D35-AF0C-E096-FD15-30BF7F37925F}"/>
              </a:ext>
            </a:extLst>
          </p:cNvPr>
          <p:cNvSpPr>
            <a:spLocks/>
          </p:cNvSpPr>
          <p:nvPr/>
        </p:nvSpPr>
        <p:spPr bwMode="auto">
          <a:xfrm>
            <a:off x="2974622" y="2895600"/>
            <a:ext cx="6172200" cy="1580321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3600"/>
                </a:moveTo>
                <a:cubicBezTo>
                  <a:pt x="0" y="1612"/>
                  <a:pt x="378" y="0"/>
                  <a:pt x="844" y="0"/>
                </a:cubicBezTo>
                <a:lnTo>
                  <a:pt x="20756" y="0"/>
                </a:lnTo>
                <a:cubicBezTo>
                  <a:pt x="21222" y="0"/>
                  <a:pt x="21600" y="1612"/>
                  <a:pt x="21600" y="3600"/>
                </a:cubicBezTo>
                <a:lnTo>
                  <a:pt x="21600" y="18000"/>
                </a:lnTo>
                <a:cubicBezTo>
                  <a:pt x="21600" y="19988"/>
                  <a:pt x="21222" y="21600"/>
                  <a:pt x="20756" y="21600"/>
                </a:cubicBezTo>
                <a:lnTo>
                  <a:pt x="844" y="21600"/>
                </a:lnTo>
                <a:cubicBezTo>
                  <a:pt x="378" y="21600"/>
                  <a:pt x="0" y="19988"/>
                  <a:pt x="0" y="18000"/>
                </a:cubicBezTo>
                <a:close/>
                <a:moveTo>
                  <a:pt x="0" y="3600"/>
                </a:moveTo>
              </a:path>
            </a:pathLst>
          </a:custGeom>
          <a:gradFill rotWithShape="0">
            <a:gsLst>
              <a:gs pos="0">
                <a:srgbClr val="FDFDFC"/>
              </a:gs>
              <a:gs pos="65001">
                <a:srgbClr val="FAFAF9"/>
              </a:gs>
              <a:gs pos="100000">
                <a:srgbClr val="F8F8F7"/>
              </a:gs>
            </a:gsLst>
            <a:lin ang="5400000" scaled="1"/>
          </a:gradFill>
          <a:ln w="9525" cap="flat">
            <a:solidFill>
              <a:srgbClr val="DFDFDE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 anchor="ctr"/>
          <a:lstStyle/>
          <a:p>
            <a:pPr algn="ctr" defTabSz="91440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00">
                <a:solidFill>
                  <a:srgbClr val="0070C0"/>
                </a:solidFill>
                <a:ea typeface="+mn-lt"/>
                <a:cs typeface="+mn-lt"/>
              </a:rPr>
              <a:t>Thank you!</a:t>
            </a:r>
            <a:br>
              <a:rPr lang="en-US" sz="4200">
                <a:ea typeface="+mn-lt"/>
                <a:cs typeface="+mn-lt"/>
              </a:rPr>
            </a:br>
            <a:r>
              <a:rPr lang="en-US" sz="4200">
                <a:solidFill>
                  <a:srgbClr val="0070C0"/>
                </a:solidFill>
                <a:ea typeface="+mn-lt"/>
                <a:cs typeface="+mn-lt"/>
              </a:rPr>
              <a:t>Any questions?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F943783-315E-81DF-E052-A5B80F3EF4A1}"/>
              </a:ext>
            </a:extLst>
          </p:cNvPr>
          <p:cNvSpPr>
            <a:spLocks/>
          </p:cNvSpPr>
          <p:nvPr/>
        </p:nvSpPr>
        <p:spPr bwMode="auto">
          <a:xfrm>
            <a:off x="1" y="6324600"/>
            <a:ext cx="12197643" cy="533400"/>
          </a:xfrm>
          <a:prstGeom prst="rect">
            <a:avLst/>
          </a:prstGeom>
          <a:solidFill>
            <a:srgbClr val="B4B2B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ts val="400"/>
              </a:spcBef>
              <a:defRPr sz="1600">
                <a:solidFill>
                  <a:srgbClr val="556370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pl-PL" altLang="pl-PL" sz="4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F0A59DF5-A49E-0A0F-D530-43C9FD5DB751}"/>
              </a:ext>
            </a:extLst>
          </p:cNvPr>
          <p:cNvSpPr>
            <a:spLocks/>
          </p:cNvSpPr>
          <p:nvPr/>
        </p:nvSpPr>
        <p:spPr bwMode="auto">
          <a:xfrm>
            <a:off x="6058783" y="6350353"/>
            <a:ext cx="5545666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t"/>
          <a:lstStyle>
            <a:lvl1pPr>
              <a:spcBef>
                <a:spcPts val="400"/>
              </a:spcBef>
              <a:defRPr sz="1600">
                <a:solidFill>
                  <a:srgbClr val="556370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1pPr>
            <a:lvl2pPr marL="704850" indent="-285750">
              <a:spcBef>
                <a:spcPts val="7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2pPr>
            <a:lvl3pPr marL="1104900" indent="-228600">
              <a:spcBef>
                <a:spcPts val="6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3pPr>
            <a:lvl4pPr marL="15621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4pPr>
            <a:lvl5pPr marL="2019300" indent="-228600">
              <a:spcBef>
                <a:spcPts val="500"/>
              </a:spcBef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5pPr>
            <a:lvl6pPr marL="24765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6pPr>
            <a:lvl7pPr marL="29337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7pPr>
            <a:lvl8pPr marL="33909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8pPr>
            <a:lvl9pPr marL="38481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363636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ingFang SC Regular" charset="-122"/>
                <a:sym typeface="Calibri" panose="020F050202020403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pl-PL" sz="1400">
                <a:solidFill>
                  <a:srgbClr val="363636"/>
                </a:solidFill>
                <a:latin typeface="Calibri Bold"/>
                <a:ea typeface="PingFang SC Regular"/>
                <a:sym typeface="Calibri Bold" panose="020F0702030404030204" pitchFamily="34" charset="0"/>
              </a:rPr>
              <a:t>This project has received funding from the European Union’s Horizon2020</a:t>
            </a:r>
            <a:br>
              <a:rPr lang="en-US" altLang="pl-PL" sz="1400">
                <a:latin typeface="Calibri Bold" panose="020F0702030404030204" pitchFamily="34" charset="0"/>
              </a:rPr>
            </a:br>
            <a:r>
              <a:rPr lang="en-US" altLang="pl-PL" sz="1400">
                <a:solidFill>
                  <a:srgbClr val="363636"/>
                </a:solidFill>
                <a:latin typeface="Calibri Bold"/>
                <a:ea typeface="PingFang SC Regular"/>
                <a:sym typeface="Calibri Bold" panose="020F0702030404030204" pitchFamily="34" charset="0"/>
              </a:rPr>
              <a:t>research and innovation program under grant agreement no 951974</a:t>
            </a:r>
            <a:endParaRPr lang="en-US" altLang="pl-PL" sz="1400">
              <a:solidFill>
                <a:srgbClr val="363636"/>
              </a:solidFill>
              <a:latin typeface="Calibri Bold"/>
              <a:ea typeface="PingFang SC Regular"/>
            </a:endParaRP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26F6408C-E119-9320-3177-319EF7B83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8109" r="13390" b="11041"/>
          <a:stretch>
            <a:fillRect/>
          </a:stretch>
        </p:blipFill>
        <p:spPr bwMode="auto">
          <a:xfrm>
            <a:off x="11436881" y="6324600"/>
            <a:ext cx="7508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Obraz2">
            <a:extLst>
              <a:ext uri="{FF2B5EF4-FFF2-40B4-BE49-F238E27FC236}">
                <a16:creationId xmlns:a16="http://schemas.microsoft.com/office/drawing/2014/main" id="{57A4DDF9-83A5-2499-8F80-19804E5947A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40" y="407280"/>
            <a:ext cx="8285315" cy="10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48411B-9588-707A-A362-951705CA2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473" y="1744487"/>
            <a:ext cx="2476500" cy="8572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B64ED-2F49-57B8-4703-CFE6054C7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07" y="229122"/>
            <a:ext cx="10058400" cy="772935"/>
          </a:xfrm>
        </p:spPr>
        <p:txBody>
          <a:bodyPr/>
          <a:lstStyle/>
          <a:p>
            <a:pPr algn="ctr"/>
            <a:r>
              <a:rPr lang="pl-PL" b="1" err="1">
                <a:solidFill>
                  <a:srgbClr val="1B06BA"/>
                </a:solidFill>
              </a:rPr>
              <a:t>Motivation</a:t>
            </a:r>
            <a:endParaRPr lang="pl-PL" b="1" err="1">
              <a:solidFill>
                <a:srgbClr val="1B06BA"/>
              </a:solidFill>
              <a:cs typeface="Calibri Light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7349A77-F55D-4EF3-C21D-3644EA201F27}"/>
              </a:ext>
            </a:extLst>
          </p:cNvPr>
          <p:cNvGrpSpPr/>
          <p:nvPr/>
        </p:nvGrpSpPr>
        <p:grpSpPr>
          <a:xfrm>
            <a:off x="1322113" y="914023"/>
            <a:ext cx="8980756" cy="5149621"/>
            <a:chOff x="1880464" y="1154805"/>
            <a:chExt cx="8980756" cy="5149621"/>
          </a:xfrm>
        </p:grpSpPr>
        <p:sp>
          <p:nvSpPr>
            <p:cNvPr id="78" name="Prostokąt: zaokrąglone rogi 77">
              <a:extLst>
                <a:ext uri="{FF2B5EF4-FFF2-40B4-BE49-F238E27FC236}">
                  <a16:creationId xmlns:a16="http://schemas.microsoft.com/office/drawing/2014/main" id="{0CF86DC0-9E20-EC1B-9439-86A1927DFD0A}"/>
                </a:ext>
              </a:extLst>
            </p:cNvPr>
            <p:cNvSpPr/>
            <p:nvPr/>
          </p:nvSpPr>
          <p:spPr>
            <a:xfrm>
              <a:off x="4924452" y="4002230"/>
              <a:ext cx="2748391" cy="6386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rtlCol="0" anchor="ctr"/>
            <a:lstStyle/>
            <a:p>
              <a:pPr algn="ctr"/>
              <a:endParaRPr lang="pl-PL">
                <a:solidFill>
                  <a:schemeClr val="tx1"/>
                </a:solidFill>
                <a:ea typeface="+mn-lt"/>
                <a:cs typeface="+mn-lt"/>
              </a:endParaRPr>
            </a:p>
            <a:p>
              <a:pPr algn="ctr"/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Localization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of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conduction</a:t>
              </a:r>
              <a:endParaRPr lang="pl-PL">
                <a:solidFill>
                  <a:schemeClr val="tx1"/>
                </a:solidFill>
                <a:ea typeface="+mn-lt"/>
                <a:cs typeface="+mn-lt"/>
              </a:endParaRPr>
            </a:p>
            <a:p>
              <a:pPr algn="ctr"/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 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electrons</a:t>
              </a:r>
              <a:endParaRPr lang="pl-PL">
                <a:solidFill>
                  <a:schemeClr val="tx1"/>
                </a:solidFill>
                <a:ea typeface="+mn-lt"/>
                <a:cs typeface="+mn-lt"/>
              </a:endParaRPr>
            </a:p>
            <a:p>
              <a:pPr algn="ctr"/>
              <a:endParaRPr lang="pl-PL">
                <a:solidFill>
                  <a:schemeClr val="tx1"/>
                </a:solidFill>
                <a:cs typeface="Calibri"/>
              </a:endParaRPr>
            </a:p>
          </p:txBody>
        </p:sp>
        <p:sp>
          <p:nvSpPr>
            <p:cNvPr id="23" name="Prostokąt: zaokrąglone rogi 22">
              <a:extLst>
                <a:ext uri="{FF2B5EF4-FFF2-40B4-BE49-F238E27FC236}">
                  <a16:creationId xmlns:a16="http://schemas.microsoft.com/office/drawing/2014/main" id="{1F0F9D3B-5997-E115-46B1-9086C40DFDBD}"/>
                </a:ext>
              </a:extLst>
            </p:cNvPr>
            <p:cNvSpPr/>
            <p:nvPr/>
          </p:nvSpPr>
          <p:spPr>
            <a:xfrm>
              <a:off x="8442692" y="5021899"/>
              <a:ext cx="2298584" cy="650239"/>
            </a:xfrm>
            <a:prstGeom prst="roundRect">
              <a:avLst/>
            </a:prstGeom>
            <a:solidFill>
              <a:srgbClr val="FFCCC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Enhanced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electron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screening</a:t>
              </a:r>
              <a:endParaRPr lang="en-US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sp>
          <p:nvSpPr>
            <p:cNvPr id="7" name="Prostokąt: zaokrąglone rogi 6">
              <a:extLst>
                <a:ext uri="{FF2B5EF4-FFF2-40B4-BE49-F238E27FC236}">
                  <a16:creationId xmlns:a16="http://schemas.microsoft.com/office/drawing/2014/main" id="{D84F3530-CF01-F567-3049-96384BD2FEC1}"/>
                </a:ext>
              </a:extLst>
            </p:cNvPr>
            <p:cNvSpPr/>
            <p:nvPr/>
          </p:nvSpPr>
          <p:spPr>
            <a:xfrm>
              <a:off x="3314981" y="1154805"/>
              <a:ext cx="2298584" cy="478388"/>
            </a:xfrm>
            <a:prstGeom prst="roundRect">
              <a:avLst>
                <a:gd name="adj" fmla="val 10434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6E96F1B2-4EF6-5CDC-74BD-A16FBA6BE238}"/>
                </a:ext>
              </a:extLst>
            </p:cNvPr>
            <p:cNvSpPr txBox="1"/>
            <p:nvPr/>
          </p:nvSpPr>
          <p:spPr>
            <a:xfrm>
              <a:off x="3374231" y="1212067"/>
              <a:ext cx="2230675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l-PL" err="1"/>
                <a:t>Local</a:t>
              </a:r>
              <a:r>
                <a:rPr lang="pl-PL"/>
                <a:t> </a:t>
              </a:r>
              <a:r>
                <a:rPr lang="pl-PL" err="1"/>
                <a:t>crystal</a:t>
              </a:r>
              <a:r>
                <a:rPr lang="pl-PL"/>
                <a:t> </a:t>
              </a:r>
              <a:r>
                <a:rPr lang="pl-PL" err="1"/>
                <a:t>structure</a:t>
              </a:r>
              <a:endParaRPr lang="pl-PL"/>
            </a:p>
          </p:txBody>
        </p:sp>
        <p:sp>
          <p:nvSpPr>
            <p:cNvPr id="9" name="Prostokąt: zaokrąglone rogi 8">
              <a:extLst>
                <a:ext uri="{FF2B5EF4-FFF2-40B4-BE49-F238E27FC236}">
                  <a16:creationId xmlns:a16="http://schemas.microsoft.com/office/drawing/2014/main" id="{32DD30F5-10DC-5C3C-C1D4-10359001049A}"/>
                </a:ext>
              </a:extLst>
            </p:cNvPr>
            <p:cNvSpPr/>
            <p:nvPr/>
          </p:nvSpPr>
          <p:spPr>
            <a:xfrm>
              <a:off x="8449601" y="1316920"/>
              <a:ext cx="2298584" cy="478388"/>
            </a:xfrm>
            <a:prstGeom prst="roundRect">
              <a:avLst/>
            </a:prstGeom>
            <a:solidFill>
              <a:srgbClr val="FFCCC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Crystal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lattice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defects</a:t>
              </a:r>
              <a:endParaRPr lang="pl-PL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sp>
          <p:nvSpPr>
            <p:cNvPr id="13" name="Prostokąt: zaokrąglone rogi 12">
              <a:extLst>
                <a:ext uri="{FF2B5EF4-FFF2-40B4-BE49-F238E27FC236}">
                  <a16:creationId xmlns:a16="http://schemas.microsoft.com/office/drawing/2014/main" id="{DC97C5EA-3E4E-84D3-3FEB-64CF23D58146}"/>
                </a:ext>
              </a:extLst>
            </p:cNvPr>
            <p:cNvSpPr/>
            <p:nvPr/>
          </p:nvSpPr>
          <p:spPr>
            <a:xfrm>
              <a:off x="1880464" y="2646343"/>
              <a:ext cx="2455350" cy="57514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E109A0C7-9838-F10C-DC03-E48E41B29DA9}"/>
                </a:ext>
              </a:extLst>
            </p:cNvPr>
            <p:cNvSpPr txBox="1"/>
            <p:nvPr/>
          </p:nvSpPr>
          <p:spPr>
            <a:xfrm>
              <a:off x="1988045" y="2600809"/>
              <a:ext cx="22985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err="1"/>
                <a:t>Increased</a:t>
              </a:r>
              <a:r>
                <a:rPr lang="pl-PL"/>
                <a:t> </a:t>
              </a:r>
              <a:r>
                <a:rPr lang="pl-PL" err="1"/>
                <a:t>diffusion</a:t>
              </a:r>
              <a:r>
                <a:rPr lang="pl-PL"/>
                <a:t> of  quasi </a:t>
              </a:r>
              <a:r>
                <a:rPr lang="pl-PL" err="1"/>
                <a:t>free</a:t>
              </a:r>
              <a:r>
                <a:rPr lang="pl-PL"/>
                <a:t> </a:t>
              </a:r>
              <a:r>
                <a:rPr lang="pl-PL" err="1"/>
                <a:t>hydrogen</a:t>
              </a:r>
              <a:endParaRPr lang="pl-PL"/>
            </a:p>
          </p:txBody>
        </p:sp>
        <p:sp>
          <p:nvSpPr>
            <p:cNvPr id="16" name="Prostokąt: zaokrąglone rogi 15">
              <a:extLst>
                <a:ext uri="{FF2B5EF4-FFF2-40B4-BE49-F238E27FC236}">
                  <a16:creationId xmlns:a16="http://schemas.microsoft.com/office/drawing/2014/main" id="{023DA7C7-5BC4-12ED-8CC3-360A98C31D85}"/>
                </a:ext>
              </a:extLst>
            </p:cNvPr>
            <p:cNvSpPr/>
            <p:nvPr/>
          </p:nvSpPr>
          <p:spPr>
            <a:xfrm>
              <a:off x="1884495" y="4015821"/>
              <a:ext cx="2487336" cy="61037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BC7CE925-40E3-D9CC-3DC2-A00A8B1C70F7}"/>
                </a:ext>
              </a:extLst>
            </p:cNvPr>
            <p:cNvSpPr txBox="1"/>
            <p:nvPr/>
          </p:nvSpPr>
          <p:spPr>
            <a:xfrm>
              <a:off x="2058383" y="4004582"/>
              <a:ext cx="2079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err="1"/>
                <a:t>Increased</a:t>
              </a:r>
              <a:r>
                <a:rPr lang="pl-PL"/>
                <a:t> </a:t>
              </a:r>
              <a:r>
                <a:rPr lang="pl-PL" err="1"/>
                <a:t>number</a:t>
              </a:r>
              <a:r>
                <a:rPr lang="pl-PL"/>
                <a:t> of </a:t>
              </a:r>
              <a:r>
                <a:rPr lang="pl-PL" err="1"/>
                <a:t>nuclear</a:t>
              </a:r>
              <a:r>
                <a:rPr lang="pl-PL"/>
                <a:t> </a:t>
              </a:r>
              <a:r>
                <a:rPr lang="pl-PL" err="1"/>
                <a:t>collisions</a:t>
              </a:r>
              <a:endParaRPr lang="pl-PL"/>
            </a:p>
          </p:txBody>
        </p:sp>
        <p:sp>
          <p:nvSpPr>
            <p:cNvPr id="20" name="Prostokąt: zaokrąglone rogi 19">
              <a:extLst>
                <a:ext uri="{FF2B5EF4-FFF2-40B4-BE49-F238E27FC236}">
                  <a16:creationId xmlns:a16="http://schemas.microsoft.com/office/drawing/2014/main" id="{67B4905A-01D6-4F7C-6DEC-C6D2AE02AAD2}"/>
                </a:ext>
              </a:extLst>
            </p:cNvPr>
            <p:cNvSpPr/>
            <p:nvPr/>
          </p:nvSpPr>
          <p:spPr>
            <a:xfrm>
              <a:off x="8462570" y="3975752"/>
              <a:ext cx="2398650" cy="722982"/>
            </a:xfrm>
            <a:prstGeom prst="roundRect">
              <a:avLst/>
            </a:prstGeom>
            <a:solidFill>
              <a:srgbClr val="FFCCC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Increased</a:t>
              </a:r>
              <a:endParaRPr lang="pl-PL">
                <a:solidFill>
                  <a:schemeClr val="tx1"/>
                </a:solidFill>
                <a:ea typeface="+mn-lt"/>
                <a:cs typeface="+mn-lt"/>
              </a:endParaRPr>
            </a:p>
            <a:p>
              <a:pPr algn="ctr"/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effective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electron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mass</a:t>
              </a:r>
              <a:endParaRPr lang="en-US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sp>
          <p:nvSpPr>
            <p:cNvPr id="27" name="Prostokąt: zaokrąglone rogi 26">
              <a:extLst>
                <a:ext uri="{FF2B5EF4-FFF2-40B4-BE49-F238E27FC236}">
                  <a16:creationId xmlns:a16="http://schemas.microsoft.com/office/drawing/2014/main" id="{F06AA304-71EF-55C7-C4BD-CBBFA18BB4C9}"/>
                </a:ext>
              </a:extLst>
            </p:cNvPr>
            <p:cNvSpPr/>
            <p:nvPr/>
          </p:nvSpPr>
          <p:spPr>
            <a:xfrm>
              <a:off x="4260844" y="5297478"/>
              <a:ext cx="3068329" cy="1006948"/>
            </a:xfrm>
            <a:prstGeom prst="roundRect">
              <a:avLst/>
            </a:prstGeom>
            <a:solidFill>
              <a:srgbClr val="B6E4C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Enhancement of the 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nuclear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reaction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rates</a:t>
              </a:r>
              <a:endParaRPr lang="pl-PL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sp>
          <p:nvSpPr>
            <p:cNvPr id="31" name="Prostokąt: zaokrąglone rogi 30">
              <a:extLst>
                <a:ext uri="{FF2B5EF4-FFF2-40B4-BE49-F238E27FC236}">
                  <a16:creationId xmlns:a16="http://schemas.microsoft.com/office/drawing/2014/main" id="{C0E5402E-4364-5418-7B70-DBE3C28F4460}"/>
                </a:ext>
              </a:extLst>
            </p:cNvPr>
            <p:cNvSpPr/>
            <p:nvPr/>
          </p:nvSpPr>
          <p:spPr>
            <a:xfrm>
              <a:off x="5015586" y="2630358"/>
              <a:ext cx="2455350" cy="57514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Binding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of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hydrogen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 </a:t>
              </a:r>
            </a:p>
            <a:p>
              <a:pPr algn="ctr"/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in the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crystal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structure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  </a:t>
              </a:r>
              <a:endParaRPr lang="en-US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cxnSp>
          <p:nvCxnSpPr>
            <p:cNvPr id="34" name="Łącznik prosty ze strzałką 33">
              <a:extLst>
                <a:ext uri="{FF2B5EF4-FFF2-40B4-BE49-F238E27FC236}">
                  <a16:creationId xmlns:a16="http://schemas.microsoft.com/office/drawing/2014/main" id="{B0D7270E-C716-0E55-EFB7-8092BDA40FF3}"/>
                </a:ext>
              </a:extLst>
            </p:cNvPr>
            <p:cNvCxnSpPr>
              <a:endCxn id="14" idx="0"/>
            </p:cNvCxnSpPr>
            <p:nvPr/>
          </p:nvCxnSpPr>
          <p:spPr>
            <a:xfrm flipH="1">
              <a:off x="3137337" y="1633193"/>
              <a:ext cx="830588" cy="967616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y ze strzałką 35">
              <a:extLst>
                <a:ext uri="{FF2B5EF4-FFF2-40B4-BE49-F238E27FC236}">
                  <a16:creationId xmlns:a16="http://schemas.microsoft.com/office/drawing/2014/main" id="{9DF61741-4631-D540-5CA3-D86D6F9E85B4}"/>
                </a:ext>
              </a:extLst>
            </p:cNvPr>
            <p:cNvCxnSpPr/>
            <p:nvPr/>
          </p:nvCxnSpPr>
          <p:spPr>
            <a:xfrm>
              <a:off x="5016731" y="1645757"/>
              <a:ext cx="805070" cy="955052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y ze strzałką 38">
              <a:extLst>
                <a:ext uri="{FF2B5EF4-FFF2-40B4-BE49-F238E27FC236}">
                  <a16:creationId xmlns:a16="http://schemas.microsoft.com/office/drawing/2014/main" id="{3C11FFA0-43A6-6056-ADE8-EA8B917B9F0D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3130282" y="3247140"/>
              <a:ext cx="7055" cy="713188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ze strzałką 42">
              <a:extLst>
                <a:ext uri="{FF2B5EF4-FFF2-40B4-BE49-F238E27FC236}">
                  <a16:creationId xmlns:a16="http://schemas.microsoft.com/office/drawing/2014/main" id="{A4703EC4-4FE4-A37F-3D35-24F05A6F32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4392" y="4657017"/>
              <a:ext cx="1079816" cy="734469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ze strzałką 48">
              <a:extLst>
                <a:ext uri="{FF2B5EF4-FFF2-40B4-BE49-F238E27FC236}">
                  <a16:creationId xmlns:a16="http://schemas.microsoft.com/office/drawing/2014/main" id="{51DCE036-D938-B70B-E827-6D8A29F92F66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12" y="4715570"/>
              <a:ext cx="0" cy="30632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ze strzałką 52">
              <a:extLst>
                <a:ext uri="{FF2B5EF4-FFF2-40B4-BE49-F238E27FC236}">
                  <a16:creationId xmlns:a16="http://schemas.microsoft.com/office/drawing/2014/main" id="{3464C6A5-EED3-CBDA-1A99-C95B12F7B7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1505" y="5370318"/>
              <a:ext cx="1063989" cy="42419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49BE0EAF-5D68-8A40-E5F4-A0C368774040}"/>
                </a:ext>
              </a:extLst>
            </p:cNvPr>
            <p:cNvSpPr txBox="1"/>
            <p:nvPr/>
          </p:nvSpPr>
          <p:spPr>
            <a:xfrm>
              <a:off x="5979362" y="2601811"/>
              <a:ext cx="184731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endParaRPr lang="pl-PL">
                <a:cs typeface="Calibri" panose="020F0502020204030204"/>
              </a:endParaRPr>
            </a:p>
          </p:txBody>
        </p:sp>
        <p:sp>
          <p:nvSpPr>
            <p:cNvPr id="68" name="Prostokąt: zaokrąglone rogi 67">
              <a:extLst>
                <a:ext uri="{FF2B5EF4-FFF2-40B4-BE49-F238E27FC236}">
                  <a16:creationId xmlns:a16="http://schemas.microsoft.com/office/drawing/2014/main" id="{2B20EB8B-32D7-A5B9-1ED1-B2B07E955DB2}"/>
                </a:ext>
              </a:extLst>
            </p:cNvPr>
            <p:cNvSpPr/>
            <p:nvPr/>
          </p:nvSpPr>
          <p:spPr>
            <a:xfrm>
              <a:off x="8459752" y="2539428"/>
              <a:ext cx="2278706" cy="722982"/>
            </a:xfrm>
            <a:prstGeom prst="roundRect">
              <a:avLst/>
            </a:prstGeom>
            <a:solidFill>
              <a:srgbClr val="FFCCC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Binding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of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hydrogen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 </a:t>
              </a:r>
              <a:endParaRPr lang="en-US">
                <a:solidFill>
                  <a:schemeClr val="tx1"/>
                </a:solidFill>
                <a:ea typeface="+mn-lt"/>
                <a:cs typeface="+mn-lt"/>
              </a:endParaRPr>
            </a:p>
            <a:p>
              <a:pPr algn="ctr"/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to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crystal</a:t>
              </a:r>
              <a:r>
                <a:rPr lang="pl-PL">
                  <a:solidFill>
                    <a:schemeClr val="tx1"/>
                  </a:solidFill>
                  <a:ea typeface="+mn-lt"/>
                  <a:cs typeface="+mn-lt"/>
                </a:rPr>
                <a:t> </a:t>
              </a:r>
              <a:r>
                <a:rPr lang="pl-PL" err="1">
                  <a:solidFill>
                    <a:schemeClr val="tx1"/>
                  </a:solidFill>
                  <a:ea typeface="+mn-lt"/>
                  <a:cs typeface="+mn-lt"/>
                </a:rPr>
                <a:t>defects</a:t>
              </a:r>
              <a:endParaRPr lang="pl-PL">
                <a:solidFill>
                  <a:schemeClr val="tx1"/>
                </a:solidFill>
                <a:ea typeface="+mn-lt"/>
                <a:cs typeface="+mn-lt"/>
              </a:endParaRPr>
            </a:p>
          </p:txBody>
        </p:sp>
        <p:cxnSp>
          <p:nvCxnSpPr>
            <p:cNvPr id="71" name="Łącznik prosty ze strzałką 70">
              <a:extLst>
                <a:ext uri="{FF2B5EF4-FFF2-40B4-BE49-F238E27FC236}">
                  <a16:creationId xmlns:a16="http://schemas.microsoft.com/office/drawing/2014/main" id="{24A90C26-CE27-3B0C-93A5-F3956E4D6B28}"/>
                </a:ext>
              </a:extLst>
            </p:cNvPr>
            <p:cNvCxnSpPr>
              <a:cxnSpLocks/>
              <a:endCxn id="68" idx="0"/>
            </p:cNvCxnSpPr>
            <p:nvPr/>
          </p:nvCxnSpPr>
          <p:spPr>
            <a:xfrm flipH="1">
              <a:off x="9599105" y="1816079"/>
              <a:ext cx="4646" cy="7233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Łącznik prosty ze strzałką 73">
              <a:extLst>
                <a:ext uri="{FF2B5EF4-FFF2-40B4-BE49-F238E27FC236}">
                  <a16:creationId xmlns:a16="http://schemas.microsoft.com/office/drawing/2014/main" id="{A5C1C36D-0B7A-EDC0-7C5D-278EF32DDEBA}"/>
                </a:ext>
              </a:extLst>
            </p:cNvPr>
            <p:cNvCxnSpPr>
              <a:cxnSpLocks/>
            </p:cNvCxnSpPr>
            <p:nvPr/>
          </p:nvCxnSpPr>
          <p:spPr>
            <a:xfrm>
              <a:off x="9616470" y="3260393"/>
              <a:ext cx="7177" cy="7073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Łącznik prosty ze strzałką 76">
              <a:extLst>
                <a:ext uri="{FF2B5EF4-FFF2-40B4-BE49-F238E27FC236}">
                  <a16:creationId xmlns:a16="http://schemas.microsoft.com/office/drawing/2014/main" id="{927BD0C5-1B56-A86D-6B82-D5B7BD4A9DAA}"/>
                </a:ext>
              </a:extLst>
            </p:cNvPr>
            <p:cNvCxnSpPr>
              <a:cxnSpLocks/>
            </p:cNvCxnSpPr>
            <p:nvPr/>
          </p:nvCxnSpPr>
          <p:spPr>
            <a:xfrm>
              <a:off x="6226949" y="3210911"/>
              <a:ext cx="0" cy="840187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Łącznik prosty ze strzałką 81">
              <a:extLst>
                <a:ext uri="{FF2B5EF4-FFF2-40B4-BE49-F238E27FC236}">
                  <a16:creationId xmlns:a16="http://schemas.microsoft.com/office/drawing/2014/main" id="{E421128B-4110-8762-4376-0C7CE6E0B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9734" y="4308830"/>
              <a:ext cx="800015" cy="7056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372EF6-E2B6-D543-D470-520B3EB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287C8BB-9A5F-4C3D-6FF0-569B5608D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" y="5932128"/>
            <a:ext cx="740756" cy="84844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B48FC4-CD4C-22E3-8FF8-80CA1C8388AD}"/>
              </a:ext>
            </a:extLst>
          </p:cNvPr>
          <p:cNvSpPr/>
          <p:nvPr/>
        </p:nvSpPr>
        <p:spPr>
          <a:xfrm flipH="1" flipV="1">
            <a:off x="4135965" y="1998134"/>
            <a:ext cx="6441722" cy="260349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8F1110-6D51-1746-A5A6-8DD904F81BA4}"/>
              </a:ext>
            </a:extLst>
          </p:cNvPr>
          <p:cNvSpPr txBox="1"/>
          <p:nvPr/>
        </p:nvSpPr>
        <p:spPr>
          <a:xfrm>
            <a:off x="1114777" y="6203073"/>
            <a:ext cx="10064748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/>
              <a:t>[1</a:t>
            </a:r>
            <a:r>
              <a:rPr lang="en-GB" sz="1200">
                <a:cs typeface="Calibri"/>
              </a:rPr>
              <a:t>]: </a:t>
            </a:r>
            <a:r>
              <a:rPr lang="en-GB" sz="1200">
                <a:ea typeface="+mn-lt"/>
                <a:cs typeface="+mn-lt"/>
              </a:rPr>
              <a:t>Czerski, K., D. Weissbach, A. I. Kilic, G. Ruprecht, A. Huke, M. Kaczmarski, N. Targosz-</a:t>
            </a:r>
            <a:r>
              <a:rPr lang="en-GB" sz="1200" err="1">
                <a:ea typeface="+mn-lt"/>
                <a:cs typeface="+mn-lt"/>
              </a:rPr>
              <a:t>Ślęczka</a:t>
            </a:r>
            <a:r>
              <a:rPr lang="en-GB" sz="1200">
                <a:ea typeface="+mn-lt"/>
                <a:cs typeface="+mn-lt"/>
              </a:rPr>
              <a:t>, and K. Maass. “Screening and Resonance Enhancements of the 2 H(d, p) 3 H Reaction Yield in Metallic Environments.” EPL (</a:t>
            </a:r>
            <a:r>
              <a:rPr lang="en-GB" sz="1200" err="1">
                <a:ea typeface="+mn-lt"/>
                <a:cs typeface="+mn-lt"/>
              </a:rPr>
              <a:t>Europhysics</a:t>
            </a:r>
            <a:r>
              <a:rPr lang="en-GB" sz="1200">
                <a:ea typeface="+mn-lt"/>
                <a:cs typeface="+mn-lt"/>
              </a:rPr>
              <a:t> Letters) 113, no. 2 (January 1, 2016)</a:t>
            </a:r>
            <a:endParaRPr lang="en-GB" sz="120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933555-2531-2569-BCDB-B1A68A37B8BF}"/>
              </a:ext>
            </a:extLst>
          </p:cNvPr>
          <p:cNvSpPr txBox="1"/>
          <p:nvPr/>
        </p:nvSpPr>
        <p:spPr>
          <a:xfrm>
            <a:off x="6494637" y="3167944"/>
            <a:ext cx="17286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Observed in [1]</a:t>
            </a:r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B083314-AED7-4284-5110-1C9BA34EE09A}"/>
              </a:ext>
            </a:extLst>
          </p:cNvPr>
          <p:cNvSpPr/>
          <p:nvPr/>
        </p:nvSpPr>
        <p:spPr>
          <a:xfrm flipH="1" flipV="1">
            <a:off x="1062843" y="2123738"/>
            <a:ext cx="2924799" cy="260349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B94BC9-27AA-075A-4173-41ED6C5FD883}"/>
              </a:ext>
            </a:extLst>
          </p:cNvPr>
          <p:cNvSpPr txBox="1"/>
          <p:nvPr/>
        </p:nvSpPr>
        <p:spPr>
          <a:xfrm>
            <a:off x="1457010" y="3110802"/>
            <a:ext cx="26167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Classical MH/</a:t>
            </a:r>
            <a:r>
              <a:rPr lang="en-GB" err="1">
                <a:cs typeface="Calibri"/>
              </a:rPr>
              <a:t>cond.mat</a:t>
            </a:r>
            <a:r>
              <a:rPr lang="en-GB">
                <a:cs typeface="Calibri"/>
              </a:rPr>
              <a:t> accelerator science</a:t>
            </a:r>
            <a:endParaRPr lang="en-GB"/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4B3D9382-FA09-4FA3-4B47-CC7913613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16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F204C36-C6D3-AA3B-917D-A76F42B7D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90" y="1573637"/>
            <a:ext cx="5461210" cy="4146227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813315C2-5CAD-B9FA-CE9A-7FA1877C5481}"/>
              </a:ext>
            </a:extLst>
          </p:cNvPr>
          <p:cNvSpPr txBox="1">
            <a:spLocks/>
          </p:cNvSpPr>
          <p:nvPr/>
        </p:nvSpPr>
        <p:spPr>
          <a:xfrm>
            <a:off x="1064650" y="280533"/>
            <a:ext cx="10058400" cy="7729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err="1">
                <a:solidFill>
                  <a:srgbClr val="1B06BA"/>
                </a:solidFill>
              </a:rPr>
              <a:t>Motivation</a:t>
            </a:r>
            <a:endParaRPr lang="pl-PL" b="1" err="1">
              <a:solidFill>
                <a:srgbClr val="1B06BA"/>
              </a:solidFill>
              <a:cs typeface="Calibri Ligh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E166B25-4E8F-D23A-2E37-BB940ECE63B0}"/>
              </a:ext>
            </a:extLst>
          </p:cNvPr>
          <p:cNvSpPr txBox="1"/>
          <p:nvPr/>
        </p:nvSpPr>
        <p:spPr>
          <a:xfrm>
            <a:off x="634794" y="6254203"/>
            <a:ext cx="10678536" cy="4708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200">
                <a:ea typeface="+mn-lt"/>
                <a:cs typeface="+mn-lt"/>
              </a:rPr>
              <a:t>Czerski, K., D. </a:t>
            </a:r>
            <a:r>
              <a:rPr lang="pl-PL" sz="1200" err="1">
                <a:ea typeface="+mn-lt"/>
                <a:cs typeface="+mn-lt"/>
              </a:rPr>
              <a:t>Weissbach</a:t>
            </a:r>
            <a:r>
              <a:rPr lang="pl-PL" sz="1200">
                <a:ea typeface="+mn-lt"/>
                <a:cs typeface="+mn-lt"/>
              </a:rPr>
              <a:t>, A. I. </a:t>
            </a:r>
            <a:r>
              <a:rPr lang="pl-PL" sz="1200" err="1">
                <a:ea typeface="+mn-lt"/>
                <a:cs typeface="+mn-lt"/>
              </a:rPr>
              <a:t>Kilic</a:t>
            </a:r>
            <a:r>
              <a:rPr lang="pl-PL" sz="1200">
                <a:ea typeface="+mn-lt"/>
                <a:cs typeface="+mn-lt"/>
              </a:rPr>
              <a:t>, G. Ruprecht, A. </a:t>
            </a:r>
            <a:r>
              <a:rPr lang="pl-PL" sz="1200" err="1">
                <a:ea typeface="+mn-lt"/>
                <a:cs typeface="+mn-lt"/>
              </a:rPr>
              <a:t>Huke</a:t>
            </a:r>
            <a:r>
              <a:rPr lang="pl-PL" sz="1200">
                <a:ea typeface="+mn-lt"/>
                <a:cs typeface="+mn-lt"/>
              </a:rPr>
              <a:t>, M. Kaczmarski, N. Targosz-Ślęczka, and </a:t>
            </a:r>
            <a:r>
              <a:rPr lang="pl-PL" sz="1200" b="0" i="0" u="none" strike="noStrike" baseline="0">
                <a:ea typeface="+mn-lt"/>
                <a:cs typeface="+mn-lt"/>
              </a:rPr>
              <a:t>K. </a:t>
            </a:r>
            <a:r>
              <a:rPr lang="pl-PL" sz="1200" err="1">
                <a:ea typeface="+mn-lt"/>
                <a:cs typeface="+mn-lt"/>
              </a:rPr>
              <a:t>Maass</a:t>
            </a:r>
            <a:r>
              <a:rPr lang="pl-PL" sz="1200">
                <a:ea typeface="+mn-lt"/>
                <a:cs typeface="+mn-lt"/>
              </a:rPr>
              <a:t>. “Screening and </a:t>
            </a:r>
            <a:r>
              <a:rPr lang="pl-PL" sz="1200" err="1">
                <a:ea typeface="+mn-lt"/>
                <a:cs typeface="+mn-lt"/>
              </a:rPr>
              <a:t>Resonance</a:t>
            </a:r>
            <a:r>
              <a:rPr lang="pl-PL" sz="1200">
                <a:ea typeface="+mn-lt"/>
                <a:cs typeface="+mn-lt"/>
              </a:rPr>
              <a:t> </a:t>
            </a:r>
            <a:r>
              <a:rPr lang="pl-PL" sz="1200" err="1">
                <a:ea typeface="+mn-lt"/>
                <a:cs typeface="+mn-lt"/>
              </a:rPr>
              <a:t>Enhancements</a:t>
            </a:r>
            <a:r>
              <a:rPr lang="pl-PL" sz="1200">
                <a:ea typeface="+mn-lt"/>
                <a:cs typeface="+mn-lt"/>
              </a:rPr>
              <a:t> of the 2 H(d, p) 3 H </a:t>
            </a:r>
            <a:r>
              <a:rPr lang="pl-PL" sz="1200" err="1">
                <a:ea typeface="+mn-lt"/>
                <a:cs typeface="+mn-lt"/>
              </a:rPr>
              <a:t>Reaction</a:t>
            </a:r>
            <a:r>
              <a:rPr lang="pl-PL" sz="1200">
                <a:ea typeface="+mn-lt"/>
                <a:cs typeface="+mn-lt"/>
              </a:rPr>
              <a:t> </a:t>
            </a:r>
            <a:r>
              <a:rPr lang="pl-PL" sz="1200" err="1">
                <a:ea typeface="+mn-lt"/>
                <a:cs typeface="+mn-lt"/>
              </a:rPr>
              <a:t>Yield</a:t>
            </a:r>
            <a:r>
              <a:rPr lang="pl-PL" sz="1200">
                <a:ea typeface="+mn-lt"/>
                <a:cs typeface="+mn-lt"/>
              </a:rPr>
              <a:t> in </a:t>
            </a:r>
            <a:r>
              <a:rPr lang="pl-PL" sz="1200" err="1">
                <a:ea typeface="+mn-lt"/>
                <a:cs typeface="+mn-lt"/>
              </a:rPr>
              <a:t>Metallic</a:t>
            </a:r>
            <a:r>
              <a:rPr lang="pl-PL" sz="1200">
                <a:ea typeface="+mn-lt"/>
                <a:cs typeface="+mn-lt"/>
              </a:rPr>
              <a:t> </a:t>
            </a:r>
            <a:r>
              <a:rPr lang="pl-PL" sz="1200" err="1">
                <a:ea typeface="+mn-lt"/>
                <a:cs typeface="+mn-lt"/>
              </a:rPr>
              <a:t>Environments</a:t>
            </a:r>
            <a:r>
              <a:rPr lang="pl-PL" sz="1200">
                <a:ea typeface="+mn-lt"/>
                <a:cs typeface="+mn-lt"/>
              </a:rPr>
              <a:t>.” </a:t>
            </a:r>
            <a:r>
              <a:rPr lang="pl-PL" sz="1200" b="0" u="none" strike="noStrike" baseline="0">
                <a:ea typeface="+mn-lt"/>
                <a:cs typeface="+mn-lt"/>
              </a:rPr>
              <a:t>EPL </a:t>
            </a:r>
            <a:r>
              <a:rPr lang="pl-PL" sz="1200">
                <a:ea typeface="+mn-lt"/>
                <a:cs typeface="+mn-lt"/>
              </a:rPr>
              <a:t>(</a:t>
            </a:r>
            <a:r>
              <a:rPr lang="pl-PL" sz="1200" err="1">
                <a:ea typeface="+mn-lt"/>
                <a:cs typeface="+mn-lt"/>
              </a:rPr>
              <a:t>Europhysics</a:t>
            </a:r>
            <a:r>
              <a:rPr lang="pl-PL" sz="1200">
                <a:ea typeface="+mn-lt"/>
                <a:cs typeface="+mn-lt"/>
              </a:rPr>
              <a:t> </a:t>
            </a:r>
            <a:r>
              <a:rPr lang="pl-PL" sz="1200" err="1">
                <a:ea typeface="+mn-lt"/>
                <a:cs typeface="+mn-lt"/>
              </a:rPr>
              <a:t>Letters</a:t>
            </a:r>
            <a:r>
              <a:rPr lang="pl-PL" sz="1200">
                <a:ea typeface="+mn-lt"/>
                <a:cs typeface="+mn-lt"/>
              </a:rPr>
              <a:t>) </a:t>
            </a:r>
            <a:r>
              <a:rPr lang="pl-PL" sz="1200" i="0" u="none" strike="noStrike" baseline="0">
                <a:ea typeface="+mn-lt"/>
                <a:cs typeface="+mn-lt"/>
              </a:rPr>
              <a:t>113</a:t>
            </a:r>
            <a:r>
              <a:rPr lang="pl-PL" sz="1200">
                <a:ea typeface="+mn-lt"/>
                <a:cs typeface="+mn-lt"/>
              </a:rPr>
              <a:t>, no. 2 (January 1, 2016)</a:t>
            </a:r>
            <a:endParaRPr lang="pl-PL" sz="120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8D75B39-66F8-BE4E-5DFA-8270B6EC5D68}"/>
              </a:ext>
            </a:extLst>
          </p:cNvPr>
          <p:cNvSpPr txBox="1"/>
          <p:nvPr/>
        </p:nvSpPr>
        <p:spPr>
          <a:xfrm>
            <a:off x="4595751" y="2121320"/>
            <a:ext cx="56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/>
              <a:t>Zr</a:t>
            </a:r>
            <a:endParaRPr lang="pl-PL" sz="3600"/>
          </a:p>
        </p:txBody>
      </p:sp>
      <p:sp>
        <p:nvSpPr>
          <p:cNvPr id="9" name="Textfeld 12">
            <a:extLst>
              <a:ext uri="{FF2B5EF4-FFF2-40B4-BE49-F238E27FC236}">
                <a16:creationId xmlns:a16="http://schemas.microsoft.com/office/drawing/2014/main" id="{70A00DB3-EA85-6E37-BFF8-DDCA99823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800" y="1744689"/>
            <a:ext cx="3717684" cy="128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>
                <a:latin typeface="Arial"/>
                <a:cs typeface="Arial"/>
              </a:rPr>
              <a:t>Long </a:t>
            </a:r>
            <a:r>
              <a:rPr lang="de-DE" b="1" err="1">
                <a:latin typeface="Arial"/>
                <a:cs typeface="Arial"/>
              </a:rPr>
              <a:t>duration</a:t>
            </a:r>
            <a:r>
              <a:rPr lang="de-DE" b="1">
                <a:latin typeface="Arial"/>
                <a:cs typeface="Arial"/>
              </a:rPr>
              <a:t> measurements</a:t>
            </a:r>
            <a:endParaRPr lang="en-GB" b="1" err="1">
              <a:solidFill>
                <a:srgbClr val="00B05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>
                <a:latin typeface="Arial"/>
                <a:cs typeface="Arial"/>
              </a:rPr>
              <a:t>Deuteron </a:t>
            </a:r>
            <a:r>
              <a:rPr lang="de-DE" b="1" err="1">
                <a:latin typeface="Arial"/>
                <a:cs typeface="Arial"/>
              </a:rPr>
              <a:t>energy</a:t>
            </a:r>
            <a:r>
              <a:rPr lang="de-DE" b="1">
                <a:latin typeface="Arial"/>
                <a:cs typeface="Arial"/>
              </a:rPr>
              <a:t> </a:t>
            </a:r>
            <a:r>
              <a:rPr lang="de-DE" b="1">
                <a:solidFill>
                  <a:srgbClr val="00B050"/>
                </a:solidFill>
                <a:latin typeface="Arial"/>
                <a:cs typeface="Arial"/>
              </a:rPr>
              <a:t>15 keV</a:t>
            </a:r>
            <a:endParaRPr lang="en-GB" b="1">
              <a:solidFill>
                <a:srgbClr val="00B05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b="1">
              <a:latin typeface="Arial" charset="0"/>
              <a:cs typeface="Arial" charset="0"/>
            </a:endParaRPr>
          </a:p>
        </p:txBody>
      </p:sp>
      <p:sp>
        <p:nvSpPr>
          <p:cNvPr id="10" name="Rechteck 22">
            <a:extLst>
              <a:ext uri="{FF2B5EF4-FFF2-40B4-BE49-F238E27FC236}">
                <a16:creationId xmlns:a16="http://schemas.microsoft.com/office/drawing/2014/main" id="{54061E9D-ED9D-B281-5850-3931D9786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9763" y="3583614"/>
            <a:ext cx="17540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i="1" err="1">
                <a:solidFill>
                  <a:srgbClr val="FF0000"/>
                </a:solidFill>
              </a:rPr>
              <a:t>U</a:t>
            </a:r>
            <a:r>
              <a:rPr lang="de-DE" b="1" i="1" baseline="-25000" err="1">
                <a:solidFill>
                  <a:srgbClr val="FF0000"/>
                </a:solidFill>
              </a:rPr>
              <a:t>e</a:t>
            </a:r>
            <a:r>
              <a:rPr lang="pl-PL" b="1">
                <a:solidFill>
                  <a:srgbClr val="FF0000"/>
                </a:solidFill>
              </a:rPr>
              <a:t>=100 – </a:t>
            </a:r>
            <a:r>
              <a:rPr lang="en-GB" b="1">
                <a:solidFill>
                  <a:srgbClr val="FF0000"/>
                </a:solidFill>
              </a:rPr>
              <a:t>3</a:t>
            </a:r>
            <a:r>
              <a:rPr lang="pl-PL" b="1">
                <a:solidFill>
                  <a:srgbClr val="FF0000"/>
                </a:solidFill>
              </a:rPr>
              <a:t>00 </a:t>
            </a:r>
            <a:r>
              <a:rPr lang="pl-PL" b="1" err="1">
                <a:solidFill>
                  <a:srgbClr val="FF0000"/>
                </a:solidFill>
              </a:rPr>
              <a:t>eV</a:t>
            </a:r>
            <a:endParaRPr lang="pl-PL" b="1">
              <a:solidFill>
                <a:srgbClr val="FF0000"/>
              </a:solidFill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FC6B762B-7F98-82D8-3BEE-0EAC1FEBABC5}"/>
              </a:ext>
            </a:extLst>
          </p:cNvPr>
          <p:cNvGrpSpPr/>
          <p:nvPr/>
        </p:nvGrpSpPr>
        <p:grpSpPr>
          <a:xfrm>
            <a:off x="6184218" y="4383826"/>
            <a:ext cx="2827066" cy="1287532"/>
            <a:chOff x="6053529" y="3963982"/>
            <a:chExt cx="2827066" cy="1287532"/>
          </a:xfrm>
        </p:grpSpPr>
        <p:sp>
          <p:nvSpPr>
            <p:cNvPr id="11" name="Textfeld 13">
              <a:extLst>
                <a:ext uri="{FF2B5EF4-FFF2-40B4-BE49-F238E27FC236}">
                  <a16:creationId xmlns:a16="http://schemas.microsoft.com/office/drawing/2014/main" id="{EA54D9D7-9782-B59D-A3BB-1506C38B7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3529" y="3963982"/>
              <a:ext cx="2827066" cy="12875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600" b="1">
                  <a:solidFill>
                    <a:srgbClr val="008000"/>
                  </a:solidFill>
                  <a:latin typeface="Arial" charset="0"/>
                  <a:cs typeface="Arial" charset="0"/>
                </a:rPr>
                <a:t> </a:t>
              </a:r>
              <a:r>
                <a:rPr lang="de-DE" b="1" err="1">
                  <a:solidFill>
                    <a:srgbClr val="0000FF"/>
                  </a:solidFill>
                  <a:latin typeface="Arial" charset="0"/>
                  <a:cs typeface="Arial" charset="0"/>
                </a:rPr>
                <a:t>impurities</a:t>
              </a:r>
              <a:endParaRPr lang="de-DE" b="1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de-DE" b="1" err="1">
                  <a:solidFill>
                    <a:srgbClr val="0000FF"/>
                  </a:solidFill>
                  <a:latin typeface="Arial" charset="0"/>
                  <a:cs typeface="Arial" charset="0"/>
                </a:rPr>
                <a:t>crystal</a:t>
              </a:r>
              <a:r>
                <a:rPr lang="de-DE" b="1">
                  <a:solidFill>
                    <a:srgbClr val="0000FF"/>
                  </a:solidFill>
                  <a:latin typeface="Arial" charset="0"/>
                  <a:cs typeface="Arial" charset="0"/>
                </a:rPr>
                <a:t> </a:t>
              </a:r>
              <a:r>
                <a:rPr lang="de-DE" b="1" err="1">
                  <a:solidFill>
                    <a:srgbClr val="0000FF"/>
                  </a:solidFill>
                  <a:latin typeface="Arial" charset="0"/>
                  <a:cs typeface="Arial" charset="0"/>
                </a:rPr>
                <a:t>lattice</a:t>
              </a:r>
              <a:r>
                <a:rPr lang="de-DE" b="1">
                  <a:solidFill>
                    <a:srgbClr val="0000FF"/>
                  </a:solidFill>
                  <a:latin typeface="Arial" charset="0"/>
                  <a:cs typeface="Arial" charset="0"/>
                </a:rPr>
                <a:t> </a:t>
              </a:r>
              <a:r>
                <a:rPr lang="de-DE" b="1" err="1">
                  <a:solidFill>
                    <a:srgbClr val="0000FF"/>
                  </a:solidFill>
                  <a:latin typeface="Arial" charset="0"/>
                  <a:cs typeface="Arial" charset="0"/>
                </a:rPr>
                <a:t>deffects</a:t>
              </a:r>
              <a:endParaRPr lang="de-DE" b="1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ctr">
                <a:lnSpc>
                  <a:spcPct val="150000"/>
                </a:lnSpc>
              </a:pPr>
              <a:endParaRPr lang="de-DE" b="1">
                <a:solidFill>
                  <a:srgbClr val="0000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Rechteck 14">
              <a:extLst>
                <a:ext uri="{FF2B5EF4-FFF2-40B4-BE49-F238E27FC236}">
                  <a16:creationId xmlns:a16="http://schemas.microsoft.com/office/drawing/2014/main" id="{39DA9DC7-44FE-28A9-5B21-A68949986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839" y="4825742"/>
              <a:ext cx="4106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i="1" err="1">
                  <a:solidFill>
                    <a:srgbClr val="FF0000"/>
                  </a:solidFill>
                </a:rPr>
                <a:t>U</a:t>
              </a:r>
              <a:r>
                <a:rPr lang="de-DE" b="1" i="1" baseline="-25000" err="1">
                  <a:solidFill>
                    <a:srgbClr val="FF0000"/>
                  </a:solidFill>
                </a:rPr>
                <a:t>e</a:t>
              </a:r>
              <a:endParaRPr lang="pl-PL" b="1">
                <a:solidFill>
                  <a:srgbClr val="FF0000"/>
                </a:solidFill>
              </a:endParaRPr>
            </a:p>
          </p:txBody>
        </p:sp>
        <p:sp>
          <p:nvSpPr>
            <p:cNvPr id="13" name="Line 25">
              <a:extLst>
                <a:ext uri="{FF2B5EF4-FFF2-40B4-BE49-F238E27FC236}">
                  <a16:creationId xmlns:a16="http://schemas.microsoft.com/office/drawing/2014/main" id="{ACA1214D-4753-3BE8-11C7-3CB1BC3BD8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97825" y="4860111"/>
              <a:ext cx="215900" cy="334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4F95A823-3172-15EB-42F0-2AF68EB19AF5}"/>
              </a:ext>
            </a:extLst>
          </p:cNvPr>
          <p:cNvGrpSpPr/>
          <p:nvPr/>
        </p:nvGrpSpPr>
        <p:grpSpPr>
          <a:xfrm>
            <a:off x="9353432" y="4383826"/>
            <a:ext cx="2345888" cy="1287532"/>
            <a:chOff x="9239762" y="4004927"/>
            <a:chExt cx="1826141" cy="1287532"/>
          </a:xfrm>
        </p:grpSpPr>
        <p:sp>
          <p:nvSpPr>
            <p:cNvPr id="14" name="Textfeld 21">
              <a:extLst>
                <a:ext uri="{FF2B5EF4-FFF2-40B4-BE49-F238E27FC236}">
                  <a16:creationId xmlns:a16="http://schemas.microsoft.com/office/drawing/2014/main" id="{2D0A2599-6B38-3527-E7E6-6672D471A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9762" y="4004927"/>
              <a:ext cx="1826141" cy="128753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de-DE" sz="1600" b="1">
                  <a:solidFill>
                    <a:srgbClr val="008000"/>
                  </a:solidFill>
                  <a:latin typeface="Arial" charset="0"/>
                  <a:cs typeface="Arial" charset="0"/>
                </a:rPr>
                <a:t> </a:t>
              </a:r>
              <a:r>
                <a:rPr lang="de-DE" b="1" err="1">
                  <a:solidFill>
                    <a:srgbClr val="0000FF"/>
                  </a:solidFill>
                  <a:latin typeface="Arial" charset="0"/>
                  <a:cs typeface="Arial" charset="0"/>
                </a:rPr>
                <a:t>target</a:t>
              </a:r>
              <a:r>
                <a:rPr lang="de-DE" b="1">
                  <a:solidFill>
                    <a:srgbClr val="0000FF"/>
                  </a:solidFill>
                  <a:latin typeface="Arial" charset="0"/>
                  <a:cs typeface="Arial" charset="0"/>
                </a:rPr>
                <a:t> </a:t>
              </a:r>
              <a:r>
                <a:rPr lang="de-DE" b="1" err="1">
                  <a:solidFill>
                    <a:srgbClr val="0000FF"/>
                  </a:solidFill>
                  <a:latin typeface="Arial" charset="0"/>
                  <a:cs typeface="Arial" charset="0"/>
                </a:rPr>
                <a:t>surface</a:t>
              </a:r>
              <a:endParaRPr lang="de-DE" b="1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de-DE" b="1">
                  <a:solidFill>
                    <a:srgbClr val="0000FF"/>
                  </a:solidFill>
                  <a:latin typeface="Arial" charset="0"/>
                  <a:cs typeface="Arial" charset="0"/>
                </a:rPr>
                <a:t> </a:t>
              </a:r>
              <a:r>
                <a:rPr lang="de-DE" b="1" err="1">
                  <a:solidFill>
                    <a:srgbClr val="0000FF"/>
                  </a:solidFill>
                  <a:latin typeface="Arial" charset="0"/>
                  <a:cs typeface="Arial" charset="0"/>
                </a:rPr>
                <a:t>contamination</a:t>
              </a:r>
              <a:endParaRPr lang="de-DE" b="1">
                <a:solidFill>
                  <a:srgbClr val="0000FF"/>
                </a:solidFill>
                <a:latin typeface="Arial" charset="0"/>
                <a:cs typeface="Arial" charset="0"/>
              </a:endParaRPr>
            </a:p>
            <a:p>
              <a:pPr algn="ctr">
                <a:lnSpc>
                  <a:spcPct val="150000"/>
                </a:lnSpc>
              </a:pPr>
              <a:endParaRPr lang="pl-PL" b="1">
                <a:solidFill>
                  <a:srgbClr val="0000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1E8996B-5A55-52E3-703B-75897983C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3236" y="4842926"/>
              <a:ext cx="4106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i="1" err="1">
                  <a:solidFill>
                    <a:srgbClr val="FF0000"/>
                  </a:solidFill>
                </a:rPr>
                <a:t>U</a:t>
              </a:r>
              <a:r>
                <a:rPr lang="de-DE" b="1" i="1" baseline="-25000" err="1">
                  <a:solidFill>
                    <a:srgbClr val="FF0000"/>
                  </a:solidFill>
                </a:rPr>
                <a:t>e</a:t>
              </a:r>
              <a:endParaRPr lang="pl-PL" b="1">
                <a:solidFill>
                  <a:srgbClr val="FF0000"/>
                </a:solidFill>
              </a:endParaRPr>
            </a:p>
          </p:txBody>
        </p:sp>
        <p:sp>
          <p:nvSpPr>
            <p:cNvPr id="16" name="Line 25">
              <a:extLst>
                <a:ext uri="{FF2B5EF4-FFF2-40B4-BE49-F238E27FC236}">
                  <a16:creationId xmlns:a16="http://schemas.microsoft.com/office/drawing/2014/main" id="{D47C0F4E-357A-37E8-ABAB-A839FFB630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37764" y="4896345"/>
              <a:ext cx="215900" cy="315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17" name="Obraz 16">
            <a:extLst>
              <a:ext uri="{FF2B5EF4-FFF2-40B4-BE49-F238E27FC236}">
                <a16:creationId xmlns:a16="http://schemas.microsoft.com/office/drawing/2014/main" id="{967C5A64-E1E6-4C72-FC71-434A3CA6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083" y="2862003"/>
            <a:ext cx="1469263" cy="499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5DB0775A-092E-FD33-4D5B-DD0876565CBC}"/>
                  </a:ext>
                </a:extLst>
              </p:cNvPr>
              <p:cNvSpPr txBox="1"/>
              <p:nvPr/>
            </p:nvSpPr>
            <p:spPr>
              <a:xfrm>
                <a:off x="9347538" y="3554409"/>
                <a:ext cx="1754391" cy="447238"/>
              </a:xfrm>
              <a:prstGeom prst="rect">
                <a:avLst/>
              </a:prstGeom>
              <a:noFill/>
              <a:ln>
                <a:solidFill>
                  <a:srgbClr val="1B06BA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l-PL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GB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pl-PL"/>
              </a:p>
            </p:txBody>
          </p:sp>
        </mc:Choice>
        <mc:Fallback xmlns=""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5DB0775A-092E-FD33-4D5B-DD0876565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538" y="3554409"/>
                <a:ext cx="1754391" cy="447238"/>
              </a:xfrm>
              <a:prstGeom prst="rect">
                <a:avLst/>
              </a:prstGeom>
              <a:blipFill>
                <a:blip r:embed="rId5"/>
                <a:stretch>
                  <a:fillRect l="-3103" r="-2069" b="-12000"/>
                </a:stretch>
              </a:blipFill>
              <a:ln>
                <a:solidFill>
                  <a:srgbClr val="1B06BA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D4D1630-EE96-DDF9-6BB6-0693CC74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4</a:t>
            </a:fld>
            <a:endParaRPr lang="pl-PL"/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48CDD3CC-69EB-3327-0694-2B4A04A3C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03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BB4E361-AC68-3A32-74C4-4819DD5C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20" y="1421386"/>
            <a:ext cx="6267234" cy="448787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D798A33E-72A7-1195-EB83-CC9EACA39A83}"/>
              </a:ext>
            </a:extLst>
          </p:cNvPr>
          <p:cNvSpPr txBox="1">
            <a:spLocks/>
          </p:cNvSpPr>
          <p:nvPr/>
        </p:nvSpPr>
        <p:spPr>
          <a:xfrm>
            <a:off x="1066045" y="270202"/>
            <a:ext cx="10058400" cy="77293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err="1">
                <a:solidFill>
                  <a:srgbClr val="1B06BA"/>
                </a:solidFill>
              </a:rPr>
              <a:t>Motivation</a:t>
            </a:r>
            <a:endParaRPr lang="pl-PL" b="1" err="1">
              <a:solidFill>
                <a:srgbClr val="1B06BA"/>
              </a:solidFill>
              <a:cs typeface="Calibri Ligh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15C71B1-2A48-F9B9-3E58-029D141E6920}"/>
              </a:ext>
            </a:extLst>
          </p:cNvPr>
          <p:cNvSpPr txBox="1"/>
          <p:nvPr/>
        </p:nvSpPr>
        <p:spPr>
          <a:xfrm>
            <a:off x="7220728" y="1685642"/>
            <a:ext cx="4164201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latin typeface="Calibri"/>
                <a:ea typeface="Calibri" panose="020F0502020204030204" pitchFamily="34" charset="0"/>
                <a:cs typeface="Arial"/>
              </a:rPr>
              <a:t>Resonance plays an important role</a:t>
            </a:r>
          </a:p>
          <a:p>
            <a:endParaRPr lang="en-US">
              <a:latin typeface="Calibri"/>
              <a:ea typeface="Calibri" panose="020F0502020204030204" pitchFamily="34" charset="0"/>
              <a:cs typeface="Arial"/>
            </a:endParaRPr>
          </a:p>
          <a:p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Non-resonant (dotted lines) and resonant (solid lines) cross sections for </a:t>
            </a:r>
            <a:r>
              <a:rPr lang="en-US" sz="1800" err="1">
                <a:effectLst/>
                <a:latin typeface="Calibri"/>
                <a:ea typeface="Calibri" panose="020F0502020204030204" pitchFamily="34" charset="0"/>
                <a:cs typeface="Arial"/>
              </a:rPr>
              <a:t>Ue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 = 400 eV (upper part) and </a:t>
            </a:r>
            <a:r>
              <a:rPr lang="en-US" sz="1800" err="1">
                <a:effectLst/>
                <a:latin typeface="Calibri"/>
                <a:ea typeface="Calibri" panose="020F0502020204030204" pitchFamily="34" charset="0"/>
                <a:cs typeface="Arial"/>
              </a:rPr>
              <a:t>Ue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 = 100 eV (lower part). Blue lines correspond to the resonance energy of 1 eV and the red one to 10 eV.</a:t>
            </a:r>
            <a:r>
              <a:rPr lang="en-US">
                <a:latin typeface="Calibri"/>
                <a:ea typeface="Calibri" panose="020F0502020204030204" pitchFamily="34" charset="0"/>
                <a:cs typeface="Arial"/>
              </a:rPr>
              <a:t> </a:t>
            </a:r>
            <a:r>
              <a:rPr lang="en-US" sz="1800">
                <a:effectLst/>
                <a:latin typeface="Calibri"/>
                <a:ea typeface="Calibri" panose="020F0502020204030204" pitchFamily="34" charset="0"/>
                <a:cs typeface="Arial"/>
              </a:rPr>
              <a:t> The resonance width is assumed to be 0.1 eV</a:t>
            </a:r>
            <a:r>
              <a:rPr lang="en-US">
                <a:latin typeface="Calibri"/>
                <a:ea typeface="Calibri" panose="020F0502020204030204" pitchFamily="34" charset="0"/>
                <a:cs typeface="Arial"/>
              </a:rPr>
              <a:t> </a:t>
            </a:r>
            <a:endParaRPr lang="pl-PL"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>
              <a:latin typeface="Calibri"/>
              <a:cs typeface="Arial" panose="020B0604020202020204" pitchFamily="34" charset="0"/>
            </a:endParaRPr>
          </a:p>
          <a:p>
            <a:r>
              <a:rPr lang="en-US">
                <a:ea typeface="+mn-lt"/>
                <a:cs typeface="+mn-lt"/>
              </a:rPr>
              <a:t>=&gt; Defects increase screening energy by 4 orders of magnitude but the cross-section improves by 20</a:t>
            </a:r>
            <a:endParaRPr lang="en-US"/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latin typeface="Calibri"/>
                <a:cs typeface="Arial"/>
              </a:rPr>
              <a:t>=&gt; The gain is in the order of 8 orders of magnitude at 400eV, only 3 at 100eV.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67A380F-0911-3E36-76E8-0DDFF0FE3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269" y="1685690"/>
            <a:ext cx="1469263" cy="49991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6F4EC65-AAB5-62D2-F51A-55345A637301}"/>
              </a:ext>
            </a:extLst>
          </p:cNvPr>
          <p:cNvSpPr txBox="1"/>
          <p:nvPr/>
        </p:nvSpPr>
        <p:spPr>
          <a:xfrm>
            <a:off x="954931" y="6354748"/>
            <a:ext cx="789614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Czerski, Konrad. “Deuteron-Deuteron Nuclear Reactions at Extremely Low Energies.” </a:t>
            </a:r>
            <a:r>
              <a:rPr lang="en-US" sz="1200" i="1">
                <a:ea typeface="+mn-lt"/>
                <a:cs typeface="+mn-lt"/>
              </a:rPr>
              <a:t>PHYSICAL REVIEW C</a:t>
            </a:r>
            <a:r>
              <a:rPr lang="en-US" sz="1200">
                <a:ea typeface="+mn-lt"/>
                <a:cs typeface="+mn-lt"/>
              </a:rPr>
              <a:t>, 2022, 6.</a:t>
            </a:r>
            <a:endParaRPr lang="en-US" sz="1200">
              <a:cs typeface="Calibri"/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38B9643-DC0A-44BD-C7E3-4B192C16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5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D25880-2662-7853-F313-22507211E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03" y="5923496"/>
            <a:ext cx="755970" cy="86570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A97E2D5-7FB8-8C99-D6AD-6B352AA2E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71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F3D5E3FB-402C-3038-166F-1F9F459B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2" y="-42335"/>
            <a:ext cx="10515600" cy="1325563"/>
          </a:xfrm>
        </p:spPr>
        <p:txBody>
          <a:bodyPr/>
          <a:lstStyle/>
          <a:p>
            <a:pPr algn="ctr"/>
            <a:r>
              <a:rPr lang="pl-PL" b="1" err="1">
                <a:solidFill>
                  <a:srgbClr val="1B06BA"/>
                </a:solidFill>
              </a:rPr>
              <a:t>Motivation</a:t>
            </a:r>
            <a:endParaRPr lang="pl-PL" b="1" err="1">
              <a:solidFill>
                <a:srgbClr val="1B06BA"/>
              </a:solidFill>
              <a:cs typeface="Calibri Light"/>
            </a:endParaRPr>
          </a:p>
        </p:txBody>
      </p:sp>
      <p:pic>
        <p:nvPicPr>
          <p:cNvPr id="6" name="Grafik 3">
            <a:extLst>
              <a:ext uri="{FF2B5EF4-FFF2-40B4-BE49-F238E27FC236}">
                <a16:creationId xmlns:a16="http://schemas.microsoft.com/office/drawing/2014/main" id="{AA98EBA4-D2FA-065E-BCDB-2885C4338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87" y="1170941"/>
            <a:ext cx="5031822" cy="5040728"/>
          </a:xfrm>
          <a:prstGeom prst="rect">
            <a:avLst/>
          </a:prstGeom>
        </p:spPr>
      </p:pic>
      <p:sp>
        <p:nvSpPr>
          <p:cNvPr id="8" name="Textfeld 5">
            <a:extLst>
              <a:ext uri="{FF2B5EF4-FFF2-40B4-BE49-F238E27FC236}">
                <a16:creationId xmlns:a16="http://schemas.microsoft.com/office/drawing/2014/main" id="{7186A2EE-48F9-2235-FD45-1EF211BA5C2D}"/>
              </a:ext>
            </a:extLst>
          </p:cNvPr>
          <p:cNvSpPr txBox="1"/>
          <p:nvPr/>
        </p:nvSpPr>
        <p:spPr>
          <a:xfrm>
            <a:off x="965723" y="6411028"/>
            <a:ext cx="854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>
                <a:solidFill>
                  <a:srgbClr val="201F1E"/>
                </a:solidFill>
                <a:effectLst/>
                <a:latin typeface="Segoe UI Web (East European)"/>
              </a:rPr>
              <a:t>A. </a:t>
            </a:r>
            <a:r>
              <a:rPr lang="en-US" sz="1400" b="0" i="0" err="1">
                <a:solidFill>
                  <a:srgbClr val="201F1E"/>
                </a:solidFill>
                <a:effectLst/>
                <a:latin typeface="Segoe UI Web (East European)"/>
              </a:rPr>
              <a:t>Cvetinović</a:t>
            </a:r>
            <a:r>
              <a:rPr lang="en-US" sz="1400" b="0" i="0">
                <a:solidFill>
                  <a:srgbClr val="201F1E"/>
                </a:solidFill>
                <a:effectLst/>
                <a:latin typeface="Segoe UI Web (East European)"/>
              </a:rPr>
              <a:t> et al. „Electron Screening in Palladium“; Paper submitted to Physics Letters B</a:t>
            </a: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A832B67B-A9BD-1A39-08B7-36A8349529C7}"/>
              </a:ext>
            </a:extLst>
          </p:cNvPr>
          <p:cNvGrpSpPr/>
          <p:nvPr/>
        </p:nvGrpSpPr>
        <p:grpSpPr>
          <a:xfrm>
            <a:off x="6096000" y="1291167"/>
            <a:ext cx="5027425" cy="2163748"/>
            <a:chOff x="6096000" y="2286000"/>
            <a:chExt cx="4032592" cy="1578137"/>
          </a:xfrm>
        </p:grpSpPr>
        <p:pic>
          <p:nvPicPr>
            <p:cNvPr id="7" name="Grafik 4">
              <a:extLst>
                <a:ext uri="{FF2B5EF4-FFF2-40B4-BE49-F238E27FC236}">
                  <a16:creationId xmlns:a16="http://schemas.microsoft.com/office/drawing/2014/main" id="{903F3E06-E38F-38FE-4108-5F53CBA94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315336"/>
              <a:ext cx="4032592" cy="1548801"/>
            </a:xfrm>
            <a:prstGeom prst="rect">
              <a:avLst/>
            </a:prstGeom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1F861161-AF6E-B59B-5E62-3D8F2679723D}"/>
                </a:ext>
              </a:extLst>
            </p:cNvPr>
            <p:cNvSpPr/>
            <p:nvPr/>
          </p:nvSpPr>
          <p:spPr>
            <a:xfrm>
              <a:off x="6096000" y="2286000"/>
              <a:ext cx="589808" cy="2137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0F99F1A-B73D-AD66-36D3-A49068DD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6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F048AAE-ECDA-EBF7-41CB-5CA6273D0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97F77D-B30B-C027-392E-E8FA51CA6D74}"/>
              </a:ext>
            </a:extLst>
          </p:cNvPr>
          <p:cNvSpPr txBox="1"/>
          <p:nvPr/>
        </p:nvSpPr>
        <p:spPr>
          <a:xfrm>
            <a:off x="6195700" y="3824242"/>
            <a:ext cx="479632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cs typeface="Calibri"/>
              </a:rPr>
              <a:t>- Palladium with high lamination ratio shows the enhancement factor to be greatly improved at lower energy</a:t>
            </a:r>
          </a:p>
          <a:p>
            <a:r>
              <a:rPr lang="en-GB" dirty="0">
                <a:cs typeface="Calibri"/>
              </a:rPr>
              <a:t>- Uncertainty of the first dots are large and prevent a strong assessment yet</a:t>
            </a:r>
          </a:p>
          <a:p>
            <a:r>
              <a:rPr lang="en-GB" dirty="0">
                <a:cs typeface="Calibri"/>
              </a:rPr>
              <a:t>- Experiment done with tandem/inverse kinematic configuration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C5FD6B48-926D-B571-4259-06261C115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8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1A0239E0-6523-8DC0-65B6-9850D8766477}"/>
              </a:ext>
            </a:extLst>
          </p:cNvPr>
          <p:cNvSpPr txBox="1">
            <a:spLocks/>
          </p:cNvSpPr>
          <p:nvPr/>
        </p:nvSpPr>
        <p:spPr>
          <a:xfrm>
            <a:off x="840649" y="271024"/>
            <a:ext cx="10515600" cy="8436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err="1">
                <a:solidFill>
                  <a:srgbClr val="1B06BA"/>
                </a:solidFill>
              </a:rPr>
              <a:t>Motivation</a:t>
            </a:r>
            <a:endParaRPr lang="pl-PL" b="1" err="1">
              <a:solidFill>
                <a:srgbClr val="1B06BA"/>
              </a:solidFill>
              <a:cs typeface="Calibri Ligh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A0FB10A-4C83-C892-67A2-CFE519B5939E}"/>
              </a:ext>
            </a:extLst>
          </p:cNvPr>
          <p:cNvSpPr txBox="1"/>
          <p:nvPr/>
        </p:nvSpPr>
        <p:spPr>
          <a:xfrm>
            <a:off x="425240" y="1388190"/>
            <a:ext cx="7698582" cy="20313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u="sng" err="1"/>
              <a:t>Why</a:t>
            </a:r>
            <a:r>
              <a:rPr lang="pl-PL" u="sng"/>
              <a:t> </a:t>
            </a:r>
            <a:r>
              <a:rPr lang="pl-PL" u="sng" err="1"/>
              <a:t>Zirconium</a:t>
            </a:r>
            <a:r>
              <a:rPr lang="pl-PL" u="sng"/>
              <a:t>?</a:t>
            </a:r>
          </a:p>
          <a:p>
            <a:endParaRPr lang="pl-P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/>
              <a:t>Zr </a:t>
            </a:r>
            <a:r>
              <a:rPr lang="pl-PL" err="1"/>
              <a:t>binds</a:t>
            </a:r>
            <a:r>
              <a:rPr lang="pl-PL"/>
              <a:t> deuterium </a:t>
            </a:r>
            <a:r>
              <a:rPr lang="pl-PL" err="1"/>
              <a:t>very</a:t>
            </a:r>
            <a:r>
              <a:rPr lang="pl-PL"/>
              <a:t> </a:t>
            </a:r>
            <a:r>
              <a:rPr lang="pl-PL" err="1"/>
              <a:t>well</a:t>
            </a:r>
            <a:endParaRPr lang="pl-P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/>
              <a:t>We </a:t>
            </a:r>
            <a:r>
              <a:rPr lang="pl-PL" err="1"/>
              <a:t>are</a:t>
            </a:r>
            <a:r>
              <a:rPr lang="pl-PL"/>
              <a:t> </a:t>
            </a:r>
            <a:r>
              <a:rPr lang="pl-PL" err="1"/>
              <a:t>able</a:t>
            </a:r>
            <a:r>
              <a:rPr lang="pl-PL"/>
              <a:t> to </a:t>
            </a:r>
            <a:r>
              <a:rPr lang="pl-PL" err="1"/>
              <a:t>achieve</a:t>
            </a:r>
            <a:r>
              <a:rPr lang="pl-PL"/>
              <a:t> </a:t>
            </a:r>
            <a:r>
              <a:rPr lang="pl-PL" err="1"/>
              <a:t>relatively</a:t>
            </a:r>
            <a:r>
              <a:rPr lang="pl-PL"/>
              <a:t> high deuteron </a:t>
            </a:r>
            <a:r>
              <a:rPr lang="pl-PL" err="1"/>
              <a:t>density</a:t>
            </a:r>
            <a:r>
              <a:rPr lang="pl-PL"/>
              <a:t> in a </a:t>
            </a:r>
            <a:r>
              <a:rPr lang="pl-PL" err="1"/>
              <a:t>sample</a:t>
            </a:r>
            <a:endParaRPr lang="pl-P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/>
              <a:t>We do not </a:t>
            </a:r>
            <a:r>
              <a:rPr lang="pl-PL" err="1"/>
              <a:t>have</a:t>
            </a:r>
            <a:r>
              <a:rPr lang="pl-PL"/>
              <a:t> to implant the </a:t>
            </a:r>
            <a:r>
              <a:rPr lang="pl-PL" err="1"/>
              <a:t>entire</a:t>
            </a:r>
            <a:r>
              <a:rPr lang="pl-PL"/>
              <a:t> target </a:t>
            </a:r>
            <a:r>
              <a:rPr lang="pl-PL" err="1"/>
              <a:t>volume</a:t>
            </a:r>
            <a:r>
              <a:rPr lang="pl-PL"/>
              <a:t> </a:t>
            </a:r>
            <a:r>
              <a:rPr lang="pl-PL">
                <a:sym typeface="Wingdings" panose="05000000000000000000" pitchFamily="2" charset="2"/>
              </a:rPr>
              <a:t>– </a:t>
            </a:r>
            <a:r>
              <a:rPr lang="pl-PL" err="1">
                <a:sym typeface="Wingdings" panose="05000000000000000000" pitchFamily="2" charset="2"/>
              </a:rPr>
              <a:t>only</a:t>
            </a:r>
            <a:r>
              <a:rPr lang="pl-PL">
                <a:sym typeface="Wingdings" panose="05000000000000000000" pitchFamily="2" charset="2"/>
              </a:rPr>
              <a:t> </a:t>
            </a:r>
            <a:r>
              <a:rPr lang="pl-PL" err="1">
                <a:sym typeface="Wingdings" panose="05000000000000000000" pitchFamily="2" charset="2"/>
              </a:rPr>
              <a:t>depths</a:t>
            </a:r>
            <a:r>
              <a:rPr lang="pl-PL">
                <a:sym typeface="Wingdings" panose="05000000000000000000" pitchFamily="2" charset="2"/>
              </a:rPr>
              <a:t> of order of</a:t>
            </a:r>
            <a:endParaRPr lang="pl-PL">
              <a:cs typeface="Calibri"/>
            </a:endParaRPr>
          </a:p>
          <a:p>
            <a:r>
              <a:rPr lang="pl-PL">
                <a:sym typeface="Wingdings" panose="05000000000000000000" pitchFamily="2" charset="2"/>
              </a:rPr>
              <a:t>      the </a:t>
            </a:r>
            <a:r>
              <a:rPr lang="pl-PL" err="1">
                <a:sym typeface="Wingdings" panose="05000000000000000000" pitchFamily="2" charset="2"/>
              </a:rPr>
              <a:t>projectile</a:t>
            </a:r>
            <a:r>
              <a:rPr lang="pl-PL">
                <a:sym typeface="Wingdings" panose="05000000000000000000" pitchFamily="2" charset="2"/>
              </a:rPr>
              <a:t> </a:t>
            </a:r>
            <a:r>
              <a:rPr lang="pl-PL" err="1">
                <a:sym typeface="Wingdings" panose="05000000000000000000" pitchFamily="2" charset="2"/>
              </a:rPr>
              <a:t>range</a:t>
            </a:r>
            <a:r>
              <a:rPr lang="pl-PL">
                <a:sym typeface="Wingdings" panose="05000000000000000000" pitchFamily="2" charset="2"/>
              </a:rPr>
              <a:t> </a:t>
            </a:r>
            <a:r>
              <a:rPr lang="pl-PL" err="1">
                <a:sym typeface="Wingdings" panose="05000000000000000000" pitchFamily="2" charset="2"/>
              </a:rPr>
              <a:t>will</a:t>
            </a:r>
            <a:r>
              <a:rPr lang="pl-PL">
                <a:sym typeface="Wingdings" panose="05000000000000000000" pitchFamily="2" charset="2"/>
              </a:rPr>
              <a:t> </a:t>
            </a:r>
            <a:r>
              <a:rPr lang="pl-PL" err="1">
                <a:sym typeface="Wingdings" panose="05000000000000000000" pitchFamily="2" charset="2"/>
              </a:rPr>
              <a:t>reach</a:t>
            </a:r>
            <a:r>
              <a:rPr lang="pl-PL">
                <a:sym typeface="Wingdings" panose="05000000000000000000" pitchFamily="2" charset="2"/>
              </a:rPr>
              <a:t> maximum deuteron </a:t>
            </a:r>
            <a:r>
              <a:rPr lang="pl-PL" err="1">
                <a:sym typeface="Wingdings" panose="05000000000000000000" pitchFamily="2" charset="2"/>
              </a:rPr>
              <a:t>density</a:t>
            </a:r>
            <a:endParaRPr lang="pl-PL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FA6CC27-42F6-A455-BEB6-7B5BBAE2295D}"/>
              </a:ext>
            </a:extLst>
          </p:cNvPr>
          <p:cNvSpPr txBox="1"/>
          <p:nvPr/>
        </p:nvSpPr>
        <p:spPr>
          <a:xfrm>
            <a:off x="353419" y="3542592"/>
            <a:ext cx="7731223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u="sng" err="1"/>
              <a:t>What</a:t>
            </a:r>
            <a:r>
              <a:rPr lang="pl-PL" u="sng"/>
              <a:t> do we want to </a:t>
            </a:r>
            <a:r>
              <a:rPr lang="pl-PL" u="sng" err="1"/>
              <a:t>observe</a:t>
            </a:r>
            <a:r>
              <a:rPr lang="pl-PL" u="sng"/>
              <a:t>?</a:t>
            </a:r>
          </a:p>
          <a:p>
            <a:endParaRPr lang="pl-PL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err="1"/>
              <a:t>What</a:t>
            </a:r>
            <a:r>
              <a:rPr lang="pl-PL"/>
              <a:t> </a:t>
            </a:r>
            <a:r>
              <a:rPr lang="pl-PL" err="1"/>
              <a:t>defects</a:t>
            </a:r>
            <a:r>
              <a:rPr lang="pl-PL"/>
              <a:t> profile </a:t>
            </a:r>
            <a:r>
              <a:rPr lang="pl-PL" err="1"/>
              <a:t>after</a:t>
            </a:r>
            <a:r>
              <a:rPr lang="pl-PL"/>
              <a:t> </a:t>
            </a:r>
            <a:r>
              <a:rPr lang="pl-PL" err="1"/>
              <a:t>implantation</a:t>
            </a:r>
            <a:r>
              <a:rPr lang="pl-PL"/>
              <a:t> of deuterium (D+, D2+), </a:t>
            </a:r>
            <a:r>
              <a:rPr lang="pl-PL" err="1"/>
              <a:t>carbon</a:t>
            </a:r>
            <a:r>
              <a:rPr lang="pl-PL"/>
              <a:t> and </a:t>
            </a:r>
            <a:r>
              <a:rPr lang="pl-PL" err="1"/>
              <a:t>oxygen</a:t>
            </a:r>
            <a:r>
              <a:rPr lang="pl-PL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err="1"/>
              <a:t>What</a:t>
            </a:r>
            <a:r>
              <a:rPr lang="pl-PL"/>
              <a:t> </a:t>
            </a:r>
            <a:r>
              <a:rPr lang="pl-PL" err="1"/>
              <a:t>hydrides</a:t>
            </a:r>
            <a:r>
              <a:rPr lang="pl-PL"/>
              <a:t> </a:t>
            </a:r>
            <a:r>
              <a:rPr lang="pl-PL" err="1"/>
              <a:t>are</a:t>
            </a:r>
            <a:r>
              <a:rPr lang="pl-PL"/>
              <a:t> </a:t>
            </a:r>
            <a:r>
              <a:rPr lang="pl-PL" err="1"/>
              <a:t>formed</a:t>
            </a:r>
            <a:r>
              <a:rPr lang="pl-PL"/>
              <a:t> </a:t>
            </a:r>
            <a:r>
              <a:rPr lang="pl-PL" err="1"/>
              <a:t>after</a:t>
            </a:r>
            <a:r>
              <a:rPr lang="pl-PL"/>
              <a:t> </a:t>
            </a:r>
            <a:r>
              <a:rPr lang="pl-PL" err="1"/>
              <a:t>implantation</a:t>
            </a:r>
            <a:r>
              <a:rPr lang="pl-PL"/>
              <a:t>?</a:t>
            </a:r>
            <a:endParaRPr lang="pl-PL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err="1"/>
              <a:t>Can</a:t>
            </a:r>
            <a:r>
              <a:rPr lang="pl-PL"/>
              <a:t> we </a:t>
            </a:r>
            <a:r>
              <a:rPr lang="pl-PL" err="1"/>
              <a:t>see</a:t>
            </a:r>
            <a:r>
              <a:rPr lang="pl-PL"/>
              <a:t> </a:t>
            </a:r>
            <a:r>
              <a:rPr lang="pl-PL" err="1"/>
              <a:t>crystal</a:t>
            </a:r>
            <a:r>
              <a:rPr lang="pl-PL"/>
              <a:t> </a:t>
            </a:r>
            <a:r>
              <a:rPr lang="pl-PL" err="1"/>
              <a:t>lattice</a:t>
            </a:r>
            <a:r>
              <a:rPr lang="pl-PL"/>
              <a:t> </a:t>
            </a:r>
            <a:r>
              <a:rPr lang="pl-PL" err="1"/>
              <a:t>changes</a:t>
            </a:r>
            <a:r>
              <a:rPr lang="pl-PL"/>
              <a:t> </a:t>
            </a:r>
            <a:r>
              <a:rPr lang="pl-PL" err="1"/>
              <a:t>due</a:t>
            </a:r>
            <a:r>
              <a:rPr lang="pl-PL"/>
              <a:t> to deuteron </a:t>
            </a:r>
            <a:r>
              <a:rPr lang="pl-PL" err="1"/>
              <a:t>implantation</a:t>
            </a:r>
            <a:r>
              <a:rPr lang="pl-PL"/>
              <a:t>?</a:t>
            </a:r>
            <a:endParaRPr lang="pl-PL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err="1">
                <a:cs typeface="Calibri"/>
              </a:rPr>
              <a:t>Can</a:t>
            </a:r>
            <a:r>
              <a:rPr lang="pl-PL">
                <a:cs typeface="Calibri"/>
              </a:rPr>
              <a:t> we </a:t>
            </a:r>
            <a:r>
              <a:rPr lang="pl-PL" err="1">
                <a:cs typeface="Calibri"/>
              </a:rPr>
              <a:t>understand</a:t>
            </a:r>
            <a:r>
              <a:rPr lang="pl-PL">
                <a:cs typeface="Calibri"/>
              </a:rPr>
              <a:t> the </a:t>
            </a:r>
            <a:r>
              <a:rPr lang="pl-PL" err="1">
                <a:cs typeface="Calibri"/>
              </a:rPr>
              <a:t>phase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transformation</a:t>
            </a:r>
            <a:r>
              <a:rPr lang="pl-PL">
                <a:cs typeface="Calibri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err="1">
                <a:cs typeface="Calibri"/>
              </a:rPr>
              <a:t>Can</a:t>
            </a:r>
            <a:r>
              <a:rPr lang="pl-PL">
                <a:cs typeface="Calibri"/>
              </a:rPr>
              <a:t> we </a:t>
            </a:r>
            <a:r>
              <a:rPr lang="pl-PL" err="1">
                <a:cs typeface="Calibri"/>
              </a:rPr>
              <a:t>anticipate</a:t>
            </a:r>
            <a:r>
              <a:rPr lang="pl-PL">
                <a:cs typeface="Calibri"/>
              </a:rPr>
              <a:t> the </a:t>
            </a:r>
            <a:r>
              <a:rPr lang="pl-PL" err="1">
                <a:cs typeface="Calibri"/>
              </a:rPr>
              <a:t>formation</a:t>
            </a:r>
            <a:r>
              <a:rPr lang="pl-PL">
                <a:cs typeface="Calibri"/>
              </a:rPr>
              <a:t> of </a:t>
            </a:r>
            <a:r>
              <a:rPr lang="pl-PL" err="1">
                <a:cs typeface="Calibri"/>
              </a:rPr>
              <a:t>specific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crystal</a:t>
            </a:r>
            <a:r>
              <a:rPr lang="pl-PL">
                <a:cs typeface="Calibri"/>
              </a:rPr>
              <a:t> </a:t>
            </a:r>
            <a:r>
              <a:rPr lang="pl-PL" err="1">
                <a:cs typeface="Calibri"/>
              </a:rPr>
              <a:t>structures</a:t>
            </a:r>
            <a:r>
              <a:rPr lang="pl-PL">
                <a:cs typeface="Calibri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u="sng">
              <a:cs typeface="Calibri" panose="020F0502020204030204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80A0906-EB60-6182-9AC6-C69FF6258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624" y="3467906"/>
            <a:ext cx="3659319" cy="2739147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CE883E49-8932-F505-EDC6-E0A3EBCE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7</a:t>
            </a:fld>
            <a:endParaRPr lang="pl-PL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177698DC-DDD8-DD97-5BA1-659C0DEDB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231" y="434413"/>
            <a:ext cx="2550106" cy="284911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2D5E2BC-AC6A-475E-F36C-2D0B8DB9D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AAAA4A2D-2D60-49B1-0D3B-D71E63BFB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F19C12F-3CB9-A4BE-5860-CB5500C5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39" y="1153928"/>
            <a:ext cx="7145878" cy="507353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FAC51F9-441B-6E38-9BE0-4D131F6E55A2}"/>
              </a:ext>
            </a:extLst>
          </p:cNvPr>
          <p:cNvSpPr txBox="1"/>
          <p:nvPr/>
        </p:nvSpPr>
        <p:spPr>
          <a:xfrm>
            <a:off x="2195879" y="1146504"/>
            <a:ext cx="303794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err="1"/>
              <a:t>Phase</a:t>
            </a:r>
            <a:r>
              <a:rPr lang="pl-PL"/>
              <a:t> diagram of Zr-H system</a:t>
            </a:r>
            <a:endParaRPr lang="pl-PL" baseline="3000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B9550D-871E-FA3C-0DD7-76CD229E1799}"/>
              </a:ext>
            </a:extLst>
          </p:cNvPr>
          <p:cNvSpPr txBox="1"/>
          <p:nvPr/>
        </p:nvSpPr>
        <p:spPr>
          <a:xfrm>
            <a:off x="1174280" y="6426888"/>
            <a:ext cx="1109021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200" err="1">
                <a:ea typeface="+mn-lt"/>
                <a:cs typeface="+mn-lt"/>
              </a:rPr>
              <a:t>Trelewicz</a:t>
            </a:r>
            <a:r>
              <a:rPr lang="pl-PL" sz="1200">
                <a:ea typeface="+mn-lt"/>
                <a:cs typeface="+mn-lt"/>
              </a:rPr>
              <a:t>, Jason R., Hu, </a:t>
            </a:r>
            <a:r>
              <a:rPr lang="pl-PL" sz="1200" err="1">
                <a:ea typeface="+mn-lt"/>
                <a:cs typeface="+mn-lt"/>
              </a:rPr>
              <a:t>Xunxiang</a:t>
            </a:r>
            <a:r>
              <a:rPr lang="pl-PL" sz="1200">
                <a:ea typeface="+mn-lt"/>
                <a:cs typeface="+mn-lt"/>
              </a:rPr>
              <a:t>, </a:t>
            </a:r>
            <a:r>
              <a:rPr lang="pl-PL" sz="1200" err="1">
                <a:ea typeface="+mn-lt"/>
                <a:cs typeface="+mn-lt"/>
              </a:rPr>
              <a:t>Mouche</a:t>
            </a:r>
            <a:r>
              <a:rPr lang="pl-PL" sz="1200">
                <a:ea typeface="+mn-lt"/>
                <a:cs typeface="+mn-lt"/>
              </a:rPr>
              <a:t>, Peter A., and Tang, </a:t>
            </a:r>
            <a:r>
              <a:rPr lang="pl-PL" sz="1200" err="1">
                <a:ea typeface="+mn-lt"/>
                <a:cs typeface="+mn-lt"/>
              </a:rPr>
              <a:t>Wei</a:t>
            </a:r>
            <a:r>
              <a:rPr lang="pl-PL" sz="1200">
                <a:ea typeface="+mn-lt"/>
                <a:cs typeface="+mn-lt"/>
              </a:rPr>
              <a:t>. </a:t>
            </a:r>
            <a:r>
              <a:rPr lang="pl-PL" sz="1200" err="1">
                <a:ea typeface="+mn-lt"/>
                <a:cs typeface="+mn-lt"/>
              </a:rPr>
              <a:t>Stability</a:t>
            </a:r>
            <a:r>
              <a:rPr lang="pl-PL" sz="1200">
                <a:ea typeface="+mn-lt"/>
                <a:cs typeface="+mn-lt"/>
              </a:rPr>
              <a:t> of </a:t>
            </a:r>
            <a:r>
              <a:rPr lang="pl-PL" sz="1200" err="1">
                <a:ea typeface="+mn-lt"/>
                <a:cs typeface="+mn-lt"/>
              </a:rPr>
              <a:t>zirconium</a:t>
            </a:r>
            <a:r>
              <a:rPr lang="pl-PL" sz="1200">
                <a:ea typeface="+mn-lt"/>
                <a:cs typeface="+mn-lt"/>
              </a:rPr>
              <a:t> </a:t>
            </a:r>
            <a:r>
              <a:rPr lang="pl-PL" sz="1200" err="1">
                <a:ea typeface="+mn-lt"/>
                <a:cs typeface="+mn-lt"/>
              </a:rPr>
              <a:t>hydride</a:t>
            </a:r>
            <a:r>
              <a:rPr lang="pl-PL" sz="1200">
                <a:ea typeface="+mn-lt"/>
                <a:cs typeface="+mn-lt"/>
              </a:rPr>
              <a:t>. doi:10.2172/1651341 </a:t>
            </a:r>
            <a:endParaRPr lang="en-US" sz="1200">
              <a:cs typeface="Calibri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E44BEA9-C914-E439-5456-4C45D534F1C6}"/>
              </a:ext>
            </a:extLst>
          </p:cNvPr>
          <p:cNvSpPr txBox="1">
            <a:spLocks/>
          </p:cNvSpPr>
          <p:nvPr/>
        </p:nvSpPr>
        <p:spPr>
          <a:xfrm>
            <a:off x="834201" y="280502"/>
            <a:ext cx="10515600" cy="8436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err="1">
                <a:solidFill>
                  <a:srgbClr val="1B06BA"/>
                </a:solidFill>
              </a:rPr>
              <a:t>Motivation</a:t>
            </a:r>
            <a:endParaRPr lang="pl-PL" b="1" err="1">
              <a:solidFill>
                <a:srgbClr val="1B06BA"/>
              </a:solidFill>
              <a:cs typeface="Calibri Ligh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0055AEE-D2CC-9A19-D483-ABAA2E50F707}"/>
              </a:ext>
            </a:extLst>
          </p:cNvPr>
          <p:cNvSpPr txBox="1"/>
          <p:nvPr/>
        </p:nvSpPr>
        <p:spPr>
          <a:xfrm flipH="1">
            <a:off x="6907421" y="1744856"/>
            <a:ext cx="511201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48256D7-A7C1-2BCA-13EE-1CA22AB97211}"/>
              </a:ext>
            </a:extLst>
          </p:cNvPr>
          <p:cNvSpPr txBox="1"/>
          <p:nvPr/>
        </p:nvSpPr>
        <p:spPr>
          <a:xfrm>
            <a:off x="7525475" y="1930334"/>
            <a:ext cx="4061550" cy="27847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Calibri"/>
                <a:cs typeface="Times New Roman"/>
              </a:rPr>
              <a:t>Known crystal structure phases of the Zr-H system</a:t>
            </a:r>
            <a:endParaRPr lang="pl-PL">
              <a:latin typeface="Calibri"/>
              <a:ea typeface="+mn-lt"/>
              <a:cs typeface="+mn-lt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GB">
                <a:latin typeface="Calibri"/>
                <a:cs typeface="Times New Roman"/>
              </a:rPr>
              <a:t>Zr (rt) –  </a:t>
            </a:r>
            <a:r>
              <a:rPr lang="el-GR">
                <a:latin typeface="Calibri"/>
                <a:cs typeface="Times New Roman"/>
              </a:rPr>
              <a:t>α</a:t>
            </a:r>
            <a:r>
              <a:rPr lang="en-GB">
                <a:latin typeface="Calibri"/>
                <a:cs typeface="Times New Roman"/>
              </a:rPr>
              <a:t> phase (hcp)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GB">
                <a:latin typeface="Calibri"/>
                <a:cs typeface="Times New Roman"/>
              </a:rPr>
              <a:t>Zr (</a:t>
            </a:r>
            <a:r>
              <a:rPr lang="en-GB" err="1">
                <a:latin typeface="Calibri"/>
                <a:cs typeface="Times New Roman"/>
              </a:rPr>
              <a:t>ht</a:t>
            </a:r>
            <a:r>
              <a:rPr lang="en-GB">
                <a:latin typeface="Calibri"/>
                <a:cs typeface="Times New Roman"/>
              </a:rPr>
              <a:t>) – </a:t>
            </a:r>
            <a:r>
              <a:rPr lang="el-GR">
                <a:latin typeface="Calibri"/>
                <a:cs typeface="Times New Roman"/>
              </a:rPr>
              <a:t>β</a:t>
            </a:r>
            <a:r>
              <a:rPr lang="en-GB">
                <a:latin typeface="Calibri"/>
                <a:cs typeface="Times New Roman"/>
              </a:rPr>
              <a:t> phase (bcc)</a:t>
            </a: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GB">
                <a:latin typeface="Calibri"/>
                <a:cs typeface="Times New Roman"/>
              </a:rPr>
              <a:t>ZrH</a:t>
            </a:r>
            <a:r>
              <a:rPr lang="en-GB" baseline="-25000">
                <a:latin typeface="Calibri"/>
                <a:cs typeface="Times New Roman"/>
              </a:rPr>
              <a:t>1.5-1.7</a:t>
            </a:r>
            <a:r>
              <a:rPr lang="en-GB">
                <a:latin typeface="Calibri"/>
                <a:cs typeface="Times New Roman"/>
              </a:rPr>
              <a:t> – </a:t>
            </a:r>
            <a:r>
              <a:rPr lang="el-GR">
                <a:latin typeface="Calibri"/>
                <a:cs typeface="Times New Roman"/>
              </a:rPr>
              <a:t>δ</a:t>
            </a:r>
            <a:r>
              <a:rPr lang="en-GB">
                <a:latin typeface="Calibri"/>
                <a:cs typeface="Times New Roman"/>
              </a:rPr>
              <a:t> phase (</a:t>
            </a:r>
            <a:r>
              <a:rPr lang="en-GB" err="1">
                <a:latin typeface="Calibri"/>
                <a:cs typeface="Times New Roman"/>
              </a:rPr>
              <a:t>fcc</a:t>
            </a:r>
            <a:r>
              <a:rPr lang="en-GB">
                <a:latin typeface="Calibri"/>
                <a:cs typeface="Times New Roman"/>
              </a:rPr>
              <a:t>)</a:t>
            </a:r>
            <a:endParaRPr lang="pl-PL">
              <a:latin typeface="Calibri"/>
              <a:cs typeface="Times New Roman"/>
            </a:endParaRPr>
          </a:p>
          <a:p>
            <a:pPr marL="285750" indent="-285750">
              <a:lnSpc>
                <a:spcPct val="200000"/>
              </a:lnSpc>
              <a:buFont typeface="Arial"/>
              <a:buChar char="•"/>
            </a:pPr>
            <a:r>
              <a:rPr lang="en-GB">
                <a:latin typeface="Calibri"/>
                <a:cs typeface="Times New Roman"/>
              </a:rPr>
              <a:t>ZrH</a:t>
            </a:r>
            <a:r>
              <a:rPr lang="en-GB" baseline="-25000">
                <a:latin typeface="Calibri"/>
                <a:cs typeface="Times New Roman"/>
              </a:rPr>
              <a:t>2 </a:t>
            </a:r>
            <a:r>
              <a:rPr lang="en-GB">
                <a:latin typeface="Calibri"/>
                <a:cs typeface="Times New Roman"/>
              </a:rPr>
              <a:t>– </a:t>
            </a:r>
            <a:r>
              <a:rPr lang="el-GR">
                <a:latin typeface="Calibri"/>
                <a:cs typeface="Times New Roman"/>
              </a:rPr>
              <a:t>ε</a:t>
            </a:r>
            <a:r>
              <a:rPr lang="en-GB">
                <a:latin typeface="Calibri"/>
                <a:cs typeface="Times New Roman"/>
              </a:rPr>
              <a:t> phase (</a:t>
            </a:r>
            <a:r>
              <a:rPr lang="en-GB" err="1">
                <a:latin typeface="Calibri"/>
                <a:cs typeface="Times New Roman"/>
              </a:rPr>
              <a:t>fct</a:t>
            </a:r>
            <a:r>
              <a:rPr lang="en-GB">
                <a:latin typeface="Calibri"/>
                <a:cs typeface="Times New Roman"/>
              </a:rPr>
              <a:t>)</a:t>
            </a:r>
            <a:endParaRPr lang="pl-PL">
              <a:latin typeface="Calibri"/>
              <a:cs typeface="Times New Roman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687CC06-8CBA-8D58-BF95-5A4DDF4F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8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DE351BF-53D3-DEF6-47DF-01614B56A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1F0623A4-ABF8-CB1F-4637-980327519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5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41FCC99A-EC9E-467E-CFD4-DC62A5CE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837847"/>
            <a:ext cx="11094155" cy="874008"/>
          </a:xfrm>
        </p:spPr>
        <p:txBody>
          <a:bodyPr/>
          <a:lstStyle/>
          <a:p>
            <a:pPr algn="ctr"/>
            <a:r>
              <a:rPr lang="en-GB" dirty="0"/>
              <a:t>Positron Annihilation Spectroscopy (PAS)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2D3662B5-F192-309A-E595-E6276DEA8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99362" y="1768475"/>
            <a:ext cx="5816121" cy="4022725"/>
          </a:xfrm>
          <a:prstGeom prst="rect">
            <a:avLst/>
          </a:prstGeom>
        </p:spPr>
      </p:pic>
      <p:sp>
        <p:nvSpPr>
          <p:cNvPr id="5" name="Zawartość — symbol zastępczy 2">
            <a:extLst>
              <a:ext uri="{FF2B5EF4-FFF2-40B4-BE49-F238E27FC236}">
                <a16:creationId xmlns:a16="http://schemas.microsoft.com/office/drawing/2014/main" id="{322E60B3-2CC3-DF64-8D69-49A2DD19F7C3}"/>
              </a:ext>
            </a:extLst>
          </p:cNvPr>
          <p:cNvSpPr txBox="1">
            <a:spLocks/>
          </p:cNvSpPr>
          <p:nvPr/>
        </p:nvSpPr>
        <p:spPr>
          <a:xfrm>
            <a:off x="1149485" y="1977236"/>
            <a:ext cx="4398670" cy="381000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PAS techniques allow us to find defects with the size ranging from 0.1 to 3 nm </a:t>
            </a:r>
            <a:r>
              <a:rPr lang="en-US" sz="1900">
                <a:latin typeface="Arial"/>
                <a:cs typeface="Arial"/>
              </a:rPr>
              <a:t>at very low 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concentration</a:t>
            </a:r>
            <a:endParaRPr lang="en-US" sz="1900" b="0" i="0" u="none" strike="noStrike" kern="1200" cap="none" spc="0" normalizeH="0" baseline="3000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PAS makes possible the detection of defects in the wide range of depths from single nanometers up to millimeters</a:t>
            </a:r>
            <a:endParaRPr kumimoji="0" lang="pl-PL" sz="1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900">
                <a:effectLst/>
                <a:latin typeface="Arial"/>
                <a:ea typeface="Calibri" panose="020F0502020204030204" pitchFamily="34" charset="0"/>
                <a:cs typeface="Arial"/>
              </a:rPr>
              <a:t>PAS is not sensitive to local variations of the lattice constant, as in the case of X ray diffraction</a:t>
            </a:r>
            <a:endParaRPr lang="en-US" sz="1900">
              <a:solidFill>
                <a:sysClr val="windowText" lastClr="000000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Positrons directly probe vacancies and clusters with an atomic resolution that cannot be attained by TEM.</a:t>
            </a:r>
            <a:endParaRPr lang="en-US" sz="1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C8246BC-F8AF-6C49-7592-B988A366AF8F}"/>
              </a:ext>
            </a:extLst>
          </p:cNvPr>
          <p:cNvSpPr/>
          <p:nvPr/>
        </p:nvSpPr>
        <p:spPr>
          <a:xfrm>
            <a:off x="1064274" y="6408434"/>
            <a:ext cx="2688076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/>
              <a:t>*</a:t>
            </a:r>
            <a:r>
              <a:rPr lang="pl-PL" sz="1000"/>
              <a:t>https://www.hzdr.de/db/Cms?pNid=3581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88E05CF-F257-6F23-B87F-53DE0F66B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4CF4-C7FF-4D2C-9144-C8A23A858CD4}" type="slidenum">
              <a:rPr lang="pl-PL" smtClean="0"/>
              <a:t>9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698C23B-CC00-9D74-42A9-E019E24B4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9" y="5886366"/>
            <a:ext cx="757901" cy="86808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1328CBD-E665-EAE5-CD84-684969012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95" y="142876"/>
            <a:ext cx="1798237" cy="6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78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- Section Header">
  <a:themeElements>
    <a:clrScheme name="">
      <a:dk1>
        <a:srgbClr val="363636"/>
      </a:dk1>
      <a:lt1>
        <a:srgbClr val="E5E5E4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0F0EF"/>
      </a:accent3>
      <a:accent4>
        <a:srgbClr val="2D2D2D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Section Header">
      <a:majorFont>
        <a:latin typeface="Calibri Bold"/>
        <a:ea typeface="PingFang SC Semibold"/>
        <a:cs typeface=""/>
      </a:majorFont>
      <a:minorFont>
        <a:latin typeface="Calibri"/>
        <a:ea typeface="PingFang SC Regular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PingFang SC Regular" panose="020B0400000000000000" pitchFamily="34" charset="-122"/>
            <a:sym typeface="Gill Sans" panose="020B0502020104020203" pitchFamily="34" charset="-79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panose="020B0502020104020203" pitchFamily="34" charset="-79"/>
            <a:ea typeface="PingFang SC Regular" panose="020B0400000000000000" pitchFamily="34" charset="-122"/>
            <a:sym typeface="Gill Sans" panose="020B0502020104020203" pitchFamily="34" charset="-79"/>
          </a:defRPr>
        </a:defPPr>
      </a:lstStyle>
    </a:lnDef>
  </a:objectDefaults>
  <a:extraClrSchemeLst>
    <a:extraClrScheme>
      <a:clrScheme name="Default - Section Hea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- 1_Section Header">
  <a:themeElements>
    <a:clrScheme name="">
      <a:dk1>
        <a:srgbClr val="363636"/>
      </a:dk1>
      <a:lt1>
        <a:srgbClr val="E5E5E4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0F0EF"/>
      </a:accent3>
      <a:accent4>
        <a:srgbClr val="2D2D2D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1_Section Header">
      <a:majorFont>
        <a:latin typeface="Calibri Bold"/>
        <a:ea typeface=""/>
        <a:cs typeface="PingFang SC Semibold"/>
      </a:majorFont>
      <a:minorFont>
        <a:latin typeface="Calibri"/>
        <a:ea typeface=""/>
        <a:cs typeface="PingFang SC Regula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PingFang SC Regular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cs typeface="PingFang SC Regular" charset="0"/>
            <a:sym typeface="Gill Sans" charset="0"/>
          </a:defRPr>
        </a:defPPr>
      </a:lstStyle>
    </a:lnDef>
  </a:objectDefaults>
  <a:extraClrSchemeLst>
    <a:extraClrScheme>
      <a:clrScheme name="Default - 1_Section Hea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703D35D299947B3AD9C118541225D" ma:contentTypeVersion="10" ma:contentTypeDescription="Create a new document." ma:contentTypeScope="" ma:versionID="7f299d01fc4be2e4d4f57141f53d6ac5">
  <xsd:schema xmlns:xsd="http://www.w3.org/2001/XMLSchema" xmlns:xs="http://www.w3.org/2001/XMLSchema" xmlns:p="http://schemas.microsoft.com/office/2006/metadata/properties" xmlns:ns2="a7df0639-5735-4d2b-bf0a-968d69b577a9" targetNamespace="http://schemas.microsoft.com/office/2006/metadata/properties" ma:root="true" ma:fieldsID="6e0692dcbe6a9cf25be702596779cac5" ns2:_="">
    <xsd:import namespace="a7df0639-5735-4d2b-bf0a-968d69b577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f0639-5735-4d2b-bf0a-968d69b577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173C09-9D86-4123-8E59-A44DAE1D8C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0231D2-9D4C-4375-8499-BB35073B834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40E9C00-B5D5-41E5-A884-FB47EC5C4082}">
  <ds:schemaRefs>
    <ds:schemaRef ds:uri="a7df0639-5735-4d2b-bf0a-968d69b577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Widescreen</PresentationFormat>
  <Slides>24</Slides>
  <Notes>12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Default - Section Header</vt:lpstr>
      <vt:lpstr>Motyw pakietu Office</vt:lpstr>
      <vt:lpstr>Default - 1_Section Header</vt:lpstr>
      <vt:lpstr>Results of XRD and PAS measurements on Zirconium samples implanted at eLBRUS</vt:lpstr>
      <vt:lpstr>Motivation</vt:lpstr>
      <vt:lpstr>Motivation</vt:lpstr>
      <vt:lpstr>PowerPoint Presentation</vt:lpstr>
      <vt:lpstr>PowerPoint Presentation</vt:lpstr>
      <vt:lpstr>Motivation</vt:lpstr>
      <vt:lpstr>PowerPoint Presentation</vt:lpstr>
      <vt:lpstr>PowerPoint Presentation</vt:lpstr>
      <vt:lpstr>Positron Annihilation Spectroscopy (PAS)</vt:lpstr>
      <vt:lpstr>PowerPoint Presentation</vt:lpstr>
      <vt:lpstr>PowerPoint Presentation</vt:lpstr>
      <vt:lpstr>Positron Annihilation Spectroscopy (PAS)</vt:lpstr>
      <vt:lpstr>PowerPoint Presentation</vt:lpstr>
      <vt:lpstr>PowerPoint Presentation</vt:lpstr>
      <vt:lpstr>PowerPoint Presentation</vt:lpstr>
      <vt:lpstr>PowerPoint Presentation</vt:lpstr>
      <vt:lpstr>XRD spectra</vt:lpstr>
      <vt:lpstr>PowerPoint Presentation</vt:lpstr>
      <vt:lpstr>Interpretation of XRD on material changes</vt:lpstr>
      <vt:lpstr>PowerPoint Presentation</vt:lpstr>
      <vt:lpstr>Interpretation of XRD on material changes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Agata Kowalska</dc:creator>
  <cp:revision>251</cp:revision>
  <dcterms:created xsi:type="dcterms:W3CDTF">2022-06-28T10:45:16Z</dcterms:created>
  <dcterms:modified xsi:type="dcterms:W3CDTF">2022-09-28T07:02:13Z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0x0101007AA703D35D299947B3AD9C118541225D</vt:lpwstr>
  </property>
</Properties>
</file>