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3" r:id="rId4"/>
    <p:sldId id="269" r:id="rId5"/>
    <p:sldId id="273" r:id="rId6"/>
    <p:sldId id="274" r:id="rId7"/>
    <p:sldId id="275" r:id="rId8"/>
    <p:sldId id="276" r:id="rId9"/>
    <p:sldId id="266" r:id="rId10"/>
    <p:sldId id="25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00"/>
    <a:srgbClr val="9EFF29"/>
    <a:srgbClr val="C33A1F"/>
    <a:srgbClr val="003635"/>
    <a:srgbClr val="D6370C"/>
    <a:srgbClr val="0000CC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 snapToGrid="0">
      <p:cViewPr>
        <p:scale>
          <a:sx n="129" d="100"/>
          <a:sy n="129" d="100"/>
        </p:scale>
        <p:origin x="-750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310" y="2864874"/>
            <a:ext cx="8067369" cy="156332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312" y="4465074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4A17-5220-4E5A-A2E9-A54305B64D87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1C71-EC48-4450-AB6D-F80BDB16C843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89CF-3FDF-4806-8B0A-E08660B68FA7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6BEE-B18F-430F-AD94-19BF2BA145D0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821646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00200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56B-D45F-4850-BC5E-3E9BD012F6CE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141" y="443407"/>
            <a:ext cx="657191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767" y="1177436"/>
            <a:ext cx="6594035" cy="351106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2AAD-0114-48CA-B2CF-7A7808386F9D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C59-B33A-461B-BA82-46541C5FFDF9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82AD-EB2F-4087-AC87-3774B2490F66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86158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6936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4176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6936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4176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98B6-2402-4CCE-B6FB-FB078147025E}" type="datetime1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3805-32E9-4E24-94F4-DEB097A23775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3EE8-4695-4256-A6BF-8BB156057BAF}" type="datetime1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67C-9D6C-420C-93E2-A54D5C0526FE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6CA4-1E3E-4E9B-9A37-1CAF8C2D309D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84" y="3148781"/>
            <a:ext cx="8332839" cy="188779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LEC DEVICE – EXPLORING THE PARAMETER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57" y="4623619"/>
            <a:ext cx="7020233" cy="33921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       Alan Smith. Net Zero Scientific Ltd.(UK)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55" y="1234601"/>
            <a:ext cx="8259098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Thanks for content extracts and support to:-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24" y="1106129"/>
            <a:ext cx="8246070" cy="3487994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Dr. Frank E. Gordon, Dr. Harper Whitehouse (USA)</a:t>
            </a:r>
            <a:endParaRPr lang="en-US" dirty="0"/>
          </a:p>
          <a:p>
            <a:r>
              <a:rPr lang="en-US" dirty="0" smtClean="0"/>
              <a:t>Antonio Di Stefano (Italy) Alan Goldwater (USA)</a:t>
            </a:r>
            <a:endParaRPr lang="en-US" dirty="0"/>
          </a:p>
          <a:p>
            <a:r>
              <a:rPr lang="en-US" dirty="0" smtClean="0"/>
              <a:t>Jean-Paul </a:t>
            </a:r>
            <a:r>
              <a:rPr lang="en-US" dirty="0" err="1" smtClean="0"/>
              <a:t>Biberian</a:t>
            </a:r>
            <a:r>
              <a:rPr lang="en-US" dirty="0" smtClean="0"/>
              <a:t> (France)</a:t>
            </a:r>
            <a:endParaRPr lang="en-US" dirty="0"/>
          </a:p>
          <a:p>
            <a:r>
              <a:rPr lang="en-US" dirty="0" smtClean="0"/>
              <a:t>LENR-forum.com team, plus Matthew </a:t>
            </a:r>
            <a:r>
              <a:rPr lang="en-US" dirty="0" err="1" smtClean="0"/>
              <a:t>Neimerg</a:t>
            </a:r>
            <a:r>
              <a:rPr lang="en-US" dirty="0" smtClean="0"/>
              <a:t>, Mike Hill</a:t>
            </a:r>
          </a:p>
          <a:p>
            <a:r>
              <a:rPr lang="en-US" dirty="0" smtClean="0"/>
              <a:t>Luke Jobling,  Lee Kerr, and Ed Storms for inspiration.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0658" y="1526459"/>
            <a:ext cx="722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Inventors and Patent Holders, Lattice Energy Converter.  Frank Gordon,  Harper Whitehouse. Inovl Inc. San Diego, CA, USA. Email: feg@inovl.com. Phone +1-858-349-7869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659" y="2558846"/>
            <a:ext cx="702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Net Zero Scientific Ltd. Research and Development Laboratory, Romford,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Essex UK . Email: lubetkin1934@yahoo.co.uk. Phone +44 7944 847870.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More discussion, experiments, arguments and commentary about the LEC can be found on LENR-Forum.com. The public face of cold fusion.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0659" y="678420"/>
            <a:ext cx="6754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  THANKS FOR STAYING AWAKE 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295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2" y="147484"/>
            <a:ext cx="8399206" cy="1010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IS A LEC?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253613"/>
            <a:ext cx="8694174" cy="3889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To (loosely) </a:t>
            </a:r>
            <a:r>
              <a:rPr lang="en-GB" dirty="0"/>
              <a:t>quote Frank Gordon/Harper </a:t>
            </a:r>
            <a:r>
              <a:rPr lang="en-GB" dirty="0" smtClean="0"/>
              <a:t>Whitehouse, a LEC:-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pontaneously produces </a:t>
            </a:r>
            <a:r>
              <a:rPr lang="en-GB" dirty="0"/>
              <a:t>ionizing radiation and electrical energy based </a:t>
            </a:r>
            <a:r>
              <a:rPr lang="en-GB" dirty="0" smtClean="0"/>
              <a:t>on </a:t>
            </a:r>
            <a:r>
              <a:rPr lang="en-GB" dirty="0"/>
              <a:t>the thermal energy in </a:t>
            </a:r>
            <a:r>
              <a:rPr lang="en-GB" dirty="0" smtClean="0"/>
              <a:t>its hydrogen or deuterium occluded lattice.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Produces </a:t>
            </a:r>
            <a:r>
              <a:rPr lang="en-GB" dirty="0"/>
              <a:t>sustained ionizing radiation and electrical </a:t>
            </a:r>
            <a:r>
              <a:rPr lang="en-GB" dirty="0" smtClean="0"/>
              <a:t>output </a:t>
            </a:r>
            <a:r>
              <a:rPr lang="en-GB" dirty="0"/>
              <a:t>when the lattice material is in fluidic contact with a </a:t>
            </a:r>
            <a:r>
              <a:rPr lang="en-GB" dirty="0" smtClean="0"/>
              <a:t>gas.</a:t>
            </a:r>
          </a:p>
          <a:p>
            <a:pPr marL="0" indent="0">
              <a:buNone/>
            </a:pPr>
            <a:r>
              <a:rPr lang="en-GB" dirty="0" smtClean="0"/>
              <a:t>Does </a:t>
            </a:r>
            <a:r>
              <a:rPr lang="en-GB" dirty="0"/>
              <a:t>not </a:t>
            </a:r>
            <a:r>
              <a:rPr lang="en-GB" dirty="0" smtClean="0"/>
              <a:t>require </a:t>
            </a:r>
            <a:r>
              <a:rPr lang="en-GB" dirty="0"/>
              <a:t>radioactive </a:t>
            </a:r>
            <a:r>
              <a:rPr lang="en-GB" dirty="0" smtClean="0"/>
              <a:t>materials.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Easy </a:t>
            </a:r>
            <a:r>
              <a:rPr lang="en-GB" dirty="0"/>
              <a:t>to </a:t>
            </a:r>
            <a:r>
              <a:rPr lang="en-GB" dirty="0" smtClean="0"/>
              <a:t>replicate and simple </a:t>
            </a:r>
            <a:r>
              <a:rPr lang="en-GB" dirty="0"/>
              <a:t>to construct and test but the physics of </a:t>
            </a:r>
            <a:r>
              <a:rPr lang="en-GB" dirty="0" smtClean="0"/>
              <a:t>it </a:t>
            </a:r>
            <a:r>
              <a:rPr lang="en-GB" dirty="0"/>
              <a:t>is not fully </a:t>
            </a:r>
            <a:r>
              <a:rPr lang="en-GB" dirty="0" smtClean="0"/>
              <a:t>understood.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-75369"/>
            <a:ext cx="9144000" cy="5224616"/>
          </a:xfr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6" b="8281"/>
          <a:stretch/>
        </p:blipFill>
        <p:spPr>
          <a:xfrm rot="10800000">
            <a:off x="0" y="2518117"/>
            <a:ext cx="9144000" cy="2664001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5369"/>
            <a:ext cx="9144000" cy="169769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2094270" y="3333924"/>
            <a:ext cx="19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Working Electrode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0263" y="3333924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ounter Electrode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62018" y="4514584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Gas Inlet Valve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2342" y="1880419"/>
            <a:ext cx="875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LEC – Design (Di Stefano) :      LEC Construction Gordon/Whitehouse. 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81184" y="1783877"/>
            <a:ext cx="242316" cy="55820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3714887" y="1783877"/>
            <a:ext cx="242316" cy="5582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8" y="483011"/>
            <a:ext cx="2920180" cy="219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0" y="479323"/>
            <a:ext cx="2925097" cy="2193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479322"/>
            <a:ext cx="3168444" cy="2193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6808" y="-21947"/>
            <a:ext cx="5390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FORM FACTORS- PLATES OR TUBES?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3077598"/>
            <a:ext cx="2861185" cy="204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075036" y="3077598"/>
            <a:ext cx="5887078" cy="2044064"/>
            <a:chOff x="-1" y="294720"/>
            <a:chExt cx="6237608" cy="2044616"/>
          </a:xfrm>
        </p:grpSpPr>
        <p:pic>
          <p:nvPicPr>
            <p:cNvPr id="10" name="docshape4"/>
            <p:cNvPicPr>
              <a:picLocks noChangeAspect="1"/>
            </p:cNvPicPr>
            <p:nvPr/>
          </p:nvPicPr>
          <p:blipFill>
            <a:blip r:embed="rId8">
              <a:grayscl/>
            </a:blip>
            <a:srcRect/>
            <a:stretch>
              <a:fillRect/>
            </a:stretch>
          </p:blipFill>
          <p:spPr>
            <a:xfrm>
              <a:off x="-1" y="294720"/>
              <a:ext cx="3128647" cy="2044616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1" name="docshape5"/>
            <p:cNvPicPr>
              <a:picLocks noChangeAspect="1"/>
            </p:cNvPicPr>
            <p:nvPr/>
          </p:nvPicPr>
          <p:blipFill>
            <a:blip r:embed="rId9">
              <a:grayscl/>
            </a:blip>
            <a:srcRect/>
            <a:stretch>
              <a:fillRect/>
            </a:stretch>
          </p:blipFill>
          <p:spPr>
            <a:xfrm>
              <a:off x="3128647" y="294720"/>
              <a:ext cx="3108960" cy="2044616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9940" y="2605997"/>
            <a:ext cx="882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Above – NZS, stacked brass plates: Below- Di Stefano  tubes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32" y="0"/>
            <a:ext cx="8229600" cy="117384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OTHER KINDS OF LEC.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1351320"/>
            <a:ext cx="3242188" cy="243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2" y="1351320"/>
            <a:ext cx="3197944" cy="2431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077" y="3856703"/>
            <a:ext cx="8146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realised that the LEC was a rugged enough system not to need co-deposition or a closed tube and used different methods, flat plates and powder electrodes work and can be tested in air.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35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9432" y="648928"/>
            <a:ext cx="8104239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BREAKING THE RULES?</a:t>
            </a:r>
          </a:p>
          <a:p>
            <a:r>
              <a:rPr lang="en-GB" sz="2400" dirty="0" smtClean="0"/>
              <a:t>Do Working Electrodes (WE) need to be Pd or Fe?   NO</a:t>
            </a:r>
          </a:p>
          <a:p>
            <a:r>
              <a:rPr lang="en-GB" sz="2400" dirty="0" smtClean="0"/>
              <a:t>Are exotic metals or gases required?                           NO </a:t>
            </a:r>
          </a:p>
          <a:p>
            <a:r>
              <a:rPr lang="en-GB" sz="2400" dirty="0" smtClean="0"/>
              <a:t>Is co-deposition an absolute requirement?                NO</a:t>
            </a:r>
          </a:p>
          <a:p>
            <a:r>
              <a:rPr lang="en-GB" sz="2400" dirty="0" smtClean="0"/>
              <a:t>Are dangerous/costly electrolytes required?             NO</a:t>
            </a:r>
          </a:p>
          <a:p>
            <a:r>
              <a:rPr lang="en-GB" sz="2400" dirty="0" smtClean="0"/>
              <a:t>Do you need heavy water to make it work?               NO </a:t>
            </a:r>
          </a:p>
          <a:p>
            <a:r>
              <a:rPr lang="en-GB" sz="2400" dirty="0" smtClean="0"/>
              <a:t>Do WE and CE need divergent work functions?        NO</a:t>
            </a:r>
          </a:p>
          <a:p>
            <a:r>
              <a:rPr lang="en-GB" sz="2400" dirty="0" smtClean="0"/>
              <a:t>Has radioactivity been detected from a LEC?            NO</a:t>
            </a:r>
          </a:p>
          <a:p>
            <a:r>
              <a:rPr lang="en-GB" sz="2400" dirty="0" smtClean="0"/>
              <a:t>Is the LEC safe and simple to replicate?                      YES </a:t>
            </a:r>
          </a:p>
          <a:p>
            <a:r>
              <a:rPr lang="en-GB" sz="2400" dirty="0" smtClean="0"/>
              <a:t>Is a positive result easy and cheap to detect?           YES                                                   </a:t>
            </a:r>
          </a:p>
          <a:p>
            <a:r>
              <a:rPr lang="en-GB" sz="2400" dirty="0" smtClean="0"/>
              <a:t>Could students build a LEC?                                          YES</a:t>
            </a:r>
          </a:p>
        </p:txBody>
      </p:sp>
    </p:spTree>
    <p:extLst>
      <p:ext uri="{BB962C8B-B14F-4D97-AF65-F5344CB8AC3E}">
        <p14:creationId xmlns:p14="http://schemas.microsoft.com/office/powerpoint/2010/main" val="52654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" y="0"/>
            <a:ext cx="5056764" cy="5062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5568" y="0"/>
            <a:ext cx="3945194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MARMALADE JAR Ni/Ni LEC</a:t>
            </a:r>
          </a:p>
          <a:p>
            <a:pPr algn="ctr"/>
            <a:endParaRPr lang="en-GB" sz="1100" dirty="0" smtClean="0"/>
          </a:p>
          <a:p>
            <a:r>
              <a:rPr lang="en-GB" dirty="0" smtClean="0"/>
              <a:t>THE JAR CONTAINS A CIRCULAR NICKEL FOAM COUNTER ELECTRODE AROUND THE OUTER DIAMETER. INSIDE THAT IS AN INSULATING CYLINDER OF STIFF NYLON FLY-SCREEN MESH. THE CENTRAL WIRE IS SOLDERED ONTO ANOTHER PIECE OF NICKEL FOAM, A WORKING ELECTRODE ELECTROLYSED IN D/W AND K2CO3 USING A CARBON ANODE FOR 48Hrs. 3.5V 1W INPUT.</a:t>
            </a:r>
          </a:p>
          <a:p>
            <a:r>
              <a:rPr lang="en-GB" dirty="0" smtClean="0"/>
              <a:t>NO CO-DEP, NO MAJOR WORK FUNCTION DIFFERENCE, NO HYDROGEN GAS – MEASURED IN AIR – THE EFFECT DECLINES BUT LASTS FOR OVER A WEEK . 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7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87805"/>
              </p:ext>
            </p:extLst>
          </p:nvPr>
        </p:nvGraphicFramePr>
        <p:xfrm>
          <a:off x="176980" y="609068"/>
          <a:ext cx="8613057" cy="414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835"/>
                <a:gridCol w="1101391"/>
                <a:gridCol w="1652475"/>
                <a:gridCol w="991795"/>
                <a:gridCol w="661457"/>
                <a:gridCol w="886086"/>
                <a:gridCol w="991018"/>
              </a:tblGrid>
              <a:tr h="4923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 - Cathode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Anode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Counter Electrode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Electrolyte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(hrs)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V1 mV T+2h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V2 mV T+24h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Aluminium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Aluminium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Aluminium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Carbon Rod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5705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Ferrocerium (soft)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610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444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Ferrocerium (hard)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Nickel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Nickel Foam/Mesh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Nickel Foam/Mesh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314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Nickel Foam/Mesh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342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226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Lead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Lead Plate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S/Steel (304)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Zinc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Ti</a:t>
                      </a:r>
                      <a:r>
                        <a:rPr lang="en-GB" sz="1100" dirty="0">
                          <a:effectLst/>
                        </a:rPr>
                        <a:t> (Powdered)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Terbium Chips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Lead Plate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Lead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462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355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368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Zirconium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873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SmCo</a:t>
                      </a:r>
                      <a:r>
                        <a:rPr lang="en-GB" sz="1100" dirty="0">
                          <a:effectLst/>
                        </a:rPr>
                        <a:t> Powder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Lead Plate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Lead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681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Samarium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Carbon Rod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Zinc Plate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CO</a:t>
                      </a:r>
                      <a:r>
                        <a:rPr lang="en-GB" sz="1100" baseline="-25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330</a:t>
                      </a:r>
                      <a:endParaRPr lang="en-GB" sz="120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212</a:t>
                      </a:r>
                      <a:endParaRPr lang="en-GB" sz="1200" dirty="0">
                        <a:effectLst/>
                        <a:latin typeface="Cambria"/>
                        <a:ea typeface="Century Gothic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233" y="130969"/>
            <a:ext cx="8664677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 WORKED, AND WHAT DID NOT.</a:t>
            </a:r>
          </a:p>
        </p:txBody>
      </p:sp>
    </p:spTree>
    <p:extLst>
      <p:ext uri="{BB962C8B-B14F-4D97-AF65-F5344CB8AC3E}">
        <p14:creationId xmlns:p14="http://schemas.microsoft.com/office/powerpoint/2010/main" val="100424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88456" y="15059"/>
            <a:ext cx="301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WHAT DOES IT DO?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closer the WE/CE </a:t>
            </a:r>
            <a:r>
              <a:rPr lang="en-GB" dirty="0" smtClean="0">
                <a:solidFill>
                  <a:schemeClr val="bg1"/>
                </a:solidFill>
              </a:rPr>
              <a:t>are </a:t>
            </a:r>
            <a:r>
              <a:rPr lang="en-GB" dirty="0">
                <a:solidFill>
                  <a:schemeClr val="bg1"/>
                </a:solidFill>
              </a:rPr>
              <a:t>the higher the </a:t>
            </a:r>
            <a:r>
              <a:rPr lang="en-GB" dirty="0" smtClean="0">
                <a:solidFill>
                  <a:schemeClr val="bg1"/>
                </a:solidFill>
              </a:rPr>
              <a:t>output, The </a:t>
            </a:r>
            <a:r>
              <a:rPr lang="en-GB" dirty="0">
                <a:solidFill>
                  <a:schemeClr val="bg1"/>
                </a:solidFill>
              </a:rPr>
              <a:t>best spacers </a:t>
            </a:r>
            <a:r>
              <a:rPr lang="en-GB" dirty="0" smtClean="0">
                <a:solidFill>
                  <a:schemeClr val="bg1"/>
                </a:solidFill>
              </a:rPr>
              <a:t>are </a:t>
            </a:r>
            <a:r>
              <a:rPr lang="en-GB" dirty="0">
                <a:solidFill>
                  <a:schemeClr val="bg1"/>
                </a:solidFill>
              </a:rPr>
              <a:t>both </a:t>
            </a:r>
            <a:r>
              <a:rPr lang="en-GB" dirty="0" smtClean="0">
                <a:solidFill>
                  <a:schemeClr val="bg1"/>
                </a:solidFill>
              </a:rPr>
              <a:t>thin</a:t>
            </a:r>
            <a:r>
              <a:rPr lang="en-GB" dirty="0">
                <a:solidFill>
                  <a:schemeClr val="bg1"/>
                </a:solidFill>
              </a:rPr>
              <a:t>, and </a:t>
            </a:r>
            <a:r>
              <a:rPr lang="en-GB" dirty="0" smtClean="0">
                <a:solidFill>
                  <a:schemeClr val="bg1"/>
                </a:solidFill>
              </a:rPr>
              <a:t>porous</a:t>
            </a:r>
            <a:r>
              <a:rPr lang="en-GB" dirty="0">
                <a:solidFill>
                  <a:schemeClr val="bg1"/>
                </a:solidFill>
              </a:rPr>
              <a:t>, lightweight fly-screen nylon mesh being the most effective separator tested so far.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Impervious film –like polythene- cuts output to zero.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table is </a:t>
            </a:r>
            <a:r>
              <a:rPr lang="en-GB" dirty="0">
                <a:solidFill>
                  <a:schemeClr val="bg1"/>
                </a:solidFill>
              </a:rPr>
              <a:t>of interest, it shows </a:t>
            </a:r>
            <a:r>
              <a:rPr lang="en-GB" dirty="0" smtClean="0">
                <a:solidFill>
                  <a:schemeClr val="bg1"/>
                </a:solidFill>
              </a:rPr>
              <a:t>output </a:t>
            </a:r>
            <a:r>
              <a:rPr lang="en-GB" dirty="0">
                <a:solidFill>
                  <a:schemeClr val="bg1"/>
                </a:solidFill>
              </a:rPr>
              <a:t>vs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time for </a:t>
            </a:r>
            <a:r>
              <a:rPr lang="en-GB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WE/CE </a:t>
            </a:r>
            <a:r>
              <a:rPr lang="en-GB" dirty="0">
                <a:solidFill>
                  <a:schemeClr val="bg1"/>
                </a:solidFill>
              </a:rPr>
              <a:t>pair in air after short </a:t>
            </a:r>
            <a:r>
              <a:rPr lang="en-GB" dirty="0" smtClean="0">
                <a:solidFill>
                  <a:schemeClr val="bg1"/>
                </a:solidFill>
              </a:rPr>
              <a:t>circuiting </a:t>
            </a:r>
            <a:r>
              <a:rPr lang="en-GB" dirty="0">
                <a:solidFill>
                  <a:schemeClr val="bg1"/>
                </a:solidFill>
              </a:rPr>
              <a:t>with an </a:t>
            </a:r>
            <a:r>
              <a:rPr lang="en-GB" dirty="0" smtClean="0">
                <a:solidFill>
                  <a:schemeClr val="bg1"/>
                </a:solidFill>
              </a:rPr>
              <a:t>earthed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wire</a:t>
            </a:r>
            <a:r>
              <a:rPr lang="en-GB" dirty="0">
                <a:solidFill>
                  <a:schemeClr val="bg1"/>
                </a:solidFill>
              </a:rPr>
              <a:t>, the intention being to drain away </a:t>
            </a:r>
            <a:r>
              <a:rPr lang="en-GB" dirty="0" smtClean="0">
                <a:solidFill>
                  <a:schemeClr val="bg1"/>
                </a:solidFill>
              </a:rPr>
              <a:t>stray charges </a:t>
            </a:r>
            <a:r>
              <a:rPr lang="en-GB" dirty="0">
                <a:solidFill>
                  <a:schemeClr val="bg1"/>
                </a:solidFill>
              </a:rPr>
              <a:t>etc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This is not galvanism, but some other little-known effect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   cannot be ruled out entirely, tests are eliminating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    them one by one.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Is it scale-able by the 14 orders of magnitude Frank Gordon hopes it is? Maybe.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30816"/>
              </p:ext>
            </p:extLst>
          </p:nvPr>
        </p:nvGraphicFramePr>
        <p:xfrm>
          <a:off x="6001268" y="1564803"/>
          <a:ext cx="2948546" cy="288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73"/>
                <a:gridCol w="1474273"/>
              </a:tblGrid>
              <a:tr h="409944">
                <a:tc>
                  <a:txBody>
                    <a:bodyPr/>
                    <a:lstStyle/>
                    <a:p>
                      <a:r>
                        <a:rPr lang="en-GB" dirty="0" smtClean="0"/>
                        <a:t>TIME –</a:t>
                      </a:r>
                      <a:r>
                        <a:rPr lang="en-GB" baseline="0" dirty="0" smtClean="0"/>
                        <a:t> Secs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r>
                        <a:rPr lang="en-GB" baseline="0" dirty="0" smtClean="0"/>
                        <a:t> -</a:t>
                      </a:r>
                      <a:r>
                        <a:rPr lang="en-GB" dirty="0" smtClean="0"/>
                        <a:t> mV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162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100 (instantly)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241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241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132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241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146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241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241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158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1817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180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13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On-screen Show (16:9)</PresentationFormat>
  <Paragraphs>210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LEC DEVICE – EXPLORING THE PARAMETER SPACE</vt:lpstr>
      <vt:lpstr>WHAT IS A LEC?</vt:lpstr>
      <vt:lpstr>PowerPoint Presentation</vt:lpstr>
      <vt:lpstr>PowerPoint Presentation</vt:lpstr>
      <vt:lpstr>OTHER KINDS OF LEC.</vt:lpstr>
      <vt:lpstr>PowerPoint Presentation</vt:lpstr>
      <vt:lpstr>PowerPoint Presentation</vt:lpstr>
      <vt:lpstr>PowerPoint Presentation</vt:lpstr>
      <vt:lpstr>PowerPoint Presentation</vt:lpstr>
      <vt:lpstr>Thanks for content extracts and support to:-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2022-09-21T01:44:30Z</dcterms:modified>
</cp:coreProperties>
</file>