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0" r:id="rId5"/>
    <p:sldId id="261" r:id="rId6"/>
    <p:sldId id="265" r:id="rId7"/>
    <p:sldId id="268" r:id="rId8"/>
    <p:sldId id="269" r:id="rId9"/>
    <p:sldId id="263" r:id="rId10"/>
    <p:sldId id="264" r:id="rId11"/>
    <p:sldId id="273" r:id="rId12"/>
    <p:sldId id="272" r:id="rId13"/>
    <p:sldId id="274" r:id="rId14"/>
    <p:sldId id="271" r:id="rId15"/>
    <p:sldId id="259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97"/>
    <p:restoredTop sz="94718"/>
  </p:normalViewPr>
  <p:slideViewPr>
    <p:cSldViewPr snapToGrid="0">
      <p:cViewPr varScale="1">
        <p:scale>
          <a:sx n="108" d="100"/>
          <a:sy n="108" d="100"/>
        </p:scale>
        <p:origin x="21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9EAE95-A64F-F19B-783E-D77002C64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D6F0C60-CCA4-E00E-5F21-8CD1CAD95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C7B92F0-A21B-62A0-FED3-F34AE808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E295-3CC2-674A-886B-925E10043748}" type="datetimeFigureOut">
              <a:rPr lang="pl-PL" smtClean="0"/>
              <a:t>27.09.2022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084800-2614-85A4-56D6-81494EA13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45DCB7B-0EFC-3A35-88D4-7C05360BE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38AE-7D1F-2342-8D28-AE18CB196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190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74D058-51E6-6C8C-00CA-30835F5A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1DED855-C351-FD9E-3A88-6FCFC4E4B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9A370B4-BF97-E0BF-148C-931669746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E295-3CC2-674A-886B-925E10043748}" type="datetimeFigureOut">
              <a:rPr lang="pl-PL" smtClean="0"/>
              <a:t>27.09.2022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AD027A-3E90-32B3-39EA-8AD4BFFD9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5B6A383-70B7-A890-8318-CC8FA262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38AE-7D1F-2342-8D28-AE18CB196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525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3957420-45F9-657A-2475-5700D0A3E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41D19EC-32E3-F0F1-BD36-B1D195A52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DB5154-0121-6F37-5904-14ACB020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E295-3CC2-674A-886B-925E10043748}" type="datetimeFigureOut">
              <a:rPr lang="pl-PL" smtClean="0"/>
              <a:t>27.09.2022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3A6C80-7E2B-CCCF-B602-D6583BD7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A287C48-4D40-2A59-6381-23E2CF752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38AE-7D1F-2342-8D28-AE18CB196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71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CBBA36-D538-E8B5-9783-063C9AA88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C8883C-7802-CA28-B3D4-42D64991B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8A1FFA9-FC56-CA86-5E80-15F35092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E295-3CC2-674A-886B-925E10043748}" type="datetimeFigureOut">
              <a:rPr lang="pl-PL" smtClean="0"/>
              <a:t>27.09.2022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25FDB3-AE55-D10D-9B4C-26D425DB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6876221-7E91-B4B4-CA1F-B1EC0A87A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38AE-7D1F-2342-8D28-AE18CB196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062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9A14B8-C76C-254C-FB42-66FD3C0A3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D84E39C-013D-BA57-D6B3-92AEED410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7C03EB-02CB-E669-5C88-8E4681F5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E295-3CC2-674A-886B-925E10043748}" type="datetimeFigureOut">
              <a:rPr lang="pl-PL" smtClean="0"/>
              <a:t>27.09.2022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0942BD5-9B2C-668D-B320-3566B7A8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F10161C-4DC4-F60F-28ED-2E7235D6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38AE-7D1F-2342-8D28-AE18CB196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610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43F85C-D32C-5A35-091C-859AB6760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8401EC-B24E-8EA9-82CE-54211EB06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CAE3A76-7CF6-FC72-C125-FA0138409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BA3CC08-B616-D41E-093A-75954E774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E295-3CC2-674A-886B-925E10043748}" type="datetimeFigureOut">
              <a:rPr lang="pl-PL" smtClean="0"/>
              <a:t>27.09.2022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7FEC2D1-645F-554A-A9D5-2D0E8406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C47B335-364B-3004-2E1F-E80AE5DC9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38AE-7D1F-2342-8D28-AE18CB196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649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DD6C82-A3F2-D889-DBBE-20D353646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3226B42-ADD9-2390-209F-74C96C33F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74B6F1B-EE73-FDD5-BDEF-CB81D8713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6E43306-F90F-C763-FCC9-E3159BE60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11C922A-A06F-A136-27B7-E5F07D089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14FC8C0-FCDF-4B9F-8F10-7FE16D59F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E295-3CC2-674A-886B-925E10043748}" type="datetimeFigureOut">
              <a:rPr lang="pl-PL" smtClean="0"/>
              <a:t>27.09.2022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74340C4-CEEF-CE6C-2240-7BAD1E909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3425C99-18BD-BBAA-F866-CAF29194B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38AE-7D1F-2342-8D28-AE18CB196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892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D8A675-7406-BC7E-161D-B5680BB2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A838D6C-3793-5EDA-AFB6-02C8FD49F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E295-3CC2-674A-886B-925E10043748}" type="datetimeFigureOut">
              <a:rPr lang="pl-PL" smtClean="0"/>
              <a:t>27.09.2022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A7C5F8F-3A97-B0C0-73D4-5E204172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E7AE9D6-4A8D-BCB1-47C1-A7F7D063A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38AE-7D1F-2342-8D28-AE18CB196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642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9C4927F-77CB-EF42-1825-ED269EE3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E295-3CC2-674A-886B-925E10043748}" type="datetimeFigureOut">
              <a:rPr lang="pl-PL" smtClean="0"/>
              <a:t>27.09.2022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8910C1A-65CE-8674-1069-67E5D3961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23F9DC3-A5E8-8C00-A9B6-1C8B1420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38AE-7D1F-2342-8D28-AE18CB196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951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AEFBF1-A196-0A77-00FA-BF7704801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A6F985-B821-26AA-093E-2A067267A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9086AF7-A8AB-268E-06E5-BDF91C589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72F8C3D-9BBF-FD6D-68A5-4594512AB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E295-3CC2-674A-886B-925E10043748}" type="datetimeFigureOut">
              <a:rPr lang="pl-PL" smtClean="0"/>
              <a:t>27.09.2022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825CC5A-69C8-79CD-A964-CA52B2570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EBCDAC4-735C-3A36-F039-EF30D2AD6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38AE-7D1F-2342-8D28-AE18CB196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8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0928C8-D3C9-21F4-296C-1DB515113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95F7723-E8C4-C15C-B3A2-B6F98182D3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78B16CB-D6A4-3D27-E5B4-4486A3484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F45342D-F8A0-3BFB-66B6-7BCD574F4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E295-3CC2-674A-886B-925E10043748}" type="datetimeFigureOut">
              <a:rPr lang="pl-PL" smtClean="0"/>
              <a:t>27.09.2022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01EC92B-B824-9339-6A47-95C23CEB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DBE8B86-D775-4824-2BD0-6DD4A15E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38AE-7D1F-2342-8D28-AE18CB196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338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9C9253F-8414-75CD-F845-1B56C9873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A395D4A-A6DF-04CE-36C0-408F80E96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9279022-006F-0FC8-C140-92738CEEA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8E295-3CC2-674A-886B-925E10043748}" type="datetimeFigureOut">
              <a:rPr lang="pl-PL" smtClean="0"/>
              <a:t>27.09.2022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88F7249-A4E7-010A-FF05-2E658C91B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5C35B3-2E9D-5269-62E9-19BCBBDD6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138AE-7D1F-2342-8D28-AE18CB196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775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10" Type="http://schemas.openxmlformats.org/officeDocument/2006/relationships/image" Target="../media/image31.png"/><Relationship Id="rId4" Type="http://schemas.openxmlformats.org/officeDocument/2006/relationships/image" Target="../media/image25.emf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>
            <a:extLst>
              <a:ext uri="{FF2B5EF4-FFF2-40B4-BE49-F238E27FC236}">
                <a16:creationId xmlns:a16="http://schemas.microsoft.com/office/drawing/2014/main" id="{CD67E0A4-E196-161D-87F7-63C1EC55C7C0}"/>
              </a:ext>
            </a:extLst>
          </p:cNvPr>
          <p:cNvSpPr/>
          <p:nvPr/>
        </p:nvSpPr>
        <p:spPr>
          <a:xfrm>
            <a:off x="0" y="1858987"/>
            <a:ext cx="12192000" cy="44889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Prostokąt">
            <a:extLst>
              <a:ext uri="{FF2B5EF4-FFF2-40B4-BE49-F238E27FC236}">
                <a16:creationId xmlns:a16="http://schemas.microsoft.com/office/drawing/2014/main" id="{97CA1291-1D0C-5F7F-ACCE-4652ECEBAE12}"/>
              </a:ext>
            </a:extLst>
          </p:cNvPr>
          <p:cNvSpPr/>
          <p:nvPr/>
        </p:nvSpPr>
        <p:spPr>
          <a:xfrm>
            <a:off x="0" y="6347967"/>
            <a:ext cx="12192000" cy="533400"/>
          </a:xfrm>
          <a:prstGeom prst="rect">
            <a:avLst/>
          </a:prstGeom>
          <a:solidFill>
            <a:srgbClr val="B4B2B3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1800"/>
            </a:pPr>
            <a:endParaRPr/>
          </a:p>
        </p:txBody>
      </p:sp>
      <p:pic>
        <p:nvPicPr>
          <p:cNvPr id="6" name="image.png" descr="image.png">
            <a:extLst>
              <a:ext uri="{FF2B5EF4-FFF2-40B4-BE49-F238E27FC236}">
                <a16:creationId xmlns:a16="http://schemas.microsoft.com/office/drawing/2014/main" id="{B50ED468-BD6C-A26C-D413-F7D46AD67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28" y="207708"/>
            <a:ext cx="2682875" cy="146208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Natalia Targosz-Ślęczka…">
            <a:extLst>
              <a:ext uri="{FF2B5EF4-FFF2-40B4-BE49-F238E27FC236}">
                <a16:creationId xmlns:a16="http://schemas.microsoft.com/office/drawing/2014/main" id="{A5BB67C2-A5F7-F63B-2919-EBA0194BC170}"/>
              </a:ext>
            </a:extLst>
          </p:cNvPr>
          <p:cNvSpPr txBox="1"/>
          <p:nvPr/>
        </p:nvSpPr>
        <p:spPr>
          <a:xfrm>
            <a:off x="685800" y="5050599"/>
            <a:ext cx="5873496" cy="1061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60" tIns="38160" rIns="38160" bIns="38160">
            <a:spAutoFit/>
          </a:bodyPr>
          <a:lstStyle/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600">
                <a:solidFill>
                  <a:srgbClr val="585858"/>
                </a:solidFill>
              </a:defRPr>
            </a:pPr>
            <a:r>
              <a:rPr lang="pl-PL" sz="1600" b="1" dirty="0"/>
              <a:t>Konrad Czerski, </a:t>
            </a:r>
            <a:r>
              <a:rPr lang="pl-PL" sz="1600" b="1" dirty="0" err="1"/>
              <a:t>Rakesh</a:t>
            </a:r>
            <a:r>
              <a:rPr lang="pl-PL" sz="1600" b="1" dirty="0"/>
              <a:t> </a:t>
            </a:r>
            <a:r>
              <a:rPr lang="pl-PL" sz="1600" b="1" dirty="0" err="1"/>
              <a:t>Dubey</a:t>
            </a:r>
            <a:r>
              <a:rPr lang="pl-PL" sz="1600" b="1" dirty="0"/>
              <a:t>, Mateusz Kaczmarski, </a:t>
            </a:r>
            <a:r>
              <a:rPr lang="pl-PL" sz="1600" b="1" dirty="0" err="1"/>
              <a:t>Mathieu</a:t>
            </a:r>
            <a:r>
              <a:rPr lang="pl-PL" sz="1600" b="1" dirty="0"/>
              <a:t> </a:t>
            </a:r>
            <a:r>
              <a:rPr lang="pl-PL" sz="1600" b="1" dirty="0" err="1"/>
              <a:t>Valat</a:t>
            </a:r>
            <a:endParaRPr lang="pl-PL" sz="1600" b="1" dirty="0"/>
          </a:p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600">
                <a:solidFill>
                  <a:srgbClr val="585858"/>
                </a:solidFill>
              </a:defRPr>
            </a:pPr>
            <a:r>
              <a:rPr lang="pl-PL" sz="1600" dirty="0"/>
              <a:t>University of Szczecin, Szczecin, Poland</a:t>
            </a:r>
          </a:p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600">
                <a:solidFill>
                  <a:srgbClr val="585858"/>
                </a:solidFill>
              </a:defRPr>
            </a:pPr>
            <a:r>
              <a:rPr sz="1600" b="1" dirty="0"/>
              <a:t>Agata </a:t>
            </a:r>
            <a:r>
              <a:rPr sz="1600" b="1" dirty="0" err="1"/>
              <a:t>Kowalska</a:t>
            </a:r>
            <a:endParaRPr lang="pl-PL" sz="1600" b="1" dirty="0"/>
          </a:p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600">
                <a:solidFill>
                  <a:srgbClr val="585858"/>
                </a:solidFill>
              </a:defRPr>
            </a:pPr>
            <a:r>
              <a:rPr sz="1600" dirty="0"/>
              <a:t>Maritime University of Szczecin, Szczecin, Poland</a:t>
            </a:r>
          </a:p>
        </p:txBody>
      </p:sp>
      <p:sp>
        <p:nvSpPr>
          <p:cNvPr id="9" name="Natalia Targosz-Ślęczka…">
            <a:extLst>
              <a:ext uri="{FF2B5EF4-FFF2-40B4-BE49-F238E27FC236}">
                <a16:creationId xmlns:a16="http://schemas.microsoft.com/office/drawing/2014/main" id="{B50CE1EB-CDB3-895A-CCC4-613D4A55623A}"/>
              </a:ext>
            </a:extLst>
          </p:cNvPr>
          <p:cNvSpPr txBox="1"/>
          <p:nvPr/>
        </p:nvSpPr>
        <p:spPr>
          <a:xfrm>
            <a:off x="685800" y="2140459"/>
            <a:ext cx="5873496" cy="908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60" tIns="38160" rIns="38160" bIns="38160" anchor="ctr">
            <a:spAutoFit/>
          </a:bodyPr>
          <a:lstStyle/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600" b="1">
                <a:solidFill>
                  <a:srgbClr val="585858"/>
                </a:solidFill>
              </a:defRPr>
            </a:pPr>
            <a:r>
              <a:rPr sz="1800" dirty="0"/>
              <a:t>Natalia Targosz-Ślęczka</a:t>
            </a:r>
            <a:endParaRPr lang="pl-PL" sz="1800" dirty="0"/>
          </a:p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600">
                <a:solidFill>
                  <a:srgbClr val="585858"/>
                </a:solidFill>
              </a:defRPr>
            </a:pPr>
            <a:r>
              <a:rPr lang="pl-PL" sz="1800" dirty="0"/>
              <a:t>University of Szczecin, Szczecin, Poland</a:t>
            </a:r>
          </a:p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600">
                <a:solidFill>
                  <a:srgbClr val="585858"/>
                </a:solidFill>
              </a:defRPr>
            </a:pPr>
            <a:r>
              <a:rPr sz="1800" dirty="0" err="1"/>
              <a:t>natalia.targosz-sleczka@usz.edu.pl</a:t>
            </a:r>
            <a:endParaRPr sz="1800" dirty="0"/>
          </a:p>
        </p:txBody>
      </p:sp>
      <p:sp>
        <p:nvSpPr>
          <p:cNvPr id="14" name="Prostokąt zaokrąglony 13">
            <a:extLst>
              <a:ext uri="{FF2B5EF4-FFF2-40B4-BE49-F238E27FC236}">
                <a16:creationId xmlns:a16="http://schemas.microsoft.com/office/drawing/2014/main" id="{92983F74-FAFF-70C8-F611-DC1E4FC13855}"/>
              </a:ext>
            </a:extLst>
          </p:cNvPr>
          <p:cNvSpPr/>
          <p:nvPr/>
        </p:nvSpPr>
        <p:spPr>
          <a:xfrm>
            <a:off x="858157" y="3330246"/>
            <a:ext cx="10475686" cy="1427296"/>
          </a:xfrm>
          <a:prstGeom prst="roundRect">
            <a:avLst>
              <a:gd name="adj" fmla="val 198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BFDC668-1554-717C-07FC-36C1C232D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219" y="193248"/>
            <a:ext cx="1499915" cy="149991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D0DC309-C833-158A-B585-72E616B0FDB0}"/>
              </a:ext>
            </a:extLst>
          </p:cNvPr>
          <p:cNvSpPr txBox="1"/>
          <p:nvPr/>
        </p:nvSpPr>
        <p:spPr>
          <a:xfrm>
            <a:off x="188468" y="6392076"/>
            <a:ext cx="11196256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000"/>
            </a:pPr>
            <a:r>
              <a:rPr lang="pl-PL" sz="1200" dirty="0" err="1"/>
              <a:t>This</a:t>
            </a:r>
            <a:r>
              <a:rPr lang="pl-PL" sz="1200" dirty="0"/>
              <a:t> </a:t>
            </a:r>
            <a:r>
              <a:rPr lang="pl-PL" sz="1200" dirty="0" err="1"/>
              <a:t>project</a:t>
            </a:r>
            <a:r>
              <a:rPr lang="pl-PL" sz="1200" dirty="0"/>
              <a:t> </a:t>
            </a:r>
            <a:r>
              <a:rPr lang="pl-PL" sz="1200" dirty="0" err="1"/>
              <a:t>has</a:t>
            </a:r>
            <a:r>
              <a:rPr lang="pl-PL" sz="1200" dirty="0"/>
              <a:t> </a:t>
            </a:r>
            <a:r>
              <a:rPr lang="pl-PL" sz="1200" dirty="0" err="1"/>
              <a:t>received</a:t>
            </a:r>
            <a:r>
              <a:rPr lang="pl-PL" sz="1200" dirty="0"/>
              <a:t> </a:t>
            </a:r>
            <a:r>
              <a:rPr lang="pl-PL" sz="1200" dirty="0" err="1"/>
              <a:t>funding</a:t>
            </a:r>
            <a:r>
              <a:rPr lang="pl-PL" sz="1200" dirty="0"/>
              <a:t> from the </a:t>
            </a:r>
            <a:r>
              <a:rPr lang="pl-PL" sz="1200" dirty="0" err="1"/>
              <a:t>European</a:t>
            </a:r>
            <a:r>
              <a:rPr lang="pl-PL" sz="1200" dirty="0"/>
              <a:t> </a:t>
            </a:r>
            <a:r>
              <a:rPr lang="pl-PL" sz="1200" dirty="0" err="1"/>
              <a:t>Union’s</a:t>
            </a:r>
            <a:r>
              <a:rPr lang="pl-PL" sz="1200" dirty="0"/>
              <a:t> Horizon2020 </a:t>
            </a:r>
            <a:r>
              <a:rPr lang="pl-PL" sz="1200" dirty="0" err="1"/>
              <a:t>research</a:t>
            </a:r>
            <a:r>
              <a:rPr lang="pl-PL" sz="1200" dirty="0"/>
              <a:t> and </a:t>
            </a:r>
            <a:r>
              <a:rPr lang="pl-PL" sz="1200" dirty="0" err="1"/>
              <a:t>innovation</a:t>
            </a:r>
            <a:r>
              <a:rPr lang="pl-PL" sz="1200" dirty="0"/>
              <a:t> </a:t>
            </a:r>
            <a:r>
              <a:rPr lang="pl-PL" sz="1200" dirty="0" err="1"/>
              <a:t>programme</a:t>
            </a:r>
            <a:r>
              <a:rPr lang="pl-PL" sz="1200" dirty="0"/>
              <a:t> </a:t>
            </a:r>
            <a:r>
              <a:rPr lang="pl-PL" sz="1200" dirty="0" err="1"/>
              <a:t>under</a:t>
            </a:r>
            <a:r>
              <a:rPr lang="pl-PL" sz="1200" dirty="0"/>
              <a:t> grant </a:t>
            </a:r>
            <a:r>
              <a:rPr lang="pl-PL" sz="1200" dirty="0" err="1"/>
              <a:t>agreement</a:t>
            </a:r>
            <a:r>
              <a:rPr lang="pl-PL" sz="1200" dirty="0"/>
              <a:t> no 951974.</a:t>
            </a:r>
          </a:p>
          <a:p>
            <a: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000"/>
            </a:pPr>
            <a:r>
              <a:rPr lang="pl-PL" sz="1200" dirty="0" err="1"/>
              <a:t>This</a:t>
            </a:r>
            <a:r>
              <a:rPr lang="pl-PL" sz="1200" dirty="0"/>
              <a:t> </a:t>
            </a:r>
            <a:r>
              <a:rPr lang="pl-PL" sz="1200" dirty="0" err="1"/>
              <a:t>work</a:t>
            </a:r>
            <a:r>
              <a:rPr lang="pl-PL" sz="1200" dirty="0"/>
              <a:t> </a:t>
            </a:r>
            <a:r>
              <a:rPr lang="pl-PL" sz="1200" dirty="0" err="1"/>
              <a:t>reflects</a:t>
            </a:r>
            <a:r>
              <a:rPr lang="pl-PL" sz="1200" dirty="0"/>
              <a:t> </a:t>
            </a:r>
            <a:r>
              <a:rPr lang="pl-PL" sz="1200" dirty="0" err="1"/>
              <a:t>only</a:t>
            </a:r>
            <a:r>
              <a:rPr lang="pl-PL" sz="1200" dirty="0"/>
              <a:t> the </a:t>
            </a:r>
            <a:r>
              <a:rPr lang="pl-PL" sz="1200" dirty="0" err="1"/>
              <a:t>author's</a:t>
            </a:r>
            <a:r>
              <a:rPr lang="pl-PL" sz="1200" dirty="0"/>
              <a:t> </a:t>
            </a:r>
            <a:r>
              <a:rPr lang="pl-PL" sz="1200" dirty="0" err="1"/>
              <a:t>view</a:t>
            </a:r>
            <a:r>
              <a:rPr lang="pl-PL" sz="1200" dirty="0"/>
              <a:t> and the </a:t>
            </a:r>
            <a:r>
              <a:rPr lang="pl-PL" sz="1200" dirty="0" err="1"/>
              <a:t>European</a:t>
            </a:r>
            <a:r>
              <a:rPr lang="pl-PL" sz="1200" dirty="0"/>
              <a:t> </a:t>
            </a:r>
            <a:r>
              <a:rPr lang="pl-PL" sz="1200" dirty="0" err="1"/>
              <a:t>Commission</a:t>
            </a:r>
            <a:r>
              <a:rPr lang="pl-PL" sz="1200" dirty="0"/>
              <a:t> </a:t>
            </a:r>
            <a:r>
              <a:rPr lang="pl-PL" sz="1200" dirty="0" err="1"/>
              <a:t>is</a:t>
            </a:r>
            <a:r>
              <a:rPr lang="pl-PL" sz="1200" dirty="0"/>
              <a:t> not </a:t>
            </a:r>
            <a:r>
              <a:rPr lang="pl-PL" sz="1200" dirty="0" err="1"/>
              <a:t>responsible</a:t>
            </a:r>
            <a:r>
              <a:rPr lang="pl-PL" sz="1200" dirty="0"/>
              <a:t> for </a:t>
            </a:r>
            <a:r>
              <a:rPr lang="pl-PL" sz="1200" dirty="0" err="1"/>
              <a:t>any</a:t>
            </a:r>
            <a:r>
              <a:rPr lang="pl-PL" sz="1200" dirty="0"/>
              <a:t> </a:t>
            </a:r>
            <a:r>
              <a:rPr lang="pl-PL" sz="1200" dirty="0" err="1"/>
              <a:t>use</a:t>
            </a:r>
            <a:r>
              <a:rPr lang="pl-PL" sz="1200" dirty="0"/>
              <a:t> </a:t>
            </a:r>
            <a:r>
              <a:rPr lang="pl-PL" sz="1200" dirty="0" err="1"/>
              <a:t>that</a:t>
            </a:r>
            <a:r>
              <a:rPr lang="pl-PL" sz="1200" dirty="0"/>
              <a:t> </a:t>
            </a:r>
            <a:r>
              <a:rPr lang="pl-PL" sz="1200" dirty="0" err="1"/>
              <a:t>may</a:t>
            </a:r>
            <a:r>
              <a:rPr lang="pl-PL" sz="1200" dirty="0"/>
              <a:t> be </a:t>
            </a:r>
            <a:r>
              <a:rPr lang="pl-PL" sz="1200" dirty="0" err="1"/>
              <a:t>made</a:t>
            </a:r>
            <a:r>
              <a:rPr lang="pl-PL" sz="1200" dirty="0"/>
              <a:t> of the </a:t>
            </a:r>
            <a:r>
              <a:rPr lang="pl-PL" sz="1200" dirty="0" err="1"/>
              <a:t>information</a:t>
            </a:r>
            <a:r>
              <a:rPr lang="pl-PL" sz="1200" dirty="0"/>
              <a:t> </a:t>
            </a:r>
            <a:r>
              <a:rPr lang="pl-PL" sz="1200" dirty="0" err="1"/>
              <a:t>it</a:t>
            </a:r>
            <a:r>
              <a:rPr lang="pl-PL" sz="1200" dirty="0"/>
              <a:t> </a:t>
            </a:r>
            <a:r>
              <a:rPr lang="pl-PL" sz="1200" dirty="0" err="1"/>
              <a:t>contains</a:t>
            </a:r>
            <a:r>
              <a:rPr lang="pl-PL" sz="1200" dirty="0"/>
              <a:t>.</a:t>
            </a:r>
          </a:p>
        </p:txBody>
      </p:sp>
      <p:pic>
        <p:nvPicPr>
          <p:cNvPr id="12" name="image.png" descr="image.png">
            <a:extLst>
              <a:ext uri="{FF2B5EF4-FFF2-40B4-BE49-F238E27FC236}">
                <a16:creationId xmlns:a16="http://schemas.microsoft.com/office/drawing/2014/main" id="{560E886E-20DD-1AA9-8413-D45ECA33F8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329" t="8119" r="13401" b="11062"/>
          <a:stretch>
            <a:fillRect/>
          </a:stretch>
        </p:blipFill>
        <p:spPr>
          <a:xfrm>
            <a:off x="11384724" y="6324600"/>
            <a:ext cx="750889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Enhanced reaction rates for proton induced reactions on natural Li isotopes">
            <a:extLst>
              <a:ext uri="{FF2B5EF4-FFF2-40B4-BE49-F238E27FC236}">
                <a16:creationId xmlns:a16="http://schemas.microsoft.com/office/drawing/2014/main" id="{208B68A0-4DBA-899C-9113-FF6E29DE6154}"/>
              </a:ext>
            </a:extLst>
          </p:cNvPr>
          <p:cNvSpPr txBox="1"/>
          <p:nvPr/>
        </p:nvSpPr>
        <p:spPr>
          <a:xfrm>
            <a:off x="1088933" y="3389808"/>
            <a:ext cx="10029373" cy="1308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>
              <a:lnSpc>
                <a:spcPct val="115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3300">
                <a:solidFill>
                  <a:srgbClr val="2878BC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4000" dirty="0" err="1"/>
              <a:t>Overview</a:t>
            </a:r>
            <a:r>
              <a:rPr lang="pl-PL" sz="4000" dirty="0"/>
              <a:t> of </a:t>
            </a:r>
            <a:r>
              <a:rPr lang="pl-PL" sz="4000" dirty="0" err="1"/>
              <a:t>enhanced</a:t>
            </a:r>
            <a:r>
              <a:rPr lang="pl-PL" sz="4000" dirty="0"/>
              <a:t> </a:t>
            </a:r>
            <a:r>
              <a:rPr lang="pl-PL" sz="4000" dirty="0" err="1"/>
              <a:t>fusion</a:t>
            </a:r>
            <a:r>
              <a:rPr lang="pl-PL" sz="4000" dirty="0"/>
              <a:t> </a:t>
            </a:r>
            <a:r>
              <a:rPr lang="pl-PL" sz="4000" dirty="0" err="1"/>
              <a:t>reactions</a:t>
            </a:r>
            <a:r>
              <a:rPr lang="pl-PL" sz="4000" dirty="0"/>
              <a:t> in </a:t>
            </a:r>
            <a:r>
              <a:rPr lang="pl-PL" sz="4000" dirty="0" err="1"/>
              <a:t>accelerator-driven</a:t>
            </a:r>
            <a:r>
              <a:rPr lang="pl-PL" sz="4000" dirty="0"/>
              <a:t> </a:t>
            </a:r>
            <a:r>
              <a:rPr lang="pl-PL" sz="4000" dirty="0" err="1"/>
              <a:t>studies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670662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er slajdu">
            <a:extLst>
              <a:ext uri="{FF2B5EF4-FFF2-40B4-BE49-F238E27FC236}">
                <a16:creationId xmlns:a16="http://schemas.microsoft.com/office/drawing/2014/main" id="{D8C12892-7C28-686B-267B-9539B5E4A086}"/>
              </a:ext>
            </a:extLst>
          </p:cNvPr>
          <p:cNvSpPr txBox="1">
            <a:spLocks/>
          </p:cNvSpPr>
          <p:nvPr/>
        </p:nvSpPr>
        <p:spPr>
          <a:xfrm>
            <a:off x="11879229" y="6411298"/>
            <a:ext cx="183543" cy="2504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6799" tIns="46799" rIns="46799" bIns="46799" rtlCol="0" anchor="ctr"/>
          <a:lstStyle>
            <a:defPPr>
              <a:defRPr lang="pl-PL"/>
            </a:defPPr>
            <a:lvl1pPr marL="0" algn="ctr" defTabSz="914400" rtl="0" eaLnBrk="1" latinLnBrk="0" hangingPunct="1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200" kern="1200">
                <a:solidFill>
                  <a:srgbClr val="2878B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l-PL" sz="1800" smtClean="0"/>
              <a:pPr/>
              <a:t>10</a:t>
            </a:fld>
            <a:endParaRPr lang="pl-PL" sz="1800" dirty="0"/>
          </a:p>
        </p:txBody>
      </p:sp>
      <p:sp>
        <p:nvSpPr>
          <p:cNvPr id="4" name="14th International Workshop on Anomalies in Hydrogen Loaded Metals, Assisi, Italy">
            <a:extLst>
              <a:ext uri="{FF2B5EF4-FFF2-40B4-BE49-F238E27FC236}">
                <a16:creationId xmlns:a16="http://schemas.microsoft.com/office/drawing/2014/main" id="{5C2DE400-B513-80F1-835D-62E61FA991BA}"/>
              </a:ext>
            </a:extLst>
          </p:cNvPr>
          <p:cNvSpPr txBox="1"/>
          <p:nvPr/>
        </p:nvSpPr>
        <p:spPr>
          <a:xfrm>
            <a:off x="3243840" y="6351487"/>
            <a:ext cx="8411128" cy="35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rPr lang="pl-PL" dirty="0"/>
              <a:t>@ </a:t>
            </a:r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International Workshop on Anomalies in Hydrogen Loaded Metals, Assisi, Italy</a:t>
            </a:r>
            <a:endParaRPr dirty="0"/>
          </a:p>
        </p:txBody>
      </p:sp>
      <p:pic>
        <p:nvPicPr>
          <p:cNvPr id="5" name="image.png" descr="image.png">
            <a:extLst>
              <a:ext uri="{FF2B5EF4-FFF2-40B4-BE49-F238E27FC236}">
                <a16:creationId xmlns:a16="http://schemas.microsoft.com/office/drawing/2014/main" id="{58333C77-830F-B017-A497-DA68F810E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4" y="6258833"/>
            <a:ext cx="10033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766B6481-8782-48A2-D9DE-B9EE8A5BE00C}"/>
              </a:ext>
            </a:extLst>
          </p:cNvPr>
          <p:cNvSpPr/>
          <p:nvPr/>
        </p:nvSpPr>
        <p:spPr>
          <a:xfrm>
            <a:off x="139699" y="145143"/>
            <a:ext cx="11907157" cy="974734"/>
          </a:xfrm>
          <a:prstGeom prst="roundRect">
            <a:avLst>
              <a:gd name="adj" fmla="val 2344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zaokrąglony 6">
            <a:extLst>
              <a:ext uri="{FF2B5EF4-FFF2-40B4-BE49-F238E27FC236}">
                <a16:creationId xmlns:a16="http://schemas.microsoft.com/office/drawing/2014/main" id="{533367B8-82DB-29AF-74C6-B46B81C06427}"/>
              </a:ext>
            </a:extLst>
          </p:cNvPr>
          <p:cNvSpPr/>
          <p:nvPr/>
        </p:nvSpPr>
        <p:spPr>
          <a:xfrm>
            <a:off x="139699" y="1271367"/>
            <a:ext cx="11907157" cy="4868176"/>
          </a:xfrm>
          <a:prstGeom prst="roundRect">
            <a:avLst>
              <a:gd name="adj" fmla="val 5132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Motivation">
            <a:extLst>
              <a:ext uri="{FF2B5EF4-FFF2-40B4-BE49-F238E27FC236}">
                <a16:creationId xmlns:a16="http://schemas.microsoft.com/office/drawing/2014/main" id="{681E3671-13BD-A503-A784-91364630D469}"/>
              </a:ext>
            </a:extLst>
          </p:cNvPr>
          <p:cNvSpPr txBox="1"/>
          <p:nvPr/>
        </p:nvSpPr>
        <p:spPr>
          <a:xfrm>
            <a:off x="399143" y="296633"/>
            <a:ext cx="11422029" cy="692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4000">
                <a:solidFill>
                  <a:srgbClr val="2878BC"/>
                </a:solidFill>
              </a:defRPr>
            </a:lvl1pPr>
          </a:lstStyle>
          <a:p>
            <a:r>
              <a:rPr lang="pl-PL" dirty="0" err="1"/>
              <a:t>USz</a:t>
            </a:r>
            <a:r>
              <a:rPr lang="pl-PL" dirty="0"/>
              <a:t> data </a:t>
            </a:r>
            <a:r>
              <a:rPr lang="pl-PL" dirty="0" err="1"/>
              <a:t>acquisition</a:t>
            </a:r>
            <a:r>
              <a:rPr lang="pl-PL" dirty="0"/>
              <a:t> and </a:t>
            </a:r>
            <a:r>
              <a:rPr lang="pl-PL" dirty="0" err="1"/>
              <a:t>analysis</a:t>
            </a:r>
            <a:endParaRPr dirty="0"/>
          </a:p>
        </p:txBody>
      </p:sp>
      <p:sp>
        <p:nvSpPr>
          <p:cNvPr id="10" name="29/08 - 01/09/2021">
            <a:extLst>
              <a:ext uri="{FF2B5EF4-FFF2-40B4-BE49-F238E27FC236}">
                <a16:creationId xmlns:a16="http://schemas.microsoft.com/office/drawing/2014/main" id="{B6C17D87-B5FA-57B4-269B-C8F134399A28}"/>
              </a:ext>
            </a:extLst>
          </p:cNvPr>
          <p:cNvSpPr txBox="1"/>
          <p:nvPr/>
        </p:nvSpPr>
        <p:spPr>
          <a:xfrm>
            <a:off x="1882547" y="6361881"/>
            <a:ext cx="1437596" cy="35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rPr lang="pl-PL" dirty="0"/>
              <a:t>Sept 27, 2022</a:t>
            </a:r>
            <a:endParaRPr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B82C2E6C-4C06-D26B-880F-3DFEC50BE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86" y="4548487"/>
            <a:ext cx="1371600" cy="4826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CA0E4BF1-82C3-9689-C3B7-8DDF2B5CA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65" y="5092389"/>
            <a:ext cx="4508500" cy="5715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7B364A0A-CF12-2A77-8E3D-547AF4D7F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157" y="5130879"/>
            <a:ext cx="1003300" cy="4826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C45822F-667D-17EB-7CAF-81BB674A7D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8850" y="4358505"/>
            <a:ext cx="2095500" cy="5842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86D1534B-65C2-827D-373F-7CA283B81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8850" y="5173883"/>
            <a:ext cx="2349500" cy="825500"/>
          </a:xfrm>
          <a:prstGeom prst="rect">
            <a:avLst/>
          </a:prstGeom>
        </p:spPr>
      </p:pic>
      <p:pic>
        <p:nvPicPr>
          <p:cNvPr id="25" name="Zrzut ekranu 2021-08-20 o 10.48.32.png" descr="Zrzut ekranu 2021-08-20 o 10.48.32.png">
            <a:extLst>
              <a:ext uri="{FF2B5EF4-FFF2-40B4-BE49-F238E27FC236}">
                <a16:creationId xmlns:a16="http://schemas.microsoft.com/office/drawing/2014/main" id="{C9C26661-7D80-A019-8841-588F35EEF2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4366" y="1513355"/>
            <a:ext cx="4426806" cy="2369704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pole tekstowe 25">
            <a:extLst>
              <a:ext uri="{FF2B5EF4-FFF2-40B4-BE49-F238E27FC236}">
                <a16:creationId xmlns:a16="http://schemas.microsoft.com/office/drawing/2014/main" id="{F01458E4-64C9-BEA2-706D-468B1DD33A0D}"/>
              </a:ext>
            </a:extLst>
          </p:cNvPr>
          <p:cNvSpPr txBox="1"/>
          <p:nvPr/>
        </p:nvSpPr>
        <p:spPr>
          <a:xfrm>
            <a:off x="304501" y="4181534"/>
            <a:ext cx="7427388" cy="353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700" dirty="0" err="1"/>
              <a:t>Differential</a:t>
            </a:r>
            <a:r>
              <a:rPr lang="pl-PL" sz="1700" dirty="0"/>
              <a:t> </a:t>
            </a:r>
            <a:r>
              <a:rPr lang="pl-PL" sz="1700" dirty="0" err="1"/>
              <a:t>counting</a:t>
            </a:r>
            <a:r>
              <a:rPr lang="pl-PL" sz="1700" dirty="0"/>
              <a:t> </a:t>
            </a:r>
            <a:r>
              <a:rPr lang="pl-PL" sz="1700" dirty="0" err="1"/>
              <a:t>number</a:t>
            </a:r>
            <a:r>
              <a:rPr lang="pl-PL" sz="1700" dirty="0"/>
              <a:t>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measured</a:t>
            </a:r>
            <a:r>
              <a:rPr lang="pl-PL" sz="1700" dirty="0"/>
              <a:t> and </a:t>
            </a:r>
            <a:r>
              <a:rPr lang="pl-PL" sz="1700" dirty="0" err="1"/>
              <a:t>total</a:t>
            </a:r>
            <a:r>
              <a:rPr lang="pl-PL" sz="1700" dirty="0"/>
              <a:t> </a:t>
            </a:r>
            <a:r>
              <a:rPr lang="pl-PL" sz="1700" dirty="0" err="1"/>
              <a:t>charge</a:t>
            </a:r>
            <a:r>
              <a:rPr lang="pl-PL" sz="1700" dirty="0"/>
              <a:t> </a:t>
            </a:r>
            <a:r>
              <a:rPr lang="pl-PL" sz="1700" dirty="0" err="1"/>
              <a:t>at</a:t>
            </a:r>
            <a:r>
              <a:rPr lang="pl-PL" sz="1700" dirty="0"/>
              <a:t> the target </a:t>
            </a:r>
            <a:r>
              <a:rPr lang="pl-PL" sz="1700" i="1" dirty="0"/>
              <a:t>N(𝛉)</a:t>
            </a:r>
            <a:r>
              <a:rPr lang="pl-PL" sz="1700" dirty="0"/>
              <a:t> &amp; </a:t>
            </a:r>
            <a:r>
              <a:rPr lang="pl-PL" sz="1700" i="1" dirty="0"/>
              <a:t>q</a:t>
            </a:r>
            <a:r>
              <a:rPr lang="pl-PL" sz="1700" dirty="0"/>
              <a:t> </a:t>
            </a:r>
          </a:p>
        </p:txBody>
      </p:sp>
      <p:sp>
        <p:nvSpPr>
          <p:cNvPr id="24" name="Czerski K, Eur. Phys. J. A 27, 83 (2006)…">
            <a:extLst>
              <a:ext uri="{FF2B5EF4-FFF2-40B4-BE49-F238E27FC236}">
                <a16:creationId xmlns:a16="http://schemas.microsoft.com/office/drawing/2014/main" id="{578398EA-460A-8995-86B6-201EA51C6B82}"/>
              </a:ext>
            </a:extLst>
          </p:cNvPr>
          <p:cNvSpPr txBox="1"/>
          <p:nvPr/>
        </p:nvSpPr>
        <p:spPr>
          <a:xfrm rot="16200000">
            <a:off x="10663240" y="4758605"/>
            <a:ext cx="233974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/>
            </a:pPr>
            <a:r>
              <a:rPr dirty="0" err="1"/>
              <a:t>Huke</a:t>
            </a:r>
            <a:r>
              <a:rPr dirty="0"/>
              <a:t> A, Phys. Rev. C 78, 015803 (2008)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DE99A63-6861-6B6C-C3EE-FEBB3C2FC1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222" y="1405303"/>
            <a:ext cx="3424351" cy="25643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9190D25-F040-4C35-03F2-47D41F7FAD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8561" y="1406240"/>
            <a:ext cx="3625805" cy="273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37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er slajdu">
            <a:extLst>
              <a:ext uri="{FF2B5EF4-FFF2-40B4-BE49-F238E27FC236}">
                <a16:creationId xmlns:a16="http://schemas.microsoft.com/office/drawing/2014/main" id="{D8C12892-7C28-686B-267B-9539B5E4A086}"/>
              </a:ext>
            </a:extLst>
          </p:cNvPr>
          <p:cNvSpPr txBox="1">
            <a:spLocks/>
          </p:cNvSpPr>
          <p:nvPr/>
        </p:nvSpPr>
        <p:spPr>
          <a:xfrm>
            <a:off x="11879229" y="6411298"/>
            <a:ext cx="183543" cy="25046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6799" tIns="46799" rIns="46799" bIns="46799" rtlCol="0" anchor="ctr"/>
          <a:lstStyle>
            <a:defPPr>
              <a:defRPr lang="pl-PL"/>
            </a:defPPr>
            <a:lvl1pPr marL="0" algn="ctr" defTabSz="914400" rtl="0" eaLnBrk="1" latinLnBrk="0" hangingPunct="1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200" kern="1200">
                <a:solidFill>
                  <a:srgbClr val="2878B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l-PL" sz="1800" smtClean="0"/>
              <a:pPr/>
              <a:t>11</a:t>
            </a:fld>
            <a:endParaRPr lang="pl-PL" sz="1800" dirty="0"/>
          </a:p>
        </p:txBody>
      </p:sp>
      <p:sp>
        <p:nvSpPr>
          <p:cNvPr id="4" name="14th International Workshop on Anomalies in Hydrogen Loaded Metals, Assisi, Italy">
            <a:extLst>
              <a:ext uri="{FF2B5EF4-FFF2-40B4-BE49-F238E27FC236}">
                <a16:creationId xmlns:a16="http://schemas.microsoft.com/office/drawing/2014/main" id="{5C2DE400-B513-80F1-835D-62E61FA991BA}"/>
              </a:ext>
            </a:extLst>
          </p:cNvPr>
          <p:cNvSpPr txBox="1"/>
          <p:nvPr/>
        </p:nvSpPr>
        <p:spPr>
          <a:xfrm>
            <a:off x="3243840" y="6351487"/>
            <a:ext cx="8411128" cy="35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rPr lang="pl-PL" dirty="0"/>
              <a:t>@ </a:t>
            </a:r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International Workshop on Anomalies in Hydrogen Loaded Metals, Assisi, Italy</a:t>
            </a:r>
            <a:endParaRPr dirty="0"/>
          </a:p>
        </p:txBody>
      </p:sp>
      <p:pic>
        <p:nvPicPr>
          <p:cNvPr id="5" name="image.png" descr="image.png">
            <a:extLst>
              <a:ext uri="{FF2B5EF4-FFF2-40B4-BE49-F238E27FC236}">
                <a16:creationId xmlns:a16="http://schemas.microsoft.com/office/drawing/2014/main" id="{58333C77-830F-B017-A497-DA68F810E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4" y="6258833"/>
            <a:ext cx="10033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766B6481-8782-48A2-D9DE-B9EE8A5BE00C}"/>
              </a:ext>
            </a:extLst>
          </p:cNvPr>
          <p:cNvSpPr/>
          <p:nvPr/>
        </p:nvSpPr>
        <p:spPr>
          <a:xfrm>
            <a:off x="139699" y="142055"/>
            <a:ext cx="11907157" cy="974734"/>
          </a:xfrm>
          <a:prstGeom prst="roundRect">
            <a:avLst>
              <a:gd name="adj" fmla="val 2344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rostokąt zaokrąglony 6">
            <a:extLst>
              <a:ext uri="{FF2B5EF4-FFF2-40B4-BE49-F238E27FC236}">
                <a16:creationId xmlns:a16="http://schemas.microsoft.com/office/drawing/2014/main" id="{533367B8-82DB-29AF-74C6-B46B81C06427}"/>
              </a:ext>
            </a:extLst>
          </p:cNvPr>
          <p:cNvSpPr/>
          <p:nvPr/>
        </p:nvSpPr>
        <p:spPr>
          <a:xfrm>
            <a:off x="139699" y="1271367"/>
            <a:ext cx="11907157" cy="4868176"/>
          </a:xfrm>
          <a:prstGeom prst="roundRect">
            <a:avLst>
              <a:gd name="adj" fmla="val 5132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8" name="Motivation">
            <a:extLst>
              <a:ext uri="{FF2B5EF4-FFF2-40B4-BE49-F238E27FC236}">
                <a16:creationId xmlns:a16="http://schemas.microsoft.com/office/drawing/2014/main" id="{681E3671-13BD-A503-A784-91364630D469}"/>
              </a:ext>
            </a:extLst>
          </p:cNvPr>
          <p:cNvSpPr txBox="1"/>
          <p:nvPr/>
        </p:nvSpPr>
        <p:spPr>
          <a:xfrm>
            <a:off x="399143" y="296633"/>
            <a:ext cx="11422029" cy="692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4000">
                <a:solidFill>
                  <a:srgbClr val="2878BC"/>
                </a:solidFill>
              </a:defRPr>
            </a:lvl1pPr>
          </a:lstStyle>
          <a:p>
            <a:r>
              <a:rPr lang="pl-PL" dirty="0"/>
              <a:t>Usz screening </a:t>
            </a:r>
            <a:r>
              <a:rPr lang="pl-PL" dirty="0" err="1"/>
              <a:t>energy</a:t>
            </a:r>
            <a:r>
              <a:rPr lang="pl-PL" dirty="0"/>
              <a:t> </a:t>
            </a:r>
            <a:r>
              <a:rPr lang="pl-PL" dirty="0" err="1"/>
              <a:t>estimation</a:t>
            </a:r>
            <a:endParaRPr dirty="0"/>
          </a:p>
        </p:txBody>
      </p:sp>
      <p:sp>
        <p:nvSpPr>
          <p:cNvPr id="10" name="29/08 - 01/09/2021">
            <a:extLst>
              <a:ext uri="{FF2B5EF4-FFF2-40B4-BE49-F238E27FC236}">
                <a16:creationId xmlns:a16="http://schemas.microsoft.com/office/drawing/2014/main" id="{B6C17D87-B5FA-57B4-269B-C8F134399A28}"/>
              </a:ext>
            </a:extLst>
          </p:cNvPr>
          <p:cNvSpPr txBox="1"/>
          <p:nvPr/>
        </p:nvSpPr>
        <p:spPr>
          <a:xfrm>
            <a:off x="1882547" y="6361881"/>
            <a:ext cx="1437596" cy="35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rPr lang="pl-PL" dirty="0"/>
              <a:t>Sept 27, 2022</a:t>
            </a:r>
            <a:endParaRPr dirty="0"/>
          </a:p>
        </p:txBody>
      </p:sp>
      <p:sp>
        <p:nvSpPr>
          <p:cNvPr id="24" name="Czerski K, Eur. Phys. J. A 27, 83 (2006)…">
            <a:extLst>
              <a:ext uri="{FF2B5EF4-FFF2-40B4-BE49-F238E27FC236}">
                <a16:creationId xmlns:a16="http://schemas.microsoft.com/office/drawing/2014/main" id="{578398EA-460A-8995-86B6-201EA51C6B82}"/>
              </a:ext>
            </a:extLst>
          </p:cNvPr>
          <p:cNvSpPr txBox="1"/>
          <p:nvPr/>
        </p:nvSpPr>
        <p:spPr>
          <a:xfrm rot="16200000">
            <a:off x="10663240" y="4758605"/>
            <a:ext cx="233974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/>
            </a:pPr>
            <a:r>
              <a:rPr dirty="0" err="1"/>
              <a:t>Huke</a:t>
            </a:r>
            <a:r>
              <a:rPr dirty="0"/>
              <a:t> A, Phys. Rev. C 78, 015803 (2008)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75B79E6-DA7F-DF37-D235-9ED28B579299}"/>
              </a:ext>
            </a:extLst>
          </p:cNvPr>
          <p:cNvSpPr txBox="1"/>
          <p:nvPr/>
        </p:nvSpPr>
        <p:spPr>
          <a:xfrm>
            <a:off x="312516" y="1423159"/>
            <a:ext cx="11566713" cy="16604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363636"/>
                </a:solidFill>
              </a:rPr>
              <a:t>A </a:t>
            </a:r>
            <a:r>
              <a:rPr lang="pl-PL" sz="2000" dirty="0" err="1">
                <a:solidFill>
                  <a:srgbClr val="363636"/>
                </a:solidFill>
              </a:rPr>
              <a:t>two</a:t>
            </a:r>
            <a:r>
              <a:rPr lang="pl-PL" sz="2000" dirty="0">
                <a:solidFill>
                  <a:srgbClr val="363636"/>
                </a:solidFill>
              </a:rPr>
              <a:t>-point </a:t>
            </a:r>
            <a:r>
              <a:rPr lang="pl-PL" sz="2000" dirty="0" err="1">
                <a:solidFill>
                  <a:srgbClr val="363636"/>
                </a:solidFill>
              </a:rPr>
              <a:t>method</a:t>
            </a:r>
            <a:r>
              <a:rPr lang="pl-PL" sz="2000" dirty="0">
                <a:solidFill>
                  <a:srgbClr val="363636"/>
                </a:solidFill>
              </a:rPr>
              <a:t> for </a:t>
            </a:r>
            <a:r>
              <a:rPr lang="pl-PL" sz="2000" dirty="0" err="1">
                <a:solidFill>
                  <a:srgbClr val="363636"/>
                </a:solidFill>
              </a:rPr>
              <a:t>estimation</a:t>
            </a:r>
            <a:r>
              <a:rPr lang="pl-PL" sz="2000" dirty="0">
                <a:solidFill>
                  <a:srgbClr val="363636"/>
                </a:solidFill>
              </a:rPr>
              <a:t> of the screening </a:t>
            </a:r>
            <a:r>
              <a:rPr lang="pl-PL" sz="2000" dirty="0" err="1">
                <a:solidFill>
                  <a:srgbClr val="363636"/>
                </a:solidFill>
              </a:rPr>
              <a:t>energy</a:t>
            </a:r>
            <a:r>
              <a:rPr lang="pl-PL" sz="2000" dirty="0">
                <a:solidFill>
                  <a:srgbClr val="363636"/>
                </a:solidFill>
              </a:rPr>
              <a:t> </a:t>
            </a:r>
            <a:r>
              <a:rPr lang="pl-PL" sz="2000" dirty="0" err="1">
                <a:solidFill>
                  <a:srgbClr val="363636"/>
                </a:solidFill>
              </a:rPr>
              <a:t>allows</a:t>
            </a:r>
            <a:r>
              <a:rPr lang="pl-PL" sz="2000" dirty="0">
                <a:solidFill>
                  <a:srgbClr val="363636"/>
                </a:solidFill>
              </a:rPr>
              <a:t> to </a:t>
            </a:r>
            <a:r>
              <a:rPr lang="pl-PL" sz="2000" dirty="0" err="1">
                <a:solidFill>
                  <a:srgbClr val="363636"/>
                </a:solidFill>
              </a:rPr>
              <a:t>evaluate</a:t>
            </a:r>
            <a:r>
              <a:rPr lang="pl-PL" sz="2000" dirty="0">
                <a:solidFill>
                  <a:srgbClr val="363636"/>
                </a:solidFill>
              </a:rPr>
              <a:t> </a:t>
            </a:r>
            <a:r>
              <a:rPr lang="pl-PL" sz="2000" dirty="0" err="1">
                <a:solidFill>
                  <a:srgbClr val="363636"/>
                </a:solidFill>
              </a:rPr>
              <a:t>whether</a:t>
            </a:r>
            <a:r>
              <a:rPr lang="pl-PL" sz="2000" dirty="0">
                <a:solidFill>
                  <a:srgbClr val="363636"/>
                </a:solidFill>
              </a:rPr>
              <a:t> a </a:t>
            </a:r>
            <a:r>
              <a:rPr lang="pl-PL" sz="2000" dirty="0" err="1">
                <a:solidFill>
                  <a:srgbClr val="363636"/>
                </a:solidFill>
              </a:rPr>
              <a:t>specific</a:t>
            </a:r>
            <a:r>
              <a:rPr lang="pl-PL" sz="2000" dirty="0">
                <a:solidFill>
                  <a:srgbClr val="363636"/>
                </a:solidFill>
              </a:rPr>
              <a:t> target </a:t>
            </a:r>
            <a:r>
              <a:rPr lang="pl-PL" sz="2000" dirty="0" err="1">
                <a:solidFill>
                  <a:srgbClr val="363636"/>
                </a:solidFill>
              </a:rPr>
              <a:t>is</a:t>
            </a:r>
            <a:r>
              <a:rPr lang="pl-PL" sz="2000" dirty="0">
                <a:solidFill>
                  <a:srgbClr val="363636"/>
                </a:solidFill>
              </a:rPr>
              <a:t> </a:t>
            </a:r>
            <a:r>
              <a:rPr lang="pl-PL" sz="2000" dirty="0" err="1">
                <a:solidFill>
                  <a:srgbClr val="363636"/>
                </a:solidFill>
              </a:rPr>
              <a:t>worth</a:t>
            </a:r>
            <a:r>
              <a:rPr lang="pl-PL" sz="2000" dirty="0">
                <a:solidFill>
                  <a:srgbClr val="363636"/>
                </a:solidFill>
              </a:rPr>
              <a:t> to be </a:t>
            </a:r>
            <a:r>
              <a:rPr lang="pl-PL" sz="2000" dirty="0" err="1">
                <a:solidFill>
                  <a:srgbClr val="363636"/>
                </a:solidFill>
              </a:rPr>
              <a:t>studied</a:t>
            </a:r>
            <a:r>
              <a:rPr lang="pl-PL" sz="2000" dirty="0">
                <a:solidFill>
                  <a:srgbClr val="363636"/>
                </a:solidFill>
              </a:rPr>
              <a:t> in </a:t>
            </a:r>
            <a:r>
              <a:rPr lang="pl-PL" sz="2000" dirty="0" err="1">
                <a:solidFill>
                  <a:srgbClr val="363636"/>
                </a:solidFill>
              </a:rPr>
              <a:t>details</a:t>
            </a:r>
            <a:r>
              <a:rPr lang="pl-PL" sz="2000" dirty="0">
                <a:solidFill>
                  <a:srgbClr val="363636"/>
                </a:solidFill>
              </a:rPr>
              <a:t> </a:t>
            </a:r>
            <a:r>
              <a:rPr lang="pl-PL" sz="2000" dirty="0" err="1">
                <a:solidFill>
                  <a:srgbClr val="363636"/>
                </a:solidFill>
              </a:rPr>
              <a:t>or</a:t>
            </a:r>
            <a:r>
              <a:rPr lang="pl-PL" sz="2000" dirty="0">
                <a:solidFill>
                  <a:srgbClr val="363636"/>
                </a:solidFill>
              </a:rPr>
              <a:t> not. 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363636"/>
                </a:solidFill>
              </a:rPr>
              <a:t>It </a:t>
            </a:r>
            <a:r>
              <a:rPr lang="pl-PL" sz="2000" dirty="0" err="1">
                <a:solidFill>
                  <a:srgbClr val="363636"/>
                </a:solidFill>
              </a:rPr>
              <a:t>takes</a:t>
            </a:r>
            <a:r>
              <a:rPr lang="pl-PL" sz="2000" dirty="0">
                <a:solidFill>
                  <a:srgbClr val="363636"/>
                </a:solidFill>
              </a:rPr>
              <a:t> ratio </a:t>
            </a:r>
            <a:r>
              <a:rPr lang="pl-PL" sz="2000" dirty="0" err="1">
                <a:solidFill>
                  <a:srgbClr val="363636"/>
                </a:solidFill>
              </a:rPr>
              <a:t>between</a:t>
            </a:r>
            <a:r>
              <a:rPr lang="pl-PL" sz="2000" dirty="0">
                <a:solidFill>
                  <a:srgbClr val="363636"/>
                </a:solidFill>
              </a:rPr>
              <a:t> </a:t>
            </a:r>
            <a:r>
              <a:rPr lang="pl-PL" sz="2000" dirty="0" err="1">
                <a:solidFill>
                  <a:srgbClr val="363636"/>
                </a:solidFill>
              </a:rPr>
              <a:t>enhancement</a:t>
            </a:r>
            <a:r>
              <a:rPr lang="pl-PL" sz="2000" dirty="0">
                <a:solidFill>
                  <a:srgbClr val="363636"/>
                </a:solidFill>
              </a:rPr>
              <a:t> in </a:t>
            </a:r>
            <a:r>
              <a:rPr lang="pl-PL" sz="2000" dirty="0" err="1">
                <a:solidFill>
                  <a:srgbClr val="363636"/>
                </a:solidFill>
              </a:rPr>
              <a:t>counting</a:t>
            </a:r>
            <a:r>
              <a:rPr lang="pl-PL" sz="2000" dirty="0">
                <a:solidFill>
                  <a:srgbClr val="363636"/>
                </a:solidFill>
              </a:rPr>
              <a:t> </a:t>
            </a:r>
            <a:r>
              <a:rPr lang="pl-PL" sz="2000" dirty="0" err="1">
                <a:solidFill>
                  <a:srgbClr val="363636"/>
                </a:solidFill>
              </a:rPr>
              <a:t>rates</a:t>
            </a:r>
            <a:r>
              <a:rPr lang="pl-PL" sz="2000" dirty="0">
                <a:solidFill>
                  <a:srgbClr val="363636"/>
                </a:solidFill>
              </a:rPr>
              <a:t> </a:t>
            </a:r>
            <a:r>
              <a:rPr lang="pl-PL" sz="2000" dirty="0" err="1">
                <a:solidFill>
                  <a:srgbClr val="363636"/>
                </a:solidFill>
              </a:rPr>
              <a:t>at</a:t>
            </a:r>
            <a:r>
              <a:rPr lang="pl-PL" sz="2000" dirty="0">
                <a:solidFill>
                  <a:srgbClr val="363636"/>
                </a:solidFill>
              </a:rPr>
              <a:t> </a:t>
            </a:r>
            <a:r>
              <a:rPr lang="pl-PL" sz="2000" dirty="0" err="1">
                <a:solidFill>
                  <a:srgbClr val="363636"/>
                </a:solidFill>
              </a:rPr>
              <a:t>two</a:t>
            </a:r>
            <a:r>
              <a:rPr lang="pl-PL" sz="2000" dirty="0">
                <a:solidFill>
                  <a:srgbClr val="363636"/>
                </a:solidFill>
              </a:rPr>
              <a:t> </a:t>
            </a:r>
            <a:r>
              <a:rPr lang="pl-PL" sz="2000" dirty="0" err="1">
                <a:solidFill>
                  <a:srgbClr val="363636"/>
                </a:solidFill>
              </a:rPr>
              <a:t>different</a:t>
            </a:r>
            <a:r>
              <a:rPr lang="pl-PL" sz="2000" dirty="0">
                <a:solidFill>
                  <a:srgbClr val="363636"/>
                </a:solidFill>
              </a:rPr>
              <a:t> deuteron </a:t>
            </a:r>
            <a:r>
              <a:rPr lang="pl-PL" sz="2000" dirty="0" err="1">
                <a:solidFill>
                  <a:srgbClr val="363636"/>
                </a:solidFill>
              </a:rPr>
              <a:t>energies</a:t>
            </a:r>
            <a:r>
              <a:rPr lang="pl-PL" sz="2000" dirty="0">
                <a:solidFill>
                  <a:srgbClr val="363636"/>
                </a:solidFill>
              </a:rPr>
              <a:t> E</a:t>
            </a:r>
            <a:r>
              <a:rPr lang="pl-PL" sz="2000" baseline="-25000" dirty="0">
                <a:solidFill>
                  <a:srgbClr val="363636"/>
                </a:solidFill>
              </a:rPr>
              <a:t>1</a:t>
            </a:r>
            <a:r>
              <a:rPr lang="pl-PL" sz="2000" dirty="0">
                <a:solidFill>
                  <a:srgbClr val="363636"/>
                </a:solidFill>
              </a:rPr>
              <a:t> (=20 </a:t>
            </a:r>
            <a:r>
              <a:rPr lang="pl-PL" sz="2000" dirty="0" err="1">
                <a:solidFill>
                  <a:srgbClr val="363636"/>
                </a:solidFill>
              </a:rPr>
              <a:t>keV</a:t>
            </a:r>
            <a:r>
              <a:rPr lang="pl-PL" sz="2000" dirty="0">
                <a:solidFill>
                  <a:srgbClr val="363636"/>
                </a:solidFill>
              </a:rPr>
              <a:t>) and E</a:t>
            </a:r>
            <a:r>
              <a:rPr lang="pl-PL" sz="2000" baseline="-25000" dirty="0">
                <a:solidFill>
                  <a:srgbClr val="363636"/>
                </a:solidFill>
              </a:rPr>
              <a:t>2</a:t>
            </a:r>
            <a:r>
              <a:rPr lang="pl-PL" sz="2000" dirty="0">
                <a:solidFill>
                  <a:srgbClr val="363636"/>
                </a:solidFill>
              </a:rPr>
              <a:t> (</a:t>
            </a:r>
            <a:r>
              <a:rPr lang="pl-PL" sz="2000" dirty="0" err="1">
                <a:solidFill>
                  <a:srgbClr val="363636"/>
                </a:solidFill>
              </a:rPr>
              <a:t>low</a:t>
            </a:r>
            <a:r>
              <a:rPr lang="pl-PL" sz="2000" dirty="0">
                <a:solidFill>
                  <a:srgbClr val="363636"/>
                </a:solidFill>
              </a:rPr>
              <a:t> </a:t>
            </a:r>
            <a:r>
              <a:rPr lang="pl-PL" sz="2000" dirty="0" err="1">
                <a:solidFill>
                  <a:srgbClr val="363636"/>
                </a:solidFill>
              </a:rPr>
              <a:t>energy</a:t>
            </a:r>
            <a:r>
              <a:rPr lang="pl-PL" sz="2000" dirty="0">
                <a:solidFill>
                  <a:srgbClr val="363636"/>
                </a:solidFill>
              </a:rPr>
              <a:t>).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8C48B37-BE18-FFCB-6120-D59953D1C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27" y="3800079"/>
            <a:ext cx="2883205" cy="151971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876868C1-14F0-88B3-5D6B-740CF6AAA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41" y="3073270"/>
            <a:ext cx="3844127" cy="29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29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er slajdu">
            <a:extLst>
              <a:ext uri="{FF2B5EF4-FFF2-40B4-BE49-F238E27FC236}">
                <a16:creationId xmlns:a16="http://schemas.microsoft.com/office/drawing/2014/main" id="{D8C12892-7C28-686B-267B-9539B5E4A086}"/>
              </a:ext>
            </a:extLst>
          </p:cNvPr>
          <p:cNvSpPr txBox="1">
            <a:spLocks/>
          </p:cNvSpPr>
          <p:nvPr/>
        </p:nvSpPr>
        <p:spPr>
          <a:xfrm>
            <a:off x="11654968" y="6377265"/>
            <a:ext cx="407804" cy="29425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6799" tIns="46799" rIns="46799" bIns="46799" rtlCol="0" anchor="ctr"/>
          <a:lstStyle>
            <a:defPPr>
              <a:defRPr lang="pl-PL"/>
            </a:defPPr>
            <a:lvl1pPr marL="0" algn="ctr" defTabSz="914400" rtl="0" eaLnBrk="1" latinLnBrk="0" hangingPunct="1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200" kern="1200">
                <a:solidFill>
                  <a:srgbClr val="2878B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l-PL" sz="1800" smtClean="0"/>
              <a:pPr/>
              <a:t>12</a:t>
            </a:fld>
            <a:endParaRPr lang="pl-PL" sz="1800" dirty="0"/>
          </a:p>
        </p:txBody>
      </p:sp>
      <p:sp>
        <p:nvSpPr>
          <p:cNvPr id="4" name="14th International Workshop on Anomalies in Hydrogen Loaded Metals, Assisi, Italy">
            <a:extLst>
              <a:ext uri="{FF2B5EF4-FFF2-40B4-BE49-F238E27FC236}">
                <a16:creationId xmlns:a16="http://schemas.microsoft.com/office/drawing/2014/main" id="{5C2DE400-B513-80F1-835D-62E61FA991BA}"/>
              </a:ext>
            </a:extLst>
          </p:cNvPr>
          <p:cNvSpPr txBox="1"/>
          <p:nvPr/>
        </p:nvSpPr>
        <p:spPr>
          <a:xfrm>
            <a:off x="3243840" y="6351487"/>
            <a:ext cx="8411128" cy="35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rPr lang="pl-PL" dirty="0"/>
              <a:t>@ </a:t>
            </a:r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International Workshop on Anomalies in Hydrogen Loaded Metals, Assisi, Italy</a:t>
            </a:r>
            <a:endParaRPr dirty="0"/>
          </a:p>
        </p:txBody>
      </p:sp>
      <p:pic>
        <p:nvPicPr>
          <p:cNvPr id="5" name="image.png" descr="image.png">
            <a:extLst>
              <a:ext uri="{FF2B5EF4-FFF2-40B4-BE49-F238E27FC236}">
                <a16:creationId xmlns:a16="http://schemas.microsoft.com/office/drawing/2014/main" id="{58333C77-830F-B017-A497-DA68F810E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4" y="6258833"/>
            <a:ext cx="10033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766B6481-8782-48A2-D9DE-B9EE8A5BE00C}"/>
              </a:ext>
            </a:extLst>
          </p:cNvPr>
          <p:cNvSpPr/>
          <p:nvPr/>
        </p:nvSpPr>
        <p:spPr>
          <a:xfrm>
            <a:off x="139699" y="155575"/>
            <a:ext cx="11907157" cy="974734"/>
          </a:xfrm>
          <a:prstGeom prst="roundRect">
            <a:avLst>
              <a:gd name="adj" fmla="val 2344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zaokrąglony 6">
            <a:extLst>
              <a:ext uri="{FF2B5EF4-FFF2-40B4-BE49-F238E27FC236}">
                <a16:creationId xmlns:a16="http://schemas.microsoft.com/office/drawing/2014/main" id="{533367B8-82DB-29AF-74C6-B46B81C06427}"/>
              </a:ext>
            </a:extLst>
          </p:cNvPr>
          <p:cNvSpPr/>
          <p:nvPr/>
        </p:nvSpPr>
        <p:spPr>
          <a:xfrm>
            <a:off x="139699" y="1271367"/>
            <a:ext cx="11907157" cy="4868176"/>
          </a:xfrm>
          <a:prstGeom prst="roundRect">
            <a:avLst>
              <a:gd name="adj" fmla="val 5132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Motivation">
            <a:extLst>
              <a:ext uri="{FF2B5EF4-FFF2-40B4-BE49-F238E27FC236}">
                <a16:creationId xmlns:a16="http://schemas.microsoft.com/office/drawing/2014/main" id="{681E3671-13BD-A503-A784-91364630D469}"/>
              </a:ext>
            </a:extLst>
          </p:cNvPr>
          <p:cNvSpPr txBox="1"/>
          <p:nvPr/>
        </p:nvSpPr>
        <p:spPr>
          <a:xfrm>
            <a:off x="399143" y="296633"/>
            <a:ext cx="11422029" cy="692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4000">
                <a:solidFill>
                  <a:srgbClr val="2878BC"/>
                </a:solidFill>
              </a:defRPr>
            </a:lvl1pPr>
          </a:lstStyle>
          <a:p>
            <a:r>
              <a:rPr lang="pl-PL" dirty="0" err="1"/>
              <a:t>USz</a:t>
            </a:r>
            <a:r>
              <a:rPr lang="pl-PL" dirty="0"/>
              <a:t> </a:t>
            </a:r>
            <a:r>
              <a:rPr lang="pl-PL" dirty="0" err="1"/>
              <a:t>latest</a:t>
            </a:r>
            <a:r>
              <a:rPr lang="pl-PL" dirty="0"/>
              <a:t> </a:t>
            </a:r>
            <a:r>
              <a:rPr lang="pl-PL" dirty="0" err="1"/>
              <a:t>results</a:t>
            </a:r>
            <a:endParaRPr dirty="0"/>
          </a:p>
        </p:txBody>
      </p:sp>
      <p:sp>
        <p:nvSpPr>
          <p:cNvPr id="10" name="29/08 - 01/09/2021">
            <a:extLst>
              <a:ext uri="{FF2B5EF4-FFF2-40B4-BE49-F238E27FC236}">
                <a16:creationId xmlns:a16="http://schemas.microsoft.com/office/drawing/2014/main" id="{B6C17D87-B5FA-57B4-269B-C8F134399A28}"/>
              </a:ext>
            </a:extLst>
          </p:cNvPr>
          <p:cNvSpPr txBox="1"/>
          <p:nvPr/>
        </p:nvSpPr>
        <p:spPr>
          <a:xfrm>
            <a:off x="1882547" y="6361881"/>
            <a:ext cx="1437596" cy="35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rPr lang="pl-PL" dirty="0"/>
              <a:t>Sept 27, 2022</a:t>
            </a:r>
            <a:endParaRPr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299FBEF-88BC-9790-F8E8-7F486C4230E1}"/>
              </a:ext>
            </a:extLst>
          </p:cNvPr>
          <p:cNvSpPr txBox="1"/>
          <p:nvPr/>
        </p:nvSpPr>
        <p:spPr>
          <a:xfrm>
            <a:off x="530179" y="1386141"/>
            <a:ext cx="8160761" cy="46588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17500" indent="-30797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/>
                </a:solidFill>
              </a:rPr>
              <a:t>Zr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deuterated</a:t>
            </a:r>
            <a:r>
              <a:rPr lang="pl-PL" sz="1600" dirty="0">
                <a:solidFill>
                  <a:schemeClr val="tx1"/>
                </a:solidFill>
              </a:rPr>
              <a:t> target</a:t>
            </a:r>
          </a:p>
          <a:p>
            <a:pPr marL="317500" indent="-307975">
              <a:lnSpc>
                <a:spcPct val="140000"/>
              </a:lnSpc>
            </a:pPr>
            <a:r>
              <a:rPr lang="pl-PL" sz="1600" dirty="0">
                <a:solidFill>
                  <a:schemeClr val="tx1"/>
                </a:solidFill>
              </a:rPr>
              <a:t>	d(</a:t>
            </a:r>
            <a:r>
              <a:rPr lang="pl-PL" sz="1600" dirty="0" err="1">
                <a:solidFill>
                  <a:schemeClr val="tx1"/>
                </a:solidFill>
              </a:rPr>
              <a:t>d,p</a:t>
            </a:r>
            <a:r>
              <a:rPr lang="pl-PL" sz="1600" dirty="0">
                <a:solidFill>
                  <a:schemeClr val="tx1"/>
                </a:solidFill>
              </a:rPr>
              <a:t>)t and d(</a:t>
            </a:r>
            <a:r>
              <a:rPr lang="pl-PL" sz="1600" dirty="0" err="1">
                <a:solidFill>
                  <a:schemeClr val="tx1"/>
                </a:solidFill>
              </a:rPr>
              <a:t>d,n</a:t>
            </a:r>
            <a:r>
              <a:rPr lang="pl-PL" sz="1600" dirty="0">
                <a:solidFill>
                  <a:schemeClr val="tx1"/>
                </a:solidFill>
              </a:rPr>
              <a:t>)</a:t>
            </a:r>
            <a:r>
              <a:rPr lang="pl-PL" sz="1600" baseline="30000" dirty="0">
                <a:solidFill>
                  <a:schemeClr val="tx1"/>
                </a:solidFill>
              </a:rPr>
              <a:t>3</a:t>
            </a:r>
            <a:r>
              <a:rPr lang="pl-PL" sz="1600" dirty="0">
                <a:solidFill>
                  <a:schemeClr val="tx1"/>
                </a:solidFill>
              </a:rPr>
              <a:t>He   </a:t>
            </a:r>
            <a:r>
              <a:rPr lang="pl-PL" sz="1600" dirty="0" err="1">
                <a:solidFill>
                  <a:schemeClr val="tx1"/>
                </a:solidFill>
              </a:rPr>
              <a:t>at</a:t>
            </a:r>
            <a:r>
              <a:rPr lang="pl-PL" sz="1600" dirty="0">
                <a:solidFill>
                  <a:schemeClr val="tx1"/>
                </a:solidFill>
              </a:rPr>
              <a:t>   5, 8, 10 and 20 </a:t>
            </a:r>
            <a:r>
              <a:rPr lang="pl-PL" sz="1600" dirty="0" err="1">
                <a:solidFill>
                  <a:schemeClr val="tx1"/>
                </a:solidFill>
              </a:rPr>
              <a:t>keV</a:t>
            </a:r>
            <a:endParaRPr lang="pl-PL" sz="1600" dirty="0">
              <a:solidFill>
                <a:schemeClr val="tx1"/>
              </a:solidFill>
            </a:endParaRPr>
          </a:p>
          <a:p>
            <a:pPr marL="317500" indent="-307975">
              <a:lnSpc>
                <a:spcPct val="140000"/>
              </a:lnSpc>
              <a:spcAft>
                <a:spcPts val="1200"/>
              </a:spcAft>
            </a:pPr>
            <a:r>
              <a:rPr lang="pl-PL" sz="1600" dirty="0">
                <a:solidFill>
                  <a:schemeClr val="tx1"/>
                </a:solidFill>
              </a:rPr>
              <a:t>	I</a:t>
            </a:r>
            <a:r>
              <a:rPr lang="pl-PL" sz="1600" baseline="-25000" dirty="0">
                <a:solidFill>
                  <a:schemeClr val="tx1"/>
                </a:solidFill>
              </a:rPr>
              <a:t>tar</a:t>
            </a:r>
            <a:r>
              <a:rPr lang="pl-PL" sz="1600" dirty="0">
                <a:solidFill>
                  <a:schemeClr val="tx1"/>
                </a:solidFill>
              </a:rPr>
              <a:t> = 180 </a:t>
            </a:r>
            <a:r>
              <a:rPr lang="pl-PL" sz="1600" dirty="0" err="1">
                <a:solidFill>
                  <a:schemeClr val="tx1"/>
                </a:solidFill>
              </a:rPr>
              <a:t>μA</a:t>
            </a:r>
            <a:r>
              <a:rPr lang="pl-PL" sz="1600" dirty="0">
                <a:solidFill>
                  <a:schemeClr val="tx1"/>
                </a:solidFill>
              </a:rPr>
              <a:t>, </a:t>
            </a:r>
            <a:r>
              <a:rPr lang="pl-PL" sz="1600" dirty="0" err="1">
                <a:solidFill>
                  <a:schemeClr val="tx1"/>
                </a:solidFill>
              </a:rPr>
              <a:t>T</a:t>
            </a:r>
            <a:r>
              <a:rPr lang="pl-PL" sz="1600" baseline="-25000" dirty="0" err="1">
                <a:solidFill>
                  <a:schemeClr val="tx1"/>
                </a:solidFill>
              </a:rPr>
              <a:t>tar</a:t>
            </a:r>
            <a:r>
              <a:rPr lang="pl-PL" sz="1600" dirty="0">
                <a:solidFill>
                  <a:schemeClr val="tx1"/>
                </a:solidFill>
              </a:rPr>
              <a:t> = 165°C</a:t>
            </a:r>
          </a:p>
          <a:p>
            <a:pPr marL="317500" indent="-30797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pl-PL" sz="1600" b="1" dirty="0" err="1">
                <a:solidFill>
                  <a:schemeClr val="tx1"/>
                </a:solidFill>
              </a:rPr>
              <a:t>NiBe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deuterated</a:t>
            </a:r>
            <a:r>
              <a:rPr lang="pl-PL" sz="1600" dirty="0">
                <a:solidFill>
                  <a:schemeClr val="tx1"/>
                </a:solidFill>
              </a:rPr>
              <a:t> target</a:t>
            </a:r>
          </a:p>
          <a:p>
            <a:pPr marL="317500" indent="-307975">
              <a:lnSpc>
                <a:spcPct val="140000"/>
              </a:lnSpc>
            </a:pPr>
            <a:r>
              <a:rPr lang="pl-PL" sz="1600" dirty="0">
                <a:solidFill>
                  <a:schemeClr val="tx1"/>
                </a:solidFill>
              </a:rPr>
              <a:t>	d(</a:t>
            </a:r>
            <a:r>
              <a:rPr lang="pl-PL" sz="1600" dirty="0" err="1">
                <a:solidFill>
                  <a:schemeClr val="tx1"/>
                </a:solidFill>
              </a:rPr>
              <a:t>d,p</a:t>
            </a:r>
            <a:r>
              <a:rPr lang="pl-PL" sz="1600" dirty="0">
                <a:solidFill>
                  <a:schemeClr val="tx1"/>
                </a:solidFill>
              </a:rPr>
              <a:t>)t and d(</a:t>
            </a:r>
            <a:r>
              <a:rPr lang="pl-PL" sz="1600" dirty="0" err="1">
                <a:solidFill>
                  <a:schemeClr val="tx1"/>
                </a:solidFill>
              </a:rPr>
              <a:t>d,n</a:t>
            </a:r>
            <a:r>
              <a:rPr lang="pl-PL" sz="1600" dirty="0">
                <a:solidFill>
                  <a:schemeClr val="tx1"/>
                </a:solidFill>
              </a:rPr>
              <a:t>)</a:t>
            </a:r>
            <a:r>
              <a:rPr lang="pl-PL" sz="1600" baseline="30000" dirty="0">
                <a:solidFill>
                  <a:schemeClr val="tx1"/>
                </a:solidFill>
              </a:rPr>
              <a:t>3</a:t>
            </a:r>
            <a:r>
              <a:rPr lang="pl-PL" sz="1600" dirty="0">
                <a:solidFill>
                  <a:schemeClr val="tx1"/>
                </a:solidFill>
              </a:rPr>
              <a:t>He   </a:t>
            </a:r>
            <a:r>
              <a:rPr lang="pl-PL" sz="1600" dirty="0" err="1">
                <a:solidFill>
                  <a:schemeClr val="tx1"/>
                </a:solidFill>
              </a:rPr>
              <a:t>at</a:t>
            </a:r>
            <a:r>
              <a:rPr lang="pl-PL" sz="1600" dirty="0">
                <a:solidFill>
                  <a:schemeClr val="tx1"/>
                </a:solidFill>
              </a:rPr>
              <a:t>   8 and 20 </a:t>
            </a:r>
            <a:r>
              <a:rPr lang="pl-PL" sz="1600" dirty="0" err="1">
                <a:solidFill>
                  <a:schemeClr val="tx1"/>
                </a:solidFill>
              </a:rPr>
              <a:t>keV</a:t>
            </a:r>
            <a:r>
              <a:rPr lang="pl-PL" sz="1600" dirty="0">
                <a:solidFill>
                  <a:schemeClr val="tx1"/>
                </a:solidFill>
              </a:rPr>
              <a:t> </a:t>
            </a:r>
          </a:p>
          <a:p>
            <a:pPr marL="317500" indent="-307975">
              <a:lnSpc>
                <a:spcPct val="140000"/>
              </a:lnSpc>
              <a:spcAft>
                <a:spcPts val="1200"/>
              </a:spcAft>
            </a:pPr>
            <a:r>
              <a:rPr lang="pl-PL" sz="1600" dirty="0">
                <a:solidFill>
                  <a:schemeClr val="tx1"/>
                </a:solidFill>
              </a:rPr>
              <a:t>	I</a:t>
            </a:r>
            <a:r>
              <a:rPr lang="pl-PL" sz="1600" baseline="-25000" dirty="0">
                <a:solidFill>
                  <a:schemeClr val="tx1"/>
                </a:solidFill>
              </a:rPr>
              <a:t>tar</a:t>
            </a:r>
            <a:r>
              <a:rPr lang="pl-PL" sz="1600" dirty="0">
                <a:solidFill>
                  <a:schemeClr val="tx1"/>
                </a:solidFill>
              </a:rPr>
              <a:t> = 50 </a:t>
            </a:r>
            <a:r>
              <a:rPr lang="pl-PL" sz="1600" dirty="0" err="1">
                <a:solidFill>
                  <a:schemeClr val="tx1"/>
                </a:solidFill>
              </a:rPr>
              <a:t>μA</a:t>
            </a:r>
            <a:r>
              <a:rPr lang="pl-PL" sz="1600" dirty="0">
                <a:solidFill>
                  <a:schemeClr val="tx1"/>
                </a:solidFill>
              </a:rPr>
              <a:t>, </a:t>
            </a:r>
            <a:r>
              <a:rPr lang="pl-PL" sz="1600" dirty="0" err="1">
                <a:solidFill>
                  <a:schemeClr val="tx1"/>
                </a:solidFill>
              </a:rPr>
              <a:t>T</a:t>
            </a:r>
            <a:r>
              <a:rPr lang="pl-PL" sz="1600" baseline="-25000" dirty="0" err="1">
                <a:solidFill>
                  <a:schemeClr val="tx1"/>
                </a:solidFill>
              </a:rPr>
              <a:t>tar</a:t>
            </a:r>
            <a:r>
              <a:rPr lang="pl-PL" sz="1600" dirty="0">
                <a:solidFill>
                  <a:schemeClr val="tx1"/>
                </a:solidFill>
              </a:rPr>
              <a:t> = 80°C</a:t>
            </a:r>
          </a:p>
          <a:p>
            <a:pPr marL="317500" indent="-30797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pl-PL" sz="1600" b="1" dirty="0" err="1">
                <a:solidFill>
                  <a:schemeClr val="tx1"/>
                </a:solidFill>
              </a:rPr>
              <a:t>NiLi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deuterated</a:t>
            </a:r>
            <a:r>
              <a:rPr lang="pl-PL" sz="1600" dirty="0">
                <a:solidFill>
                  <a:schemeClr val="tx1"/>
                </a:solidFill>
              </a:rPr>
              <a:t> target</a:t>
            </a:r>
          </a:p>
          <a:p>
            <a:pPr marL="317500" lvl="1" indent="-307975">
              <a:lnSpc>
                <a:spcPct val="140000"/>
              </a:lnSpc>
            </a:pPr>
            <a:r>
              <a:rPr lang="pl-PL" sz="1600" dirty="0">
                <a:solidFill>
                  <a:schemeClr val="tx1"/>
                </a:solidFill>
              </a:rPr>
              <a:t>	d(</a:t>
            </a:r>
            <a:r>
              <a:rPr lang="pl-PL" sz="1600" dirty="0" err="1">
                <a:solidFill>
                  <a:schemeClr val="tx1"/>
                </a:solidFill>
              </a:rPr>
              <a:t>d,p</a:t>
            </a:r>
            <a:r>
              <a:rPr lang="pl-PL" sz="1600" dirty="0">
                <a:solidFill>
                  <a:schemeClr val="tx1"/>
                </a:solidFill>
              </a:rPr>
              <a:t>)t and d(</a:t>
            </a:r>
            <a:r>
              <a:rPr lang="pl-PL" sz="1600" dirty="0" err="1">
                <a:solidFill>
                  <a:schemeClr val="tx1"/>
                </a:solidFill>
              </a:rPr>
              <a:t>d,n</a:t>
            </a:r>
            <a:r>
              <a:rPr lang="pl-PL" sz="1600" dirty="0">
                <a:solidFill>
                  <a:schemeClr val="tx1"/>
                </a:solidFill>
              </a:rPr>
              <a:t>)</a:t>
            </a:r>
            <a:r>
              <a:rPr lang="pl-PL" sz="1600" baseline="30000" dirty="0">
                <a:solidFill>
                  <a:schemeClr val="tx1"/>
                </a:solidFill>
              </a:rPr>
              <a:t>3</a:t>
            </a:r>
            <a:r>
              <a:rPr lang="pl-PL" sz="1600" dirty="0">
                <a:solidFill>
                  <a:schemeClr val="tx1"/>
                </a:solidFill>
              </a:rPr>
              <a:t>He   </a:t>
            </a:r>
            <a:r>
              <a:rPr lang="pl-PL" sz="1600" dirty="0" err="1">
                <a:solidFill>
                  <a:schemeClr val="tx1"/>
                </a:solidFill>
              </a:rPr>
              <a:t>at</a:t>
            </a:r>
            <a:r>
              <a:rPr lang="pl-PL" sz="1600" dirty="0">
                <a:solidFill>
                  <a:schemeClr val="tx1"/>
                </a:solidFill>
              </a:rPr>
              <a:t>   8 and 20 </a:t>
            </a:r>
            <a:r>
              <a:rPr lang="pl-PL" sz="1600" dirty="0" err="1">
                <a:solidFill>
                  <a:schemeClr val="tx1"/>
                </a:solidFill>
              </a:rPr>
              <a:t>keV</a:t>
            </a:r>
            <a:endParaRPr lang="pl-PL" sz="1600" dirty="0">
              <a:solidFill>
                <a:schemeClr val="tx1"/>
              </a:solidFill>
            </a:endParaRPr>
          </a:p>
          <a:p>
            <a:pPr marL="317500" lvl="1" indent="-307975">
              <a:lnSpc>
                <a:spcPct val="140000"/>
              </a:lnSpc>
              <a:spcAft>
                <a:spcPts val="1200"/>
              </a:spcAft>
            </a:pPr>
            <a:r>
              <a:rPr lang="pl-PL" sz="1600" dirty="0">
                <a:solidFill>
                  <a:schemeClr val="tx1"/>
                </a:solidFill>
              </a:rPr>
              <a:t>	I</a:t>
            </a:r>
            <a:r>
              <a:rPr lang="pl-PL" sz="1600" baseline="-25000" dirty="0">
                <a:solidFill>
                  <a:schemeClr val="tx1"/>
                </a:solidFill>
              </a:rPr>
              <a:t>tar</a:t>
            </a:r>
            <a:r>
              <a:rPr lang="pl-PL" sz="1600" dirty="0">
                <a:solidFill>
                  <a:schemeClr val="tx1"/>
                </a:solidFill>
              </a:rPr>
              <a:t> = 85 </a:t>
            </a:r>
            <a:r>
              <a:rPr lang="pl-PL" sz="1600" dirty="0" err="1">
                <a:solidFill>
                  <a:schemeClr val="tx1"/>
                </a:solidFill>
              </a:rPr>
              <a:t>μA</a:t>
            </a:r>
            <a:r>
              <a:rPr lang="pl-PL" sz="1600" dirty="0">
                <a:solidFill>
                  <a:schemeClr val="tx1"/>
                </a:solidFill>
              </a:rPr>
              <a:t>, </a:t>
            </a:r>
            <a:r>
              <a:rPr lang="pl-PL" sz="1600" dirty="0" err="1">
                <a:solidFill>
                  <a:schemeClr val="tx1"/>
                </a:solidFill>
              </a:rPr>
              <a:t>T</a:t>
            </a:r>
            <a:r>
              <a:rPr lang="pl-PL" sz="1600" baseline="-25000" dirty="0" err="1">
                <a:solidFill>
                  <a:schemeClr val="tx1"/>
                </a:solidFill>
              </a:rPr>
              <a:t>tar</a:t>
            </a:r>
            <a:r>
              <a:rPr lang="pl-PL" sz="1600" dirty="0">
                <a:solidFill>
                  <a:schemeClr val="tx1"/>
                </a:solidFill>
              </a:rPr>
              <a:t> = 63°C</a:t>
            </a:r>
          </a:p>
          <a:p>
            <a:pPr marL="317500" indent="-307975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pl-PL" sz="1600" b="1" dirty="0" err="1">
                <a:solidFill>
                  <a:schemeClr val="tx1"/>
                </a:solidFill>
              </a:rPr>
              <a:t>NiLi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clean</a:t>
            </a:r>
            <a:r>
              <a:rPr lang="pl-PL" sz="1600" dirty="0">
                <a:solidFill>
                  <a:schemeClr val="tx1"/>
                </a:solidFill>
              </a:rPr>
              <a:t> target</a:t>
            </a:r>
          </a:p>
          <a:p>
            <a:pPr marL="317500" indent="-307975">
              <a:lnSpc>
                <a:spcPct val="140000"/>
              </a:lnSpc>
            </a:pPr>
            <a:r>
              <a:rPr lang="pl-PL" sz="1600" baseline="30000" dirty="0">
                <a:solidFill>
                  <a:schemeClr val="tx1"/>
                </a:solidFill>
              </a:rPr>
              <a:t>	6</a:t>
            </a:r>
            <a:r>
              <a:rPr lang="pl-PL" sz="1600" dirty="0">
                <a:solidFill>
                  <a:schemeClr val="tx1"/>
                </a:solidFill>
              </a:rPr>
              <a:t>Li(p,𝛼)</a:t>
            </a:r>
            <a:r>
              <a:rPr lang="pl-PL" sz="1600" baseline="30000" dirty="0">
                <a:solidFill>
                  <a:schemeClr val="tx1"/>
                </a:solidFill>
              </a:rPr>
              <a:t>3</a:t>
            </a:r>
            <a:r>
              <a:rPr lang="pl-PL" sz="1600" dirty="0">
                <a:solidFill>
                  <a:schemeClr val="tx1"/>
                </a:solidFill>
              </a:rPr>
              <a:t>He and </a:t>
            </a:r>
            <a:r>
              <a:rPr lang="pl-PL" sz="1600" baseline="30000" dirty="0">
                <a:solidFill>
                  <a:schemeClr val="tx1"/>
                </a:solidFill>
              </a:rPr>
              <a:t>7</a:t>
            </a:r>
            <a:r>
              <a:rPr lang="pl-PL" sz="1600" dirty="0">
                <a:solidFill>
                  <a:schemeClr val="tx1"/>
                </a:solidFill>
              </a:rPr>
              <a:t>Li(p,𝛼)𝛼   </a:t>
            </a:r>
            <a:r>
              <a:rPr lang="pl-PL" sz="1600" dirty="0" err="1">
                <a:solidFill>
                  <a:schemeClr val="tx1"/>
                </a:solidFill>
              </a:rPr>
              <a:t>at</a:t>
            </a:r>
            <a:r>
              <a:rPr lang="pl-PL" sz="1600" dirty="0">
                <a:solidFill>
                  <a:schemeClr val="tx1"/>
                </a:solidFill>
              </a:rPr>
              <a:t>   20 </a:t>
            </a:r>
            <a:r>
              <a:rPr lang="pl-PL" sz="1600" dirty="0" err="1">
                <a:solidFill>
                  <a:schemeClr val="tx1"/>
                </a:solidFill>
              </a:rPr>
              <a:t>keV</a:t>
            </a:r>
            <a:endParaRPr lang="pl-PL" sz="1600" dirty="0">
              <a:solidFill>
                <a:schemeClr val="tx1"/>
              </a:solidFill>
            </a:endParaRPr>
          </a:p>
          <a:p>
            <a:pPr marL="317500" indent="-307975">
              <a:lnSpc>
                <a:spcPct val="140000"/>
              </a:lnSpc>
              <a:spcAft>
                <a:spcPts val="1200"/>
              </a:spcAft>
            </a:pPr>
            <a:r>
              <a:rPr lang="pl-PL" sz="1600" dirty="0">
                <a:solidFill>
                  <a:schemeClr val="tx1"/>
                </a:solidFill>
              </a:rPr>
              <a:t>	I</a:t>
            </a:r>
            <a:r>
              <a:rPr lang="pl-PL" sz="1600" baseline="-25000" dirty="0">
                <a:solidFill>
                  <a:schemeClr val="tx1"/>
                </a:solidFill>
              </a:rPr>
              <a:t>tar</a:t>
            </a:r>
            <a:r>
              <a:rPr lang="pl-PL" sz="1600" dirty="0">
                <a:solidFill>
                  <a:schemeClr val="tx1"/>
                </a:solidFill>
              </a:rPr>
              <a:t> = 100 </a:t>
            </a:r>
            <a:r>
              <a:rPr lang="pl-PL" sz="1600" dirty="0" err="1">
                <a:solidFill>
                  <a:schemeClr val="tx1"/>
                </a:solidFill>
              </a:rPr>
              <a:t>μA</a:t>
            </a:r>
            <a:r>
              <a:rPr lang="pl-PL" sz="1600" dirty="0">
                <a:solidFill>
                  <a:schemeClr val="tx1"/>
                </a:solidFill>
              </a:rPr>
              <a:t>, </a:t>
            </a:r>
            <a:r>
              <a:rPr lang="pl-PL" sz="1600" dirty="0" err="1">
                <a:solidFill>
                  <a:schemeClr val="tx1"/>
                </a:solidFill>
              </a:rPr>
              <a:t>T</a:t>
            </a:r>
            <a:r>
              <a:rPr lang="pl-PL" sz="1600" baseline="-25000" dirty="0" err="1">
                <a:solidFill>
                  <a:schemeClr val="tx1"/>
                </a:solidFill>
              </a:rPr>
              <a:t>tar</a:t>
            </a:r>
            <a:r>
              <a:rPr lang="pl-PL" sz="1600" dirty="0">
                <a:solidFill>
                  <a:schemeClr val="tx1"/>
                </a:solidFill>
              </a:rPr>
              <a:t> = 35°C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CBD824D-09BE-3447-6382-62023DC405CA}"/>
              </a:ext>
            </a:extLst>
          </p:cNvPr>
          <p:cNvSpPr txBox="1"/>
          <p:nvPr/>
        </p:nvSpPr>
        <p:spPr>
          <a:xfrm>
            <a:off x="3302381" y="1454944"/>
            <a:ext cx="1410111" cy="33855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l-PL" sz="1600" baseline="-25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l-PL" sz="16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≅ 100 </a:t>
            </a:r>
            <a:r>
              <a:rPr lang="pl-PL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</a:t>
            </a:r>
            <a:endParaRPr lang="pl-P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56CF135-3744-CC9A-3396-EF1AB3E7961A}"/>
              </a:ext>
            </a:extLst>
          </p:cNvPr>
          <p:cNvSpPr txBox="1"/>
          <p:nvPr/>
        </p:nvSpPr>
        <p:spPr>
          <a:xfrm>
            <a:off x="3292920" y="2627760"/>
            <a:ext cx="1410111" cy="33855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l-PL" sz="1600" baseline="-25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l-P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≅ 450 </a:t>
            </a:r>
            <a:r>
              <a:rPr lang="pl-PL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</a:t>
            </a:r>
            <a:endParaRPr lang="pl-P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0ADB8CB-E183-6E58-D02A-FB382A828C07}"/>
              </a:ext>
            </a:extLst>
          </p:cNvPr>
          <p:cNvSpPr txBox="1"/>
          <p:nvPr/>
        </p:nvSpPr>
        <p:spPr>
          <a:xfrm>
            <a:off x="3281109" y="3799226"/>
            <a:ext cx="1410112" cy="33855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l-PL" sz="1600" baseline="-25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l-PL" sz="16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≅ 300 </a:t>
            </a:r>
            <a:r>
              <a:rPr lang="pl-PL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</a:t>
            </a:r>
            <a:endParaRPr lang="pl-P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36941C03-323B-AB81-5B2B-DEA3D5A0D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78" y="3874657"/>
            <a:ext cx="3388320" cy="1967657"/>
          </a:xfrm>
          <a:prstGeom prst="rect">
            <a:avLst/>
          </a:prstGeom>
          <a:ln w="3175">
            <a:noFill/>
          </a:ln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A2E8AE46-4C2A-117E-CE04-F58C935EB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029" y="1626823"/>
            <a:ext cx="3386742" cy="196765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65DEC216-2C90-2400-C3A7-0C96CF9F8EA9}"/>
              </a:ext>
            </a:extLst>
          </p:cNvPr>
          <p:cNvSpPr txBox="1"/>
          <p:nvPr/>
        </p:nvSpPr>
        <p:spPr>
          <a:xfrm>
            <a:off x="2962335" y="4975652"/>
            <a:ext cx="2062186" cy="33855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l-P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few</a:t>
            </a:r>
            <a:r>
              <a:rPr lang="pl-P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counts</a:t>
            </a:r>
            <a:r>
              <a:rPr lang="pl-P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𝛼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22117F5A-AAAC-9E4E-E58B-87D7705CDD07}"/>
              </a:ext>
            </a:extLst>
          </p:cNvPr>
          <p:cNvSpPr txBox="1"/>
          <p:nvPr/>
        </p:nvSpPr>
        <p:spPr>
          <a:xfrm rot="18434402">
            <a:off x="6617331" y="3348346"/>
            <a:ext cx="5614717" cy="800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6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10000"/>
                  </a:srgbClr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PRELIMINARY RESULTS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C017909-27AD-B5DF-75B6-A4F2382A4932}"/>
              </a:ext>
            </a:extLst>
          </p:cNvPr>
          <p:cNvSpPr txBox="1"/>
          <p:nvPr/>
        </p:nvSpPr>
        <p:spPr>
          <a:xfrm>
            <a:off x="5286202" y="1451334"/>
            <a:ext cx="1410111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l-PL" sz="1600" dirty="0" err="1"/>
              <a:t>U</a:t>
            </a:r>
            <a:r>
              <a:rPr lang="pl-PL" sz="1600" baseline="-25000" dirty="0" err="1"/>
              <a:t>e</a:t>
            </a:r>
            <a:r>
              <a:rPr lang="pl-PL" sz="1600" baseline="30000" dirty="0" err="1"/>
              <a:t>theo</a:t>
            </a:r>
            <a:r>
              <a:rPr lang="pl-PL" sz="1600" baseline="30000" dirty="0"/>
              <a:t> </a:t>
            </a:r>
            <a:r>
              <a:rPr lang="pl-PL" sz="1600" dirty="0"/>
              <a:t>= 109 </a:t>
            </a:r>
            <a:r>
              <a:rPr lang="pl-PL" sz="1600" dirty="0" err="1"/>
              <a:t>eV</a:t>
            </a:r>
            <a:endParaRPr lang="pl-PL" sz="1600" dirty="0"/>
          </a:p>
        </p:txBody>
      </p:sp>
      <p:pic>
        <p:nvPicPr>
          <p:cNvPr id="15" name="Zrzut ekranu 2021-08-17 o 13.16.29.png" descr="Zrzut ekranu 2021-08-17 o 13.16.29.png">
            <a:extLst>
              <a:ext uri="{FF2B5EF4-FFF2-40B4-BE49-F238E27FC236}">
                <a16:creationId xmlns:a16="http://schemas.microsoft.com/office/drawing/2014/main" id="{9D4FB730-5508-38AB-FC35-EAD79E283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050" y="1806548"/>
            <a:ext cx="2851943" cy="207711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6" name="HV">
            <a:extLst>
              <a:ext uri="{FF2B5EF4-FFF2-40B4-BE49-F238E27FC236}">
                <a16:creationId xmlns:a16="http://schemas.microsoft.com/office/drawing/2014/main" id="{08AE9397-802E-048C-E323-CA972E9303B0}"/>
              </a:ext>
            </a:extLst>
          </p:cNvPr>
          <p:cNvSpPr txBox="1"/>
          <p:nvPr/>
        </p:nvSpPr>
        <p:spPr>
          <a:xfrm>
            <a:off x="6892425" y="1962015"/>
            <a:ext cx="28148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>
              <a:defRPr sz="1100" b="1"/>
            </a:lvl1pPr>
          </a:lstStyle>
          <a:p>
            <a:r>
              <a:rPr sz="1200" dirty="0"/>
              <a:t>HV</a:t>
            </a:r>
          </a:p>
        </p:txBody>
      </p:sp>
      <p:sp>
        <p:nvSpPr>
          <p:cNvPr id="18" name="Strzałka w dół 17">
            <a:extLst>
              <a:ext uri="{FF2B5EF4-FFF2-40B4-BE49-F238E27FC236}">
                <a16:creationId xmlns:a16="http://schemas.microsoft.com/office/drawing/2014/main" id="{A20A0811-5242-7C2E-22AD-224CD89D844D}"/>
              </a:ext>
            </a:extLst>
          </p:cNvPr>
          <p:cNvSpPr/>
          <p:nvPr/>
        </p:nvSpPr>
        <p:spPr>
          <a:xfrm>
            <a:off x="6065474" y="2239012"/>
            <a:ext cx="108000" cy="63481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1362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er slajdu">
            <a:extLst>
              <a:ext uri="{FF2B5EF4-FFF2-40B4-BE49-F238E27FC236}">
                <a16:creationId xmlns:a16="http://schemas.microsoft.com/office/drawing/2014/main" id="{D8C12892-7C28-686B-267B-9539B5E4A086}"/>
              </a:ext>
            </a:extLst>
          </p:cNvPr>
          <p:cNvSpPr txBox="1">
            <a:spLocks/>
          </p:cNvSpPr>
          <p:nvPr/>
        </p:nvSpPr>
        <p:spPr>
          <a:xfrm>
            <a:off x="11654968" y="6377265"/>
            <a:ext cx="407804" cy="2942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6799" tIns="46799" rIns="46799" bIns="46799" rtlCol="0" anchor="ctr"/>
          <a:lstStyle>
            <a:defPPr>
              <a:defRPr lang="pl-PL"/>
            </a:defPPr>
            <a:lvl1pPr marL="0" algn="ctr" defTabSz="914400" rtl="0" eaLnBrk="1" latinLnBrk="0" hangingPunct="1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200" kern="1200">
                <a:solidFill>
                  <a:srgbClr val="2878B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l-PL" sz="1800" smtClean="0"/>
              <a:pPr/>
              <a:t>13</a:t>
            </a:fld>
            <a:endParaRPr lang="pl-PL" sz="1800" dirty="0"/>
          </a:p>
        </p:txBody>
      </p:sp>
      <p:sp>
        <p:nvSpPr>
          <p:cNvPr id="4" name="14th International Workshop on Anomalies in Hydrogen Loaded Metals, Assisi, Italy">
            <a:extLst>
              <a:ext uri="{FF2B5EF4-FFF2-40B4-BE49-F238E27FC236}">
                <a16:creationId xmlns:a16="http://schemas.microsoft.com/office/drawing/2014/main" id="{5C2DE400-B513-80F1-835D-62E61FA991BA}"/>
              </a:ext>
            </a:extLst>
          </p:cNvPr>
          <p:cNvSpPr txBox="1"/>
          <p:nvPr/>
        </p:nvSpPr>
        <p:spPr>
          <a:xfrm>
            <a:off x="3243840" y="6351487"/>
            <a:ext cx="8411128" cy="35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rPr lang="pl-PL" dirty="0"/>
              <a:t>@ </a:t>
            </a:r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International Workshop on Anomalies in Hydrogen Loaded Metals, Assisi, Italy</a:t>
            </a:r>
            <a:endParaRPr dirty="0"/>
          </a:p>
        </p:txBody>
      </p:sp>
      <p:pic>
        <p:nvPicPr>
          <p:cNvPr id="5" name="image.png" descr="image.png">
            <a:extLst>
              <a:ext uri="{FF2B5EF4-FFF2-40B4-BE49-F238E27FC236}">
                <a16:creationId xmlns:a16="http://schemas.microsoft.com/office/drawing/2014/main" id="{58333C77-830F-B017-A497-DA68F810E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4" y="6258833"/>
            <a:ext cx="10033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766B6481-8782-48A2-D9DE-B9EE8A5BE00C}"/>
              </a:ext>
            </a:extLst>
          </p:cNvPr>
          <p:cNvSpPr/>
          <p:nvPr/>
        </p:nvSpPr>
        <p:spPr>
          <a:xfrm>
            <a:off x="139699" y="155575"/>
            <a:ext cx="11907157" cy="974734"/>
          </a:xfrm>
          <a:prstGeom prst="roundRect">
            <a:avLst>
              <a:gd name="adj" fmla="val 2344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zaokrąglony 6">
            <a:extLst>
              <a:ext uri="{FF2B5EF4-FFF2-40B4-BE49-F238E27FC236}">
                <a16:creationId xmlns:a16="http://schemas.microsoft.com/office/drawing/2014/main" id="{533367B8-82DB-29AF-74C6-B46B81C06427}"/>
              </a:ext>
            </a:extLst>
          </p:cNvPr>
          <p:cNvSpPr/>
          <p:nvPr/>
        </p:nvSpPr>
        <p:spPr>
          <a:xfrm>
            <a:off x="139699" y="1271367"/>
            <a:ext cx="11907157" cy="4868176"/>
          </a:xfrm>
          <a:prstGeom prst="roundRect">
            <a:avLst>
              <a:gd name="adj" fmla="val 5132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Motivation">
            <a:extLst>
              <a:ext uri="{FF2B5EF4-FFF2-40B4-BE49-F238E27FC236}">
                <a16:creationId xmlns:a16="http://schemas.microsoft.com/office/drawing/2014/main" id="{681E3671-13BD-A503-A784-91364630D469}"/>
              </a:ext>
            </a:extLst>
          </p:cNvPr>
          <p:cNvSpPr txBox="1"/>
          <p:nvPr/>
        </p:nvSpPr>
        <p:spPr>
          <a:xfrm>
            <a:off x="399143" y="296633"/>
            <a:ext cx="11422029" cy="692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4000">
                <a:solidFill>
                  <a:srgbClr val="2878BC"/>
                </a:solidFill>
              </a:defRPr>
            </a:lvl1pPr>
          </a:lstStyle>
          <a:p>
            <a:r>
              <a:rPr lang="pl-PL" dirty="0"/>
              <a:t>Surface and </a:t>
            </a:r>
            <a:r>
              <a:rPr lang="pl-PL" dirty="0" err="1"/>
              <a:t>bulk</a:t>
            </a:r>
            <a:r>
              <a:rPr lang="pl-PL" dirty="0"/>
              <a:t> </a:t>
            </a:r>
            <a:r>
              <a:rPr lang="pl-PL" dirty="0" err="1"/>
              <a:t>studies</a:t>
            </a:r>
            <a:r>
              <a:rPr lang="pl-PL" dirty="0"/>
              <a:t> with PAS for </a:t>
            </a:r>
            <a:r>
              <a:rPr lang="pl-PL" dirty="0" err="1"/>
              <a:t>Zr+D+C</a:t>
            </a:r>
            <a:endParaRPr dirty="0"/>
          </a:p>
        </p:txBody>
      </p:sp>
      <p:sp>
        <p:nvSpPr>
          <p:cNvPr id="10" name="29/08 - 01/09/2021">
            <a:extLst>
              <a:ext uri="{FF2B5EF4-FFF2-40B4-BE49-F238E27FC236}">
                <a16:creationId xmlns:a16="http://schemas.microsoft.com/office/drawing/2014/main" id="{B6C17D87-B5FA-57B4-269B-C8F134399A28}"/>
              </a:ext>
            </a:extLst>
          </p:cNvPr>
          <p:cNvSpPr txBox="1"/>
          <p:nvPr/>
        </p:nvSpPr>
        <p:spPr>
          <a:xfrm>
            <a:off x="1882547" y="6361881"/>
            <a:ext cx="1437596" cy="35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rPr lang="pl-PL" dirty="0"/>
              <a:t>Sept 27, 2022</a:t>
            </a:r>
            <a:endParaRPr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EFD9862-91FC-5685-4103-D98C9A980DDC}"/>
              </a:ext>
            </a:extLst>
          </p:cNvPr>
          <p:cNvSpPr txBox="1"/>
          <p:nvPr/>
        </p:nvSpPr>
        <p:spPr>
          <a:xfrm>
            <a:off x="5401541" y="3166827"/>
            <a:ext cx="6645315" cy="293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700" dirty="0"/>
              <a:t>The higher S parameter the higher concentration od defects.</a:t>
            </a:r>
          </a:p>
          <a:p>
            <a:pPr marL="285750" indent="-285750" algn="just">
              <a:lnSpc>
                <a:spcPct val="13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700" dirty="0"/>
              <a:t>Large amount of vacancies in the deuteron range.</a:t>
            </a:r>
          </a:p>
          <a:p>
            <a:pPr marL="285750" indent="-285750" algn="just">
              <a:lnSpc>
                <a:spcPct val="13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700" dirty="0"/>
              <a:t>The same depths distribution observed for targets implanted additionally with carbon.</a:t>
            </a:r>
          </a:p>
          <a:p>
            <a:pPr marL="285750" indent="-285750" algn="just">
              <a:lnSpc>
                <a:spcPct val="13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700" dirty="0"/>
              <a:t>Vacancy density is the same for different C amounts – saturation of vacancy density?</a:t>
            </a:r>
          </a:p>
          <a:p>
            <a:pPr marL="285750" indent="-285750" algn="just">
              <a:lnSpc>
                <a:spcPct val="13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700" dirty="0"/>
              <a:t>Vacancy density at large depth is smaller than for the reference sample – diffusion of vacancies towards surface?</a:t>
            </a:r>
            <a:endParaRPr lang="pl-PL" sz="17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ela 14">
                <a:extLst>
                  <a:ext uri="{FF2B5EF4-FFF2-40B4-BE49-F238E27FC236}">
                    <a16:creationId xmlns:a16="http://schemas.microsoft.com/office/drawing/2014/main" id="{D046110D-FB4E-3D44-10EB-412B414FA0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3640264"/>
                  </p:ext>
                </p:extLst>
              </p:nvPr>
            </p:nvGraphicFramePr>
            <p:xfrm>
              <a:off x="6093276" y="1407611"/>
              <a:ext cx="5445336" cy="1723051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968844">
                      <a:extLst>
                        <a:ext uri="{9D8B030D-6E8A-4147-A177-3AD203B41FA5}">
                          <a16:colId xmlns:a16="http://schemas.microsoft.com/office/drawing/2014/main" val="2206963925"/>
                        </a:ext>
                      </a:extLst>
                    </a:gridCol>
                    <a:gridCol w="1314549">
                      <a:extLst>
                        <a:ext uri="{9D8B030D-6E8A-4147-A177-3AD203B41FA5}">
                          <a16:colId xmlns:a16="http://schemas.microsoft.com/office/drawing/2014/main" val="1802819830"/>
                        </a:ext>
                      </a:extLst>
                    </a:gridCol>
                    <a:gridCol w="1484831">
                      <a:extLst>
                        <a:ext uri="{9D8B030D-6E8A-4147-A177-3AD203B41FA5}">
                          <a16:colId xmlns:a16="http://schemas.microsoft.com/office/drawing/2014/main" val="945950681"/>
                        </a:ext>
                      </a:extLst>
                    </a:gridCol>
                    <a:gridCol w="1677112">
                      <a:extLst>
                        <a:ext uri="{9D8B030D-6E8A-4147-A177-3AD203B41FA5}">
                          <a16:colId xmlns:a16="http://schemas.microsoft.com/office/drawing/2014/main" val="1002290215"/>
                        </a:ext>
                      </a:extLst>
                    </a:gridCol>
                  </a:tblGrid>
                  <a:tr h="534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</a:rPr>
                            <a:t> </a:t>
                          </a:r>
                          <a:endParaRPr lang="pl-PL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99108" marR="199108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</a:rPr>
                            <a:t>Energy [keV]</a:t>
                          </a:r>
                          <a:endParaRPr lang="pl-PL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99108" marR="199108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</a:rPr>
                            <a:t>Fluence [</a:t>
                          </a:r>
                          <a:r>
                            <a:rPr lang="pl-PL" sz="1600" dirty="0" err="1">
                              <a:effectLst/>
                              <a:latin typeface="+mn-lt"/>
                            </a:rPr>
                            <a:t>atoms</a:t>
                          </a:r>
                          <a:r>
                            <a:rPr lang="en-GB" sz="1600" dirty="0">
                              <a:effectLst/>
                              <a:latin typeface="+mn-lt"/>
                            </a:rPr>
                            <a:t>/cm</a:t>
                          </a:r>
                          <a:r>
                            <a:rPr lang="en-GB" sz="1600" baseline="30000" dirty="0">
                              <a:effectLst/>
                              <a:latin typeface="+mn-lt"/>
                            </a:rPr>
                            <a:t>2</a:t>
                          </a:r>
                          <a:r>
                            <a:rPr lang="en-GB" sz="1600" dirty="0">
                              <a:effectLst/>
                              <a:latin typeface="+mn-lt"/>
                            </a:rPr>
                            <a:t>]</a:t>
                          </a:r>
                          <a:endParaRPr lang="pl-PL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99108" marR="199108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0509401"/>
                      </a:ext>
                    </a:extLst>
                  </a:tr>
                  <a:tr h="56416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</a:rPr>
                            <a:t>D</a:t>
                          </a:r>
                          <a:r>
                            <a:rPr lang="en-GB" sz="1600" baseline="-25000" dirty="0">
                              <a:effectLst/>
                              <a:latin typeface="+mn-lt"/>
                            </a:rPr>
                            <a:t>2</a:t>
                          </a:r>
                          <a:r>
                            <a:rPr lang="en-GB" sz="1600" baseline="30000" dirty="0">
                              <a:effectLst/>
                              <a:latin typeface="+mn-lt"/>
                            </a:rPr>
                            <a:t>+</a:t>
                          </a:r>
                          <a:endParaRPr lang="pl-PL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99108" marR="199108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</a:rPr>
                            <a:t>80</a:t>
                          </a:r>
                          <a:endParaRPr lang="pl-PL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99108" marR="199108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6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GB" sz="16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sSup>
                                  <m:sSupPr>
                                    <m:ctrlPr>
                                      <a:rPr lang="pl-PL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GB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l-PL" sz="1600" b="0" dirty="0">
                            <a:effectLst/>
                            <a:latin typeface="Courier" pitchFamily="2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99108" marR="199108" marT="72000" marB="0" anchor="b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19520"/>
                      </a:ext>
                    </a:extLst>
                  </a:tr>
                  <a:tr h="6244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</a:rPr>
                            <a:t>C</a:t>
                          </a:r>
                          <a:r>
                            <a:rPr lang="en-GB" sz="1600" baseline="30000" dirty="0">
                              <a:effectLst/>
                              <a:latin typeface="+mn-lt"/>
                            </a:rPr>
                            <a:t>+</a:t>
                          </a:r>
                          <a:endParaRPr lang="pl-PL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99108" marR="199108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</a:rPr>
                            <a:t>200</a:t>
                          </a:r>
                          <a:endParaRPr lang="pl-PL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99108" marR="199108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sz="16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GB" sz="16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sSup>
                                  <m:sSupPr>
                                    <m:ctrlPr>
                                      <a:rPr lang="pl-PL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GB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l-PL" sz="1600" b="0" dirty="0">
                            <a:effectLst/>
                            <a:latin typeface="Courier" pitchFamily="2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99108" marR="199108" marT="0" marB="0" anchor="b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6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GB" sz="16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sSup>
                                  <m:sSupPr>
                                    <m:ctrlPr>
                                      <a:rPr lang="pl-PL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GB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l-PL" sz="1600" b="0" dirty="0">
                            <a:effectLst/>
                            <a:latin typeface="Courier" pitchFamily="2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99108" marR="199108" marT="108000" marB="0" anchor="b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66175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ela 14">
                <a:extLst>
                  <a:ext uri="{FF2B5EF4-FFF2-40B4-BE49-F238E27FC236}">
                    <a16:creationId xmlns:a16="http://schemas.microsoft.com/office/drawing/2014/main" id="{D046110D-FB4E-3D44-10EB-412B414FA0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3640264"/>
                  </p:ext>
                </p:extLst>
              </p:nvPr>
            </p:nvGraphicFramePr>
            <p:xfrm>
              <a:off x="6093276" y="1407611"/>
              <a:ext cx="5445336" cy="1723051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968844">
                      <a:extLst>
                        <a:ext uri="{9D8B030D-6E8A-4147-A177-3AD203B41FA5}">
                          <a16:colId xmlns:a16="http://schemas.microsoft.com/office/drawing/2014/main" val="2206963925"/>
                        </a:ext>
                      </a:extLst>
                    </a:gridCol>
                    <a:gridCol w="1314549">
                      <a:extLst>
                        <a:ext uri="{9D8B030D-6E8A-4147-A177-3AD203B41FA5}">
                          <a16:colId xmlns:a16="http://schemas.microsoft.com/office/drawing/2014/main" val="1802819830"/>
                        </a:ext>
                      </a:extLst>
                    </a:gridCol>
                    <a:gridCol w="1484831">
                      <a:extLst>
                        <a:ext uri="{9D8B030D-6E8A-4147-A177-3AD203B41FA5}">
                          <a16:colId xmlns:a16="http://schemas.microsoft.com/office/drawing/2014/main" val="945950681"/>
                        </a:ext>
                      </a:extLst>
                    </a:gridCol>
                    <a:gridCol w="1677112">
                      <a:extLst>
                        <a:ext uri="{9D8B030D-6E8A-4147-A177-3AD203B41FA5}">
                          <a16:colId xmlns:a16="http://schemas.microsoft.com/office/drawing/2014/main" val="1002290215"/>
                        </a:ext>
                      </a:extLst>
                    </a:gridCol>
                  </a:tblGrid>
                  <a:tr h="534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</a:rPr>
                            <a:t> </a:t>
                          </a:r>
                          <a:endParaRPr lang="pl-PL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99108" marR="199108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</a:rPr>
                            <a:t>Energy [keV]</a:t>
                          </a:r>
                          <a:endParaRPr lang="pl-PL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99108" marR="199108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</a:rPr>
                            <a:t>Fluence [</a:t>
                          </a:r>
                          <a:r>
                            <a:rPr lang="pl-PL" sz="1600" dirty="0" err="1">
                              <a:effectLst/>
                              <a:latin typeface="+mn-lt"/>
                            </a:rPr>
                            <a:t>atoms</a:t>
                          </a:r>
                          <a:r>
                            <a:rPr lang="en-GB" sz="1600" dirty="0">
                              <a:effectLst/>
                              <a:latin typeface="+mn-lt"/>
                            </a:rPr>
                            <a:t>/cm</a:t>
                          </a:r>
                          <a:r>
                            <a:rPr lang="en-GB" sz="1600" baseline="30000" dirty="0">
                              <a:effectLst/>
                              <a:latin typeface="+mn-lt"/>
                            </a:rPr>
                            <a:t>2</a:t>
                          </a:r>
                          <a:r>
                            <a:rPr lang="en-GB" sz="1600" dirty="0">
                              <a:effectLst/>
                              <a:latin typeface="+mn-lt"/>
                            </a:rPr>
                            <a:t>]</a:t>
                          </a:r>
                          <a:endParaRPr lang="pl-PL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99108" marR="199108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0509401"/>
                      </a:ext>
                    </a:extLst>
                  </a:tr>
                  <a:tr h="56416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</a:rPr>
                            <a:t>D</a:t>
                          </a:r>
                          <a:r>
                            <a:rPr lang="en-GB" sz="1600" baseline="-25000" dirty="0">
                              <a:effectLst/>
                              <a:latin typeface="+mn-lt"/>
                            </a:rPr>
                            <a:t>2</a:t>
                          </a:r>
                          <a:r>
                            <a:rPr lang="en-GB" sz="1600" baseline="30000" dirty="0">
                              <a:effectLst/>
                              <a:latin typeface="+mn-lt"/>
                            </a:rPr>
                            <a:t>+</a:t>
                          </a:r>
                          <a:endParaRPr lang="pl-PL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99108" marR="199108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</a:rPr>
                            <a:t>80</a:t>
                          </a:r>
                          <a:endParaRPr lang="pl-PL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99108" marR="199108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199108" marR="199108" marT="72000" marB="0" anchor="b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2000" t="-102222" r="-400" b="-113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19520"/>
                      </a:ext>
                    </a:extLst>
                  </a:tr>
                  <a:tr h="6244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</a:rPr>
                            <a:t>C</a:t>
                          </a:r>
                          <a:r>
                            <a:rPr lang="en-GB" sz="1600" baseline="30000" dirty="0">
                              <a:effectLst/>
                              <a:latin typeface="+mn-lt"/>
                            </a:rPr>
                            <a:t>+</a:t>
                          </a:r>
                          <a:endParaRPr lang="pl-PL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99108" marR="199108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</a:rPr>
                            <a:t>200</a:t>
                          </a:r>
                          <a:endParaRPr lang="pl-PL" sz="16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99108" marR="199108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199108" marR="199108" marT="0" marB="0" anchor="b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52542" t="-182000" r="-112712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199108" marR="199108" marT="108000" marB="0" anchor="b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25758" t="-182000" r="-758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6175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6" name="Obraz 15">
            <a:extLst>
              <a:ext uri="{FF2B5EF4-FFF2-40B4-BE49-F238E27FC236}">
                <a16:creationId xmlns:a16="http://schemas.microsoft.com/office/drawing/2014/main" id="{AD5A9EB3-2FC5-371F-8259-04E10FDCEE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1413"/>
          <a:stretch/>
        </p:blipFill>
        <p:spPr>
          <a:xfrm>
            <a:off x="652071" y="1564396"/>
            <a:ext cx="4749470" cy="3950663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FD39A35-6282-10AE-E6A4-45566251450A}"/>
              </a:ext>
            </a:extLst>
          </p:cNvPr>
          <p:cNvSpPr txBox="1"/>
          <p:nvPr/>
        </p:nvSpPr>
        <p:spPr>
          <a:xfrm>
            <a:off x="668564" y="5705281"/>
            <a:ext cx="5185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accent5">
                    <a:lumMod val="75000"/>
                  </a:schemeClr>
                </a:solidFill>
              </a:rPr>
              <a:t>For </a:t>
            </a:r>
            <a:r>
              <a:rPr lang="pl-PL" sz="1400" dirty="0" err="1">
                <a:solidFill>
                  <a:schemeClr val="accent5">
                    <a:lumMod val="75000"/>
                  </a:schemeClr>
                </a:solidFill>
              </a:rPr>
              <a:t>details</a:t>
            </a:r>
            <a:r>
              <a:rPr lang="pl-PL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accent5">
                    <a:lumMod val="75000"/>
                  </a:schemeClr>
                </a:solidFill>
              </a:rPr>
              <a:t>see</a:t>
            </a:r>
            <a:r>
              <a:rPr lang="pl-PL" sz="1400" dirty="0">
                <a:solidFill>
                  <a:schemeClr val="accent5">
                    <a:lumMod val="75000"/>
                  </a:schemeClr>
                </a:solidFill>
              </a:rPr>
              <a:t>: M. </a:t>
            </a:r>
            <a:r>
              <a:rPr lang="pl-PL" sz="1400" dirty="0" err="1">
                <a:solidFill>
                  <a:schemeClr val="accent5">
                    <a:lumMod val="75000"/>
                  </a:schemeClr>
                </a:solidFill>
              </a:rPr>
              <a:t>Valat</a:t>
            </a:r>
            <a:r>
              <a:rPr lang="pl-PL" sz="14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pl-PL" sz="1400" dirty="0" err="1">
                <a:solidFill>
                  <a:schemeClr val="accent5">
                    <a:lumMod val="75000"/>
                  </a:schemeClr>
                </a:solidFill>
              </a:rPr>
              <a:t>Wednesday</a:t>
            </a:r>
            <a:r>
              <a:rPr lang="pl-PL" sz="1400" dirty="0">
                <a:solidFill>
                  <a:schemeClr val="accent5">
                    <a:lumMod val="75000"/>
                  </a:schemeClr>
                </a:solidFill>
              </a:rPr>
              <a:t> 9:30</a:t>
            </a:r>
          </a:p>
        </p:txBody>
      </p:sp>
    </p:spTree>
    <p:extLst>
      <p:ext uri="{BB962C8B-B14F-4D97-AF65-F5344CB8AC3E}">
        <p14:creationId xmlns:p14="http://schemas.microsoft.com/office/powerpoint/2010/main" val="180656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er slajdu">
            <a:extLst>
              <a:ext uri="{FF2B5EF4-FFF2-40B4-BE49-F238E27FC236}">
                <a16:creationId xmlns:a16="http://schemas.microsoft.com/office/drawing/2014/main" id="{D8C12892-7C28-686B-267B-9539B5E4A086}"/>
              </a:ext>
            </a:extLst>
          </p:cNvPr>
          <p:cNvSpPr txBox="1">
            <a:spLocks/>
          </p:cNvSpPr>
          <p:nvPr/>
        </p:nvSpPr>
        <p:spPr>
          <a:xfrm>
            <a:off x="11658388" y="6372056"/>
            <a:ext cx="326043" cy="2942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6799" tIns="46799" rIns="46799" bIns="46799" rtlCol="0" anchor="ctr"/>
          <a:lstStyle>
            <a:defPPr>
              <a:defRPr lang="pl-PL"/>
            </a:defPPr>
            <a:lvl1pPr marL="0" algn="ctr" defTabSz="914400" rtl="0" eaLnBrk="1" latinLnBrk="0" hangingPunct="1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200" kern="1200">
                <a:solidFill>
                  <a:srgbClr val="2878B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l-PL" sz="1800" smtClean="0"/>
              <a:pPr/>
              <a:t>14</a:t>
            </a:fld>
            <a:endParaRPr lang="pl-PL" sz="1800" dirty="0"/>
          </a:p>
        </p:txBody>
      </p:sp>
      <p:sp>
        <p:nvSpPr>
          <p:cNvPr id="4" name="14th International Workshop on Anomalies in Hydrogen Loaded Metals, Assisi, Italy">
            <a:extLst>
              <a:ext uri="{FF2B5EF4-FFF2-40B4-BE49-F238E27FC236}">
                <a16:creationId xmlns:a16="http://schemas.microsoft.com/office/drawing/2014/main" id="{5C2DE400-B513-80F1-835D-62E61FA991BA}"/>
              </a:ext>
            </a:extLst>
          </p:cNvPr>
          <p:cNvSpPr txBox="1"/>
          <p:nvPr/>
        </p:nvSpPr>
        <p:spPr>
          <a:xfrm>
            <a:off x="3243840" y="6351487"/>
            <a:ext cx="8411128" cy="35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rPr lang="pl-PL" dirty="0"/>
              <a:t>@ </a:t>
            </a:r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International Workshop on Anomalies in Hydrogen Loaded Metals, Assisi, Italy</a:t>
            </a:r>
            <a:endParaRPr dirty="0"/>
          </a:p>
        </p:txBody>
      </p:sp>
      <p:pic>
        <p:nvPicPr>
          <p:cNvPr id="5" name="image.png" descr="image.png">
            <a:extLst>
              <a:ext uri="{FF2B5EF4-FFF2-40B4-BE49-F238E27FC236}">
                <a16:creationId xmlns:a16="http://schemas.microsoft.com/office/drawing/2014/main" id="{58333C77-830F-B017-A497-DA68F810E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4" y="6258833"/>
            <a:ext cx="10033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766B6481-8782-48A2-D9DE-B9EE8A5BE00C}"/>
              </a:ext>
            </a:extLst>
          </p:cNvPr>
          <p:cNvSpPr/>
          <p:nvPr/>
        </p:nvSpPr>
        <p:spPr>
          <a:xfrm>
            <a:off x="139699" y="145143"/>
            <a:ext cx="11907157" cy="974734"/>
          </a:xfrm>
          <a:prstGeom prst="roundRect">
            <a:avLst>
              <a:gd name="adj" fmla="val 2344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s</a:t>
            </a:r>
          </a:p>
        </p:txBody>
      </p:sp>
      <p:sp>
        <p:nvSpPr>
          <p:cNvPr id="7" name="Prostokąt zaokrąglony 6">
            <a:extLst>
              <a:ext uri="{FF2B5EF4-FFF2-40B4-BE49-F238E27FC236}">
                <a16:creationId xmlns:a16="http://schemas.microsoft.com/office/drawing/2014/main" id="{533367B8-82DB-29AF-74C6-B46B81C06427}"/>
              </a:ext>
            </a:extLst>
          </p:cNvPr>
          <p:cNvSpPr/>
          <p:nvPr/>
        </p:nvSpPr>
        <p:spPr>
          <a:xfrm>
            <a:off x="139699" y="1271367"/>
            <a:ext cx="11907157" cy="4868176"/>
          </a:xfrm>
          <a:prstGeom prst="roundRect">
            <a:avLst>
              <a:gd name="adj" fmla="val 5132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Motivation">
            <a:extLst>
              <a:ext uri="{FF2B5EF4-FFF2-40B4-BE49-F238E27FC236}">
                <a16:creationId xmlns:a16="http://schemas.microsoft.com/office/drawing/2014/main" id="{681E3671-13BD-A503-A784-91364630D469}"/>
              </a:ext>
            </a:extLst>
          </p:cNvPr>
          <p:cNvSpPr txBox="1"/>
          <p:nvPr/>
        </p:nvSpPr>
        <p:spPr>
          <a:xfrm>
            <a:off x="399143" y="296633"/>
            <a:ext cx="11422029" cy="692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4000">
                <a:solidFill>
                  <a:srgbClr val="2878BC"/>
                </a:solidFill>
              </a:defRPr>
            </a:lvl1pPr>
          </a:lstStyle>
          <a:p>
            <a:r>
              <a:rPr lang="pl-PL" dirty="0" err="1"/>
              <a:t>Colclusions</a:t>
            </a:r>
            <a:endParaRPr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0243D72-03D7-3E86-30C2-A86FC1BE3B33}"/>
              </a:ext>
            </a:extLst>
          </p:cNvPr>
          <p:cNvSpPr txBox="1"/>
          <p:nvPr/>
        </p:nvSpPr>
        <p:spPr>
          <a:xfrm>
            <a:off x="305913" y="1211605"/>
            <a:ext cx="11574728" cy="49664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There are experimental results showing </a:t>
            </a:r>
            <a:r>
              <a:rPr lang="en-US" sz="1900" b="1" dirty="0"/>
              <a:t>very high electron screening energies</a:t>
            </a:r>
            <a:r>
              <a:rPr lang="en-US" sz="1900" dirty="0"/>
              <a:t>, but some of them are </a:t>
            </a:r>
            <a:r>
              <a:rPr lang="en-US" sz="1900" b="1" dirty="0"/>
              <a:t>too optimistic</a:t>
            </a:r>
            <a:r>
              <a:rPr lang="en-US" sz="1900" dirty="0"/>
              <a:t> due to specific drawbacks in the experimental and analytical procedures.</a:t>
            </a:r>
          </a:p>
          <a:p>
            <a:pPr marL="171450" indent="-1714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The experimental studies of LENR using accelerator at University of Szczecin were driven to determine </a:t>
            </a:r>
            <a:r>
              <a:rPr lang="en-US" sz="1900" b="1" dirty="0"/>
              <a:t>usefulness of targets like: Zr, </a:t>
            </a:r>
            <a:r>
              <a:rPr lang="en-US" sz="1900" b="1" dirty="0" err="1"/>
              <a:t>NiBe</a:t>
            </a:r>
            <a:r>
              <a:rPr lang="en-US" sz="1900" b="1" dirty="0"/>
              <a:t> and </a:t>
            </a:r>
            <a:r>
              <a:rPr lang="en-US" sz="1900" b="1" dirty="0" err="1"/>
              <a:t>NiLi</a:t>
            </a:r>
            <a:r>
              <a:rPr lang="en-US" sz="1900" dirty="0"/>
              <a:t>. Further experiments and detailed data analysis is needed.</a:t>
            </a:r>
          </a:p>
          <a:p>
            <a:pPr marL="171450" indent="-1714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A new fast analysis is implemented, allowing for </a:t>
            </a:r>
            <a:r>
              <a:rPr lang="en-US" sz="1900" b="1" dirty="0"/>
              <a:t>enhancement estimation</a:t>
            </a:r>
            <a:r>
              <a:rPr lang="en-US" sz="1900" dirty="0"/>
              <a:t>. For Zr </a:t>
            </a:r>
            <a:r>
              <a:rPr lang="en-US" sz="1900" b="1" dirty="0"/>
              <a:t>experimentally</a:t>
            </a:r>
            <a:r>
              <a:rPr lang="en-US" sz="1900" dirty="0"/>
              <a:t> observed </a:t>
            </a:r>
            <a:r>
              <a:rPr lang="en-US" sz="1900" b="1" dirty="0"/>
              <a:t>screening energy agrees </a:t>
            </a:r>
            <a:r>
              <a:rPr lang="en-US" sz="1900" dirty="0"/>
              <a:t>with the </a:t>
            </a:r>
            <a:r>
              <a:rPr lang="en-US" sz="1900" b="1" dirty="0"/>
              <a:t>theoretical</a:t>
            </a:r>
            <a:r>
              <a:rPr lang="en-US" sz="1900" dirty="0"/>
              <a:t> predictions.</a:t>
            </a:r>
          </a:p>
          <a:p>
            <a:pPr marL="171450" indent="-1714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Cross section can be enhanced due to </a:t>
            </a:r>
            <a:r>
              <a:rPr lang="en-US" sz="1900" b="1" dirty="0"/>
              <a:t>crystal lattice defects, resulting in larger effective electron mass</a:t>
            </a:r>
            <a:r>
              <a:rPr lang="en-US" sz="1900" dirty="0"/>
              <a:t>. The formation of metal oxide layers is common in vacuum systems, therefore surface and bulk analysis needs to be regularly implemented in further study.</a:t>
            </a:r>
          </a:p>
          <a:p>
            <a:pPr marL="171450" indent="-1714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Clean targets, as well as very contaminated, show low screening. </a:t>
            </a:r>
            <a:r>
              <a:rPr lang="en-US" sz="1900"/>
              <a:t>’</a:t>
            </a:r>
            <a:r>
              <a:rPr lang="en-US" sz="1900" b="1"/>
              <a:t>Slight’ </a:t>
            </a:r>
            <a:r>
              <a:rPr lang="en-US" sz="1900" b="1" dirty="0"/>
              <a:t>contaminations increase the screening energy</a:t>
            </a:r>
            <a:r>
              <a:rPr lang="en-US" sz="1900" dirty="0"/>
              <a:t>. Presumably, we could </a:t>
            </a:r>
            <a:r>
              <a:rPr lang="en-US" sz="1900" b="1" dirty="0"/>
              <a:t>manipulate the cross section by controlling the number of crystal defects in the metallic lattice</a:t>
            </a:r>
            <a:r>
              <a:rPr lang="en-US" sz="1900" dirty="0"/>
              <a:t>.</a:t>
            </a:r>
          </a:p>
        </p:txBody>
      </p:sp>
      <p:sp>
        <p:nvSpPr>
          <p:cNvPr id="10" name="29/08 - 01/09/2021">
            <a:extLst>
              <a:ext uri="{FF2B5EF4-FFF2-40B4-BE49-F238E27FC236}">
                <a16:creationId xmlns:a16="http://schemas.microsoft.com/office/drawing/2014/main" id="{DAA5F458-8F49-F261-7FD0-5FA826040312}"/>
              </a:ext>
            </a:extLst>
          </p:cNvPr>
          <p:cNvSpPr txBox="1"/>
          <p:nvPr/>
        </p:nvSpPr>
        <p:spPr>
          <a:xfrm>
            <a:off x="1882547" y="6361881"/>
            <a:ext cx="1437596" cy="35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rPr lang="pl-PL" dirty="0"/>
              <a:t>Sept 27,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5682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>
            <a:extLst>
              <a:ext uri="{FF2B5EF4-FFF2-40B4-BE49-F238E27FC236}">
                <a16:creationId xmlns:a16="http://schemas.microsoft.com/office/drawing/2014/main" id="{CD67E0A4-E196-161D-87F7-63C1EC55C7C0}"/>
              </a:ext>
            </a:extLst>
          </p:cNvPr>
          <p:cNvSpPr/>
          <p:nvPr/>
        </p:nvSpPr>
        <p:spPr>
          <a:xfrm>
            <a:off x="0" y="1858987"/>
            <a:ext cx="12192000" cy="44889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Prostokąt">
            <a:extLst>
              <a:ext uri="{FF2B5EF4-FFF2-40B4-BE49-F238E27FC236}">
                <a16:creationId xmlns:a16="http://schemas.microsoft.com/office/drawing/2014/main" id="{97CA1291-1D0C-5F7F-ACCE-4652ECEBAE12}"/>
              </a:ext>
            </a:extLst>
          </p:cNvPr>
          <p:cNvSpPr/>
          <p:nvPr/>
        </p:nvSpPr>
        <p:spPr>
          <a:xfrm>
            <a:off x="0" y="6347967"/>
            <a:ext cx="12192000" cy="533400"/>
          </a:xfrm>
          <a:prstGeom prst="rect">
            <a:avLst/>
          </a:prstGeom>
          <a:solidFill>
            <a:srgbClr val="B4B2B3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1800"/>
            </a:pPr>
            <a:endParaRPr/>
          </a:p>
        </p:txBody>
      </p:sp>
      <p:pic>
        <p:nvPicPr>
          <p:cNvPr id="6" name="image.png" descr="image.png">
            <a:extLst>
              <a:ext uri="{FF2B5EF4-FFF2-40B4-BE49-F238E27FC236}">
                <a16:creationId xmlns:a16="http://schemas.microsoft.com/office/drawing/2014/main" id="{B50ED468-BD6C-A26C-D413-F7D46AD67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28" y="207708"/>
            <a:ext cx="2682875" cy="1462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BFDC668-1554-717C-07FC-36C1C232D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219" y="193248"/>
            <a:ext cx="1499915" cy="149991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D0DC309-C833-158A-B585-72E616B0FDB0}"/>
              </a:ext>
            </a:extLst>
          </p:cNvPr>
          <p:cNvSpPr txBox="1"/>
          <p:nvPr/>
        </p:nvSpPr>
        <p:spPr>
          <a:xfrm>
            <a:off x="188468" y="6392076"/>
            <a:ext cx="11196256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000"/>
            </a:pPr>
            <a:r>
              <a:rPr lang="pl-PL" sz="1200" dirty="0" err="1"/>
              <a:t>This</a:t>
            </a:r>
            <a:r>
              <a:rPr lang="pl-PL" sz="1200" dirty="0"/>
              <a:t> </a:t>
            </a:r>
            <a:r>
              <a:rPr lang="pl-PL" sz="1200" dirty="0" err="1"/>
              <a:t>project</a:t>
            </a:r>
            <a:r>
              <a:rPr lang="pl-PL" sz="1200" dirty="0"/>
              <a:t> </a:t>
            </a:r>
            <a:r>
              <a:rPr lang="pl-PL" sz="1200" dirty="0" err="1"/>
              <a:t>has</a:t>
            </a:r>
            <a:r>
              <a:rPr lang="pl-PL" sz="1200" dirty="0"/>
              <a:t> </a:t>
            </a:r>
            <a:r>
              <a:rPr lang="pl-PL" sz="1200" dirty="0" err="1"/>
              <a:t>received</a:t>
            </a:r>
            <a:r>
              <a:rPr lang="pl-PL" sz="1200" dirty="0"/>
              <a:t> </a:t>
            </a:r>
            <a:r>
              <a:rPr lang="pl-PL" sz="1200" dirty="0" err="1"/>
              <a:t>funding</a:t>
            </a:r>
            <a:r>
              <a:rPr lang="pl-PL" sz="1200" dirty="0"/>
              <a:t> from the </a:t>
            </a:r>
            <a:r>
              <a:rPr lang="pl-PL" sz="1200" dirty="0" err="1"/>
              <a:t>European</a:t>
            </a:r>
            <a:r>
              <a:rPr lang="pl-PL" sz="1200" dirty="0"/>
              <a:t> </a:t>
            </a:r>
            <a:r>
              <a:rPr lang="pl-PL" sz="1200" dirty="0" err="1"/>
              <a:t>Union’s</a:t>
            </a:r>
            <a:r>
              <a:rPr lang="pl-PL" sz="1200" dirty="0"/>
              <a:t> Horizon2020 </a:t>
            </a:r>
            <a:r>
              <a:rPr lang="pl-PL" sz="1200" dirty="0" err="1"/>
              <a:t>research</a:t>
            </a:r>
            <a:r>
              <a:rPr lang="pl-PL" sz="1200" dirty="0"/>
              <a:t> and </a:t>
            </a:r>
            <a:r>
              <a:rPr lang="pl-PL" sz="1200" dirty="0" err="1"/>
              <a:t>innovation</a:t>
            </a:r>
            <a:r>
              <a:rPr lang="pl-PL" sz="1200" dirty="0"/>
              <a:t> </a:t>
            </a:r>
            <a:r>
              <a:rPr lang="pl-PL" sz="1200" dirty="0" err="1"/>
              <a:t>programme</a:t>
            </a:r>
            <a:r>
              <a:rPr lang="pl-PL" sz="1200" dirty="0"/>
              <a:t> </a:t>
            </a:r>
            <a:r>
              <a:rPr lang="pl-PL" sz="1200" dirty="0" err="1"/>
              <a:t>under</a:t>
            </a:r>
            <a:r>
              <a:rPr lang="pl-PL" sz="1200" dirty="0"/>
              <a:t> grant </a:t>
            </a:r>
            <a:r>
              <a:rPr lang="pl-PL" sz="1200" dirty="0" err="1"/>
              <a:t>agreement</a:t>
            </a:r>
            <a:r>
              <a:rPr lang="pl-PL" sz="1200" dirty="0"/>
              <a:t> no 951974.</a:t>
            </a:r>
          </a:p>
          <a:p>
            <a: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000"/>
            </a:pPr>
            <a:r>
              <a:rPr lang="pl-PL" sz="1200" dirty="0" err="1"/>
              <a:t>This</a:t>
            </a:r>
            <a:r>
              <a:rPr lang="pl-PL" sz="1200" dirty="0"/>
              <a:t> </a:t>
            </a:r>
            <a:r>
              <a:rPr lang="pl-PL" sz="1200" dirty="0" err="1"/>
              <a:t>work</a:t>
            </a:r>
            <a:r>
              <a:rPr lang="pl-PL" sz="1200" dirty="0"/>
              <a:t> </a:t>
            </a:r>
            <a:r>
              <a:rPr lang="pl-PL" sz="1200" dirty="0" err="1"/>
              <a:t>reflects</a:t>
            </a:r>
            <a:r>
              <a:rPr lang="pl-PL" sz="1200" dirty="0"/>
              <a:t> </a:t>
            </a:r>
            <a:r>
              <a:rPr lang="pl-PL" sz="1200" dirty="0" err="1"/>
              <a:t>only</a:t>
            </a:r>
            <a:r>
              <a:rPr lang="pl-PL" sz="1200" dirty="0"/>
              <a:t> the </a:t>
            </a:r>
            <a:r>
              <a:rPr lang="pl-PL" sz="1200" dirty="0" err="1"/>
              <a:t>author's</a:t>
            </a:r>
            <a:r>
              <a:rPr lang="pl-PL" sz="1200" dirty="0"/>
              <a:t> </a:t>
            </a:r>
            <a:r>
              <a:rPr lang="pl-PL" sz="1200" dirty="0" err="1"/>
              <a:t>view</a:t>
            </a:r>
            <a:r>
              <a:rPr lang="pl-PL" sz="1200" dirty="0"/>
              <a:t> and the </a:t>
            </a:r>
            <a:r>
              <a:rPr lang="pl-PL" sz="1200" dirty="0" err="1"/>
              <a:t>European</a:t>
            </a:r>
            <a:r>
              <a:rPr lang="pl-PL" sz="1200" dirty="0"/>
              <a:t> </a:t>
            </a:r>
            <a:r>
              <a:rPr lang="pl-PL" sz="1200" dirty="0" err="1"/>
              <a:t>Commission</a:t>
            </a:r>
            <a:r>
              <a:rPr lang="pl-PL" sz="1200" dirty="0"/>
              <a:t> </a:t>
            </a:r>
            <a:r>
              <a:rPr lang="pl-PL" sz="1200" dirty="0" err="1"/>
              <a:t>is</a:t>
            </a:r>
            <a:r>
              <a:rPr lang="pl-PL" sz="1200" dirty="0"/>
              <a:t> not </a:t>
            </a:r>
            <a:r>
              <a:rPr lang="pl-PL" sz="1200" dirty="0" err="1"/>
              <a:t>responsible</a:t>
            </a:r>
            <a:r>
              <a:rPr lang="pl-PL" sz="1200" dirty="0"/>
              <a:t> for </a:t>
            </a:r>
            <a:r>
              <a:rPr lang="pl-PL" sz="1200" dirty="0" err="1"/>
              <a:t>any</a:t>
            </a:r>
            <a:r>
              <a:rPr lang="pl-PL" sz="1200" dirty="0"/>
              <a:t> </a:t>
            </a:r>
            <a:r>
              <a:rPr lang="pl-PL" sz="1200" dirty="0" err="1"/>
              <a:t>use</a:t>
            </a:r>
            <a:r>
              <a:rPr lang="pl-PL" sz="1200" dirty="0"/>
              <a:t> </a:t>
            </a:r>
            <a:r>
              <a:rPr lang="pl-PL" sz="1200" dirty="0" err="1"/>
              <a:t>that</a:t>
            </a:r>
            <a:r>
              <a:rPr lang="pl-PL" sz="1200" dirty="0"/>
              <a:t> </a:t>
            </a:r>
            <a:r>
              <a:rPr lang="pl-PL" sz="1200" dirty="0" err="1"/>
              <a:t>may</a:t>
            </a:r>
            <a:r>
              <a:rPr lang="pl-PL" sz="1200" dirty="0"/>
              <a:t> be </a:t>
            </a:r>
            <a:r>
              <a:rPr lang="pl-PL" sz="1200" dirty="0" err="1"/>
              <a:t>made</a:t>
            </a:r>
            <a:r>
              <a:rPr lang="pl-PL" sz="1200" dirty="0"/>
              <a:t> of the </a:t>
            </a:r>
            <a:r>
              <a:rPr lang="pl-PL" sz="1200" dirty="0" err="1"/>
              <a:t>information</a:t>
            </a:r>
            <a:r>
              <a:rPr lang="pl-PL" sz="1200" dirty="0"/>
              <a:t> </a:t>
            </a:r>
            <a:r>
              <a:rPr lang="pl-PL" sz="1200" dirty="0" err="1"/>
              <a:t>it</a:t>
            </a:r>
            <a:r>
              <a:rPr lang="pl-PL" sz="1200" dirty="0"/>
              <a:t> </a:t>
            </a:r>
            <a:r>
              <a:rPr lang="pl-PL" sz="1200" dirty="0" err="1"/>
              <a:t>contains</a:t>
            </a:r>
            <a:r>
              <a:rPr lang="pl-PL" sz="1200" dirty="0"/>
              <a:t>.</a:t>
            </a:r>
          </a:p>
        </p:txBody>
      </p:sp>
      <p:pic>
        <p:nvPicPr>
          <p:cNvPr id="12" name="image.png" descr="image.png">
            <a:extLst>
              <a:ext uri="{FF2B5EF4-FFF2-40B4-BE49-F238E27FC236}">
                <a16:creationId xmlns:a16="http://schemas.microsoft.com/office/drawing/2014/main" id="{560E886E-20DD-1AA9-8413-D45ECA33F8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329" t="8119" r="13401" b="11062"/>
          <a:stretch>
            <a:fillRect/>
          </a:stretch>
        </p:blipFill>
        <p:spPr>
          <a:xfrm>
            <a:off x="11384724" y="6324600"/>
            <a:ext cx="750889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Prostokąt zaokrąglony 14">
            <a:extLst>
              <a:ext uri="{FF2B5EF4-FFF2-40B4-BE49-F238E27FC236}">
                <a16:creationId xmlns:a16="http://schemas.microsoft.com/office/drawing/2014/main" id="{2BCD96D1-DA6F-D901-159E-5868763FFB52}"/>
              </a:ext>
            </a:extLst>
          </p:cNvPr>
          <p:cNvSpPr/>
          <p:nvPr/>
        </p:nvSpPr>
        <p:spPr>
          <a:xfrm>
            <a:off x="3853786" y="2956245"/>
            <a:ext cx="4484427" cy="1574187"/>
          </a:xfrm>
          <a:prstGeom prst="roundRect">
            <a:avLst>
              <a:gd name="adj" fmla="val 2344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Motivation">
            <a:extLst>
              <a:ext uri="{FF2B5EF4-FFF2-40B4-BE49-F238E27FC236}">
                <a16:creationId xmlns:a16="http://schemas.microsoft.com/office/drawing/2014/main" id="{CC4443E4-28AA-4652-6CC5-03FB4F4C5BC1}"/>
              </a:ext>
            </a:extLst>
          </p:cNvPr>
          <p:cNvSpPr txBox="1"/>
          <p:nvPr/>
        </p:nvSpPr>
        <p:spPr>
          <a:xfrm>
            <a:off x="4137545" y="3089253"/>
            <a:ext cx="3916911" cy="1308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4000">
                <a:solidFill>
                  <a:srgbClr val="2878BC"/>
                </a:solidFill>
              </a:defRPr>
            </a:lvl1pPr>
          </a:lstStyle>
          <a:p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!</a:t>
            </a:r>
          </a:p>
          <a:p>
            <a:r>
              <a:rPr lang="pl-PL" dirty="0" err="1"/>
              <a:t>Any</a:t>
            </a:r>
            <a:r>
              <a:rPr lang="pl-PL" dirty="0"/>
              <a:t> </a:t>
            </a:r>
            <a:r>
              <a:rPr lang="pl-PL" dirty="0" err="1"/>
              <a:t>questions</a:t>
            </a:r>
            <a:r>
              <a:rPr lang="pl-PL" dirty="0"/>
              <a:t>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685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er slajdu">
            <a:extLst>
              <a:ext uri="{FF2B5EF4-FFF2-40B4-BE49-F238E27FC236}">
                <a16:creationId xmlns:a16="http://schemas.microsoft.com/office/drawing/2014/main" id="{D8C12892-7C28-686B-267B-9539B5E4A086}"/>
              </a:ext>
            </a:extLst>
          </p:cNvPr>
          <p:cNvSpPr txBox="1">
            <a:spLocks/>
          </p:cNvSpPr>
          <p:nvPr/>
        </p:nvSpPr>
        <p:spPr>
          <a:xfrm>
            <a:off x="11879229" y="6411298"/>
            <a:ext cx="183543" cy="2504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6799" tIns="46799" rIns="46799" bIns="46799" rtlCol="0" anchor="ctr"/>
          <a:lstStyle>
            <a:defPPr>
              <a:defRPr lang="pl-PL"/>
            </a:defPPr>
            <a:lvl1pPr marL="0" algn="ctr" defTabSz="914400" rtl="0" eaLnBrk="1" latinLnBrk="0" hangingPunct="1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200" kern="1200">
                <a:solidFill>
                  <a:srgbClr val="2878B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l-PL" sz="1800" smtClean="0"/>
              <a:pPr/>
              <a:t>2</a:t>
            </a:fld>
            <a:endParaRPr lang="pl-PL" sz="1800" dirty="0"/>
          </a:p>
        </p:txBody>
      </p:sp>
      <p:sp>
        <p:nvSpPr>
          <p:cNvPr id="3" name="29/08 - 01/09/2021">
            <a:extLst>
              <a:ext uri="{FF2B5EF4-FFF2-40B4-BE49-F238E27FC236}">
                <a16:creationId xmlns:a16="http://schemas.microsoft.com/office/drawing/2014/main" id="{2B029F25-0757-5860-947F-31946DB7CBBD}"/>
              </a:ext>
            </a:extLst>
          </p:cNvPr>
          <p:cNvSpPr txBox="1"/>
          <p:nvPr/>
        </p:nvSpPr>
        <p:spPr>
          <a:xfrm>
            <a:off x="1882547" y="6361881"/>
            <a:ext cx="1437596" cy="35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rPr lang="pl-PL" dirty="0"/>
              <a:t>Sept 27, 2022</a:t>
            </a:r>
            <a:endParaRPr dirty="0"/>
          </a:p>
        </p:txBody>
      </p:sp>
      <p:sp>
        <p:nvSpPr>
          <p:cNvPr id="4" name="14th International Workshop on Anomalies in Hydrogen Loaded Metals, Assisi, Italy">
            <a:extLst>
              <a:ext uri="{FF2B5EF4-FFF2-40B4-BE49-F238E27FC236}">
                <a16:creationId xmlns:a16="http://schemas.microsoft.com/office/drawing/2014/main" id="{5C2DE400-B513-80F1-835D-62E61FA991BA}"/>
              </a:ext>
            </a:extLst>
          </p:cNvPr>
          <p:cNvSpPr txBox="1"/>
          <p:nvPr/>
        </p:nvSpPr>
        <p:spPr>
          <a:xfrm>
            <a:off x="3243840" y="6351487"/>
            <a:ext cx="8411128" cy="35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rPr lang="pl-PL" dirty="0"/>
              <a:t>@ </a:t>
            </a:r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International Workshop on Anomalies in Hydrogen Loaded Metals, Assisi, Italy</a:t>
            </a:r>
            <a:endParaRPr dirty="0"/>
          </a:p>
        </p:txBody>
      </p:sp>
      <p:pic>
        <p:nvPicPr>
          <p:cNvPr id="5" name="image.png" descr="image.png">
            <a:extLst>
              <a:ext uri="{FF2B5EF4-FFF2-40B4-BE49-F238E27FC236}">
                <a16:creationId xmlns:a16="http://schemas.microsoft.com/office/drawing/2014/main" id="{58333C77-830F-B017-A497-DA68F810E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4" y="6258833"/>
            <a:ext cx="10033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766B6481-8782-48A2-D9DE-B9EE8A5BE00C}"/>
              </a:ext>
            </a:extLst>
          </p:cNvPr>
          <p:cNvSpPr/>
          <p:nvPr/>
        </p:nvSpPr>
        <p:spPr>
          <a:xfrm>
            <a:off x="139699" y="145143"/>
            <a:ext cx="11907157" cy="974734"/>
          </a:xfrm>
          <a:prstGeom prst="roundRect">
            <a:avLst>
              <a:gd name="adj" fmla="val 2344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zaokrąglony 6">
            <a:extLst>
              <a:ext uri="{FF2B5EF4-FFF2-40B4-BE49-F238E27FC236}">
                <a16:creationId xmlns:a16="http://schemas.microsoft.com/office/drawing/2014/main" id="{533367B8-82DB-29AF-74C6-B46B81C06427}"/>
              </a:ext>
            </a:extLst>
          </p:cNvPr>
          <p:cNvSpPr/>
          <p:nvPr/>
        </p:nvSpPr>
        <p:spPr>
          <a:xfrm>
            <a:off x="139699" y="1271367"/>
            <a:ext cx="11907157" cy="4868176"/>
          </a:xfrm>
          <a:prstGeom prst="roundRect">
            <a:avLst>
              <a:gd name="adj" fmla="val 5132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Motivation">
            <a:extLst>
              <a:ext uri="{FF2B5EF4-FFF2-40B4-BE49-F238E27FC236}">
                <a16:creationId xmlns:a16="http://schemas.microsoft.com/office/drawing/2014/main" id="{681E3671-13BD-A503-A784-91364630D469}"/>
              </a:ext>
            </a:extLst>
          </p:cNvPr>
          <p:cNvSpPr txBox="1"/>
          <p:nvPr/>
        </p:nvSpPr>
        <p:spPr>
          <a:xfrm>
            <a:off x="399143" y="296633"/>
            <a:ext cx="11422029" cy="692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4000">
                <a:solidFill>
                  <a:srgbClr val="2878BC"/>
                </a:solidFill>
              </a:defRPr>
            </a:lvl1pPr>
          </a:lstStyle>
          <a:p>
            <a:r>
              <a:rPr dirty="0"/>
              <a:t>Motivation</a:t>
            </a:r>
          </a:p>
        </p:txBody>
      </p:sp>
      <p:sp>
        <p:nvSpPr>
          <p:cNvPr id="9" name="What we understand from accelerator study of low-energy nuclear reactions?…">
            <a:extLst>
              <a:ext uri="{FF2B5EF4-FFF2-40B4-BE49-F238E27FC236}">
                <a16:creationId xmlns:a16="http://schemas.microsoft.com/office/drawing/2014/main" id="{B241B50F-5D0D-CE3F-41A2-16D761C0BCD4}"/>
              </a:ext>
            </a:extLst>
          </p:cNvPr>
          <p:cNvSpPr txBox="1"/>
          <p:nvPr/>
        </p:nvSpPr>
        <p:spPr>
          <a:xfrm>
            <a:off x="299358" y="1482478"/>
            <a:ext cx="11559914" cy="4445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60" tIns="38160" rIns="38160" bIns="38160">
            <a:spAutoFit/>
          </a:bodyPr>
          <a:lstStyle/>
          <a:p>
            <a:pPr marL="301625" indent="-301625" algn="just">
              <a:lnSpc>
                <a:spcPct val="130000"/>
              </a:lnSpc>
              <a:buClr>
                <a:srgbClr val="363636"/>
              </a:buClr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2000">
                <a:solidFill>
                  <a:srgbClr val="363636"/>
                </a:solidFill>
              </a:defRPr>
            </a:pPr>
            <a:r>
              <a:rPr lang="en-US" dirty="0"/>
              <a:t>Over 25 years of LENR studies in accelerator-driven experiments in different environments.</a:t>
            </a:r>
          </a:p>
          <a:p>
            <a:pPr marL="301625" indent="-301625" algn="just">
              <a:lnSpc>
                <a:spcPct val="130000"/>
              </a:lnSpc>
              <a:buClr>
                <a:srgbClr val="363636"/>
              </a:buClr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2000">
                <a:solidFill>
                  <a:srgbClr val="363636"/>
                </a:solidFill>
              </a:defRPr>
            </a:pPr>
            <a:r>
              <a:rPr lang="en-US" dirty="0"/>
              <a:t>Metallic structures loaded with hydrogen are substantial for energy production in nuclear fusion reactions at room temperatures.</a:t>
            </a:r>
          </a:p>
          <a:p>
            <a:pPr marL="301625" indent="-301625" algn="just">
              <a:lnSpc>
                <a:spcPct val="130000"/>
              </a:lnSpc>
              <a:buClr>
                <a:srgbClr val="363636"/>
              </a:buClr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2000">
                <a:solidFill>
                  <a:srgbClr val="363636"/>
                </a:solidFill>
              </a:defRPr>
            </a:pPr>
            <a:r>
              <a:rPr lang="en-US" dirty="0"/>
              <a:t>Electron screening effect causes an exponential-like enhancement of the nuclear reaction cross section.</a:t>
            </a:r>
          </a:p>
          <a:p>
            <a:pPr marL="301625" indent="-301625" algn="just">
              <a:lnSpc>
                <a:spcPct val="130000"/>
              </a:lnSpc>
              <a:buClr>
                <a:srgbClr val="363636"/>
              </a:buClr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2000">
                <a:solidFill>
                  <a:srgbClr val="363636"/>
                </a:solidFill>
              </a:defRPr>
            </a:pPr>
            <a:r>
              <a:rPr lang="en-US" dirty="0"/>
              <a:t>It is strongest in metallic environments due to quasi-free electrons screening the Coulomb barrier between reacting nuclei.</a:t>
            </a:r>
          </a:p>
          <a:p>
            <a:pPr marL="301625" indent="-301625" algn="just">
              <a:lnSpc>
                <a:spcPct val="130000"/>
              </a:lnSpc>
              <a:buClr>
                <a:srgbClr val="363636"/>
              </a:buClr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2000">
                <a:solidFill>
                  <a:srgbClr val="363636"/>
                </a:solidFill>
              </a:defRPr>
            </a:pPr>
            <a:r>
              <a:rPr lang="en-US" dirty="0"/>
              <a:t>The probability of tunnel transition is greater thus the cross section is enhanced.</a:t>
            </a:r>
          </a:p>
          <a:p>
            <a:pPr marL="301625" indent="-301625" algn="just">
              <a:lnSpc>
                <a:spcPct val="130000"/>
              </a:lnSpc>
              <a:buClr>
                <a:srgbClr val="363636"/>
              </a:buClr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2000">
                <a:solidFill>
                  <a:srgbClr val="363636"/>
                </a:solidFill>
              </a:defRPr>
            </a:pPr>
            <a:r>
              <a:rPr lang="en-US" dirty="0"/>
              <a:t>Since 1998 the electron screening effect has been confirmed in many laboratory investigations.</a:t>
            </a:r>
          </a:p>
          <a:p>
            <a:pPr marL="301625" indent="-301625" algn="just">
              <a:lnSpc>
                <a:spcPct val="130000"/>
              </a:lnSpc>
              <a:buClr>
                <a:srgbClr val="363636"/>
              </a:buClr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2000">
                <a:solidFill>
                  <a:srgbClr val="363636"/>
                </a:solidFill>
              </a:defRPr>
            </a:pPr>
            <a:r>
              <a:rPr lang="en-US" dirty="0"/>
              <a:t>We will show an overview of the experimental efforts and the most interesting results.</a:t>
            </a:r>
          </a:p>
          <a:p>
            <a:pPr marL="301625" indent="-301625" algn="just">
              <a:lnSpc>
                <a:spcPct val="130000"/>
              </a:lnSpc>
              <a:buClr>
                <a:srgbClr val="363636"/>
              </a:buClr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2000">
                <a:solidFill>
                  <a:srgbClr val="363636"/>
                </a:solidFill>
              </a:defRPr>
            </a:pPr>
            <a:r>
              <a:rPr lang="en-US" dirty="0"/>
              <a:t>Comparison between experimental outcomes is difficult due to systematic experimental errors &amp; diverse techniques for data acquisition and analysis.</a:t>
            </a:r>
          </a:p>
        </p:txBody>
      </p:sp>
    </p:spTree>
    <p:extLst>
      <p:ext uri="{BB962C8B-B14F-4D97-AF65-F5344CB8AC3E}">
        <p14:creationId xmlns:p14="http://schemas.microsoft.com/office/powerpoint/2010/main" val="4189521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er slajdu">
            <a:extLst>
              <a:ext uri="{FF2B5EF4-FFF2-40B4-BE49-F238E27FC236}">
                <a16:creationId xmlns:a16="http://schemas.microsoft.com/office/drawing/2014/main" id="{D8C12892-7C28-686B-267B-9539B5E4A086}"/>
              </a:ext>
            </a:extLst>
          </p:cNvPr>
          <p:cNvSpPr txBox="1">
            <a:spLocks/>
          </p:cNvSpPr>
          <p:nvPr/>
        </p:nvSpPr>
        <p:spPr>
          <a:xfrm>
            <a:off x="11879229" y="6411298"/>
            <a:ext cx="183543" cy="2504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6799" tIns="46799" rIns="46799" bIns="46799" rtlCol="0" anchor="ctr"/>
          <a:lstStyle>
            <a:defPPr>
              <a:defRPr lang="pl-PL"/>
            </a:defPPr>
            <a:lvl1pPr marL="0" algn="ctr" defTabSz="914400" rtl="0" eaLnBrk="1" latinLnBrk="0" hangingPunct="1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200" kern="1200">
                <a:solidFill>
                  <a:srgbClr val="2878B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l-PL" sz="1800" smtClean="0"/>
              <a:pPr/>
              <a:t>3</a:t>
            </a:fld>
            <a:endParaRPr lang="pl-PL" sz="1800" dirty="0"/>
          </a:p>
        </p:txBody>
      </p:sp>
      <p:sp>
        <p:nvSpPr>
          <p:cNvPr id="4" name="14th International Workshop on Anomalies in Hydrogen Loaded Metals, Assisi, Italy">
            <a:extLst>
              <a:ext uri="{FF2B5EF4-FFF2-40B4-BE49-F238E27FC236}">
                <a16:creationId xmlns:a16="http://schemas.microsoft.com/office/drawing/2014/main" id="{5C2DE400-B513-80F1-835D-62E61FA991BA}"/>
              </a:ext>
            </a:extLst>
          </p:cNvPr>
          <p:cNvSpPr txBox="1"/>
          <p:nvPr/>
        </p:nvSpPr>
        <p:spPr>
          <a:xfrm>
            <a:off x="3243840" y="6351487"/>
            <a:ext cx="8411128" cy="35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rPr lang="pl-PL" dirty="0"/>
              <a:t>@ </a:t>
            </a:r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International Workshop on Anomalies in Hydrogen Loaded Metals, Assisi, Italy</a:t>
            </a:r>
            <a:endParaRPr dirty="0"/>
          </a:p>
        </p:txBody>
      </p:sp>
      <p:pic>
        <p:nvPicPr>
          <p:cNvPr id="5" name="image.png" descr="image.png">
            <a:extLst>
              <a:ext uri="{FF2B5EF4-FFF2-40B4-BE49-F238E27FC236}">
                <a16:creationId xmlns:a16="http://schemas.microsoft.com/office/drawing/2014/main" id="{58333C77-830F-B017-A497-DA68F810E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4" y="6258833"/>
            <a:ext cx="10033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766B6481-8782-48A2-D9DE-B9EE8A5BE00C}"/>
              </a:ext>
            </a:extLst>
          </p:cNvPr>
          <p:cNvSpPr/>
          <p:nvPr/>
        </p:nvSpPr>
        <p:spPr>
          <a:xfrm>
            <a:off x="139699" y="145143"/>
            <a:ext cx="11907157" cy="974734"/>
          </a:xfrm>
          <a:prstGeom prst="roundRect">
            <a:avLst>
              <a:gd name="adj" fmla="val 2344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zaokrąglony 6">
            <a:extLst>
              <a:ext uri="{FF2B5EF4-FFF2-40B4-BE49-F238E27FC236}">
                <a16:creationId xmlns:a16="http://schemas.microsoft.com/office/drawing/2014/main" id="{533367B8-82DB-29AF-74C6-B46B81C06427}"/>
              </a:ext>
            </a:extLst>
          </p:cNvPr>
          <p:cNvSpPr/>
          <p:nvPr/>
        </p:nvSpPr>
        <p:spPr>
          <a:xfrm>
            <a:off x="139699" y="1271367"/>
            <a:ext cx="11907157" cy="4868176"/>
          </a:xfrm>
          <a:prstGeom prst="roundRect">
            <a:avLst>
              <a:gd name="adj" fmla="val 5132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Motivation">
            <a:extLst>
              <a:ext uri="{FF2B5EF4-FFF2-40B4-BE49-F238E27FC236}">
                <a16:creationId xmlns:a16="http://schemas.microsoft.com/office/drawing/2014/main" id="{681E3671-13BD-A503-A784-91364630D469}"/>
              </a:ext>
            </a:extLst>
          </p:cNvPr>
          <p:cNvSpPr txBox="1"/>
          <p:nvPr/>
        </p:nvSpPr>
        <p:spPr>
          <a:xfrm>
            <a:off x="399143" y="296633"/>
            <a:ext cx="11422029" cy="692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4000">
                <a:solidFill>
                  <a:srgbClr val="2878BC"/>
                </a:solidFill>
              </a:defRPr>
            </a:lvl1pPr>
          </a:lstStyle>
          <a:p>
            <a:r>
              <a:rPr lang="pl-PL" dirty="0" err="1"/>
              <a:t>Introduction</a:t>
            </a:r>
            <a:endParaRPr dirty="0"/>
          </a:p>
        </p:txBody>
      </p:sp>
      <p:pic>
        <p:nvPicPr>
          <p:cNvPr id="11" name="image.png" descr="image.png">
            <a:extLst>
              <a:ext uri="{FF2B5EF4-FFF2-40B4-BE49-F238E27FC236}">
                <a16:creationId xmlns:a16="http://schemas.microsoft.com/office/drawing/2014/main" id="{7CDDE38B-1968-4607-3143-9650F91D9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19" y="3939379"/>
            <a:ext cx="3537697" cy="1879600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ównanie">
                <a:extLst>
                  <a:ext uri="{FF2B5EF4-FFF2-40B4-BE49-F238E27FC236}">
                    <a16:creationId xmlns:a16="http://schemas.microsoft.com/office/drawing/2014/main" id="{43BD7DE2-4C2C-F8FB-1EE9-DB61F2C46E63}"/>
                  </a:ext>
                </a:extLst>
              </p:cNvPr>
              <p:cNvSpPr txBox="1"/>
              <p:nvPr/>
            </p:nvSpPr>
            <p:spPr>
              <a:xfrm>
                <a:off x="7430791" y="1992477"/>
                <a:ext cx="2434382" cy="66389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m:rPr>
                          <m:sty m:val="p"/>
                        </m:rP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sz="1700" dirty="0"/>
              </a:p>
            </p:txBody>
          </p:sp>
        </mc:Choice>
        <mc:Fallback xmlns="">
          <p:sp>
            <p:nvSpPr>
              <p:cNvPr id="12" name="Równanie">
                <a:extLst>
                  <a:ext uri="{FF2B5EF4-FFF2-40B4-BE49-F238E27FC236}">
                    <a16:creationId xmlns:a16="http://schemas.microsoft.com/office/drawing/2014/main" id="{43BD7DE2-4C2C-F8FB-1EE9-DB61F2C46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791" y="1992477"/>
                <a:ext cx="2434382" cy="663893"/>
              </a:xfrm>
              <a:prstGeom prst="rect">
                <a:avLst/>
              </a:prstGeom>
              <a:blipFill>
                <a:blip r:embed="rId4"/>
                <a:stretch>
                  <a:fillRect l="-3125" r="-52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ównanie">
                <a:extLst>
                  <a:ext uri="{FF2B5EF4-FFF2-40B4-BE49-F238E27FC236}">
                    <a16:creationId xmlns:a16="http://schemas.microsoft.com/office/drawing/2014/main" id="{0C3C7477-7D97-ED0E-12FE-9B7BC58B1839}"/>
                  </a:ext>
                </a:extLst>
              </p:cNvPr>
              <p:cNvSpPr txBox="1"/>
              <p:nvPr/>
            </p:nvSpPr>
            <p:spPr>
              <a:xfrm>
                <a:off x="7449404" y="3141949"/>
                <a:ext cx="3458956" cy="83944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𝑠𝑐𝑟</m:t>
                          </m:r>
                        </m:sub>
                      </m:sSub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num>
                            <m:den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m:rPr>
                          <m:sty m:val="p"/>
                        </m:rP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sz="17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7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sz="17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𝑈𝑒</m:t>
                                  </m:r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sz="1700" dirty="0"/>
              </a:p>
            </p:txBody>
          </p:sp>
        </mc:Choice>
        <mc:Fallback xmlns="">
          <p:sp>
            <p:nvSpPr>
              <p:cNvPr id="13" name="Równanie">
                <a:extLst>
                  <a:ext uri="{FF2B5EF4-FFF2-40B4-BE49-F238E27FC236}">
                    <a16:creationId xmlns:a16="http://schemas.microsoft.com/office/drawing/2014/main" id="{0C3C7477-7D97-ED0E-12FE-9B7BC58B1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404" y="3141949"/>
                <a:ext cx="3458956" cy="839447"/>
              </a:xfrm>
              <a:prstGeom prst="rect">
                <a:avLst/>
              </a:prstGeom>
              <a:blipFill>
                <a:blip r:embed="rId5"/>
                <a:stretch>
                  <a:fillRect l="-183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ównanie">
                <a:extLst>
                  <a:ext uri="{FF2B5EF4-FFF2-40B4-BE49-F238E27FC236}">
                    <a16:creationId xmlns:a16="http://schemas.microsoft.com/office/drawing/2014/main" id="{DFA5605C-8452-7B6F-F2A9-4AACF2E3E5AC}"/>
                  </a:ext>
                </a:extLst>
              </p:cNvPr>
              <p:cNvSpPr txBox="1"/>
              <p:nvPr/>
            </p:nvSpPr>
            <p:spPr>
              <a:xfrm>
                <a:off x="10569695" y="2028940"/>
                <a:ext cx="1096684" cy="55308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sz="1700" dirty="0"/>
              </a:p>
            </p:txBody>
          </p:sp>
        </mc:Choice>
        <mc:Fallback xmlns="">
          <p:sp>
            <p:nvSpPr>
              <p:cNvPr id="14" name="Równanie">
                <a:extLst>
                  <a:ext uri="{FF2B5EF4-FFF2-40B4-BE49-F238E27FC236}">
                    <a16:creationId xmlns:a16="http://schemas.microsoft.com/office/drawing/2014/main" id="{DFA5605C-8452-7B6F-F2A9-4AACF2E3E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9695" y="2028940"/>
                <a:ext cx="1096684" cy="553087"/>
              </a:xfrm>
              <a:prstGeom prst="rect">
                <a:avLst/>
              </a:prstGeom>
              <a:blipFill>
                <a:blip r:embed="rId6"/>
                <a:stretch>
                  <a:fillRect l="-6897" r="-11494" b="-666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uj">
            <a:extLst>
              <a:ext uri="{FF2B5EF4-FFF2-40B4-BE49-F238E27FC236}">
                <a16:creationId xmlns:a16="http://schemas.microsoft.com/office/drawing/2014/main" id="{76F869D0-0027-BA93-C47B-62A9B1A14EA1}"/>
              </a:ext>
            </a:extLst>
          </p:cNvPr>
          <p:cNvGrpSpPr/>
          <p:nvPr/>
        </p:nvGrpSpPr>
        <p:grpSpPr>
          <a:xfrm>
            <a:off x="9678653" y="4866911"/>
            <a:ext cx="2208846" cy="545266"/>
            <a:chOff x="261235" y="0"/>
            <a:chExt cx="2208845" cy="545266"/>
          </a:xfrm>
        </p:grpSpPr>
        <p:sp>
          <p:nvSpPr>
            <p:cNvPr id="18" name="Prostokąt">
              <a:extLst>
                <a:ext uri="{FF2B5EF4-FFF2-40B4-BE49-F238E27FC236}">
                  <a16:creationId xmlns:a16="http://schemas.microsoft.com/office/drawing/2014/main" id="{93C16973-48B7-BC27-C41F-EA2E650FB797}"/>
                </a:ext>
              </a:extLst>
            </p:cNvPr>
            <p:cNvSpPr/>
            <p:nvPr/>
          </p:nvSpPr>
          <p:spPr>
            <a:xfrm>
              <a:off x="261235" y="0"/>
              <a:ext cx="2208845" cy="25316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" name="Prostokąt">
              <a:extLst>
                <a:ext uri="{FF2B5EF4-FFF2-40B4-BE49-F238E27FC236}">
                  <a16:creationId xmlns:a16="http://schemas.microsoft.com/office/drawing/2014/main" id="{5E117DE2-E846-97DD-2B97-DC6598432BC6}"/>
                </a:ext>
              </a:extLst>
            </p:cNvPr>
            <p:cNvSpPr/>
            <p:nvPr/>
          </p:nvSpPr>
          <p:spPr>
            <a:xfrm>
              <a:off x="483485" y="292100"/>
              <a:ext cx="183543" cy="25316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5FCD1F73-F883-1728-0C73-4DFAD19F42D9}"/>
              </a:ext>
            </a:extLst>
          </p:cNvPr>
          <p:cNvSpPr txBox="1"/>
          <p:nvPr/>
        </p:nvSpPr>
        <p:spPr>
          <a:xfrm>
            <a:off x="6488909" y="1695588"/>
            <a:ext cx="3451969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400" dirty="0" err="1"/>
              <a:t>Electrostatic</a:t>
            </a:r>
            <a:r>
              <a:rPr lang="pl-PL" sz="1400" dirty="0"/>
              <a:t> </a:t>
            </a:r>
            <a:r>
              <a:rPr lang="pl-PL" sz="1400" dirty="0" err="1"/>
              <a:t>potential</a:t>
            </a:r>
            <a:r>
              <a:rPr lang="pl-PL" sz="1400" dirty="0"/>
              <a:t> with screening </a:t>
            </a:r>
            <a:r>
              <a:rPr lang="pl-PL" sz="1400" dirty="0" err="1"/>
              <a:t>function</a:t>
            </a:r>
            <a:endParaRPr kumimoji="0" lang="pl-PL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0FD0E29A-7E0B-0D19-079F-58A673DE7F0D}"/>
              </a:ext>
            </a:extLst>
          </p:cNvPr>
          <p:cNvSpPr txBox="1"/>
          <p:nvPr/>
        </p:nvSpPr>
        <p:spPr>
          <a:xfrm>
            <a:off x="10477717" y="1690253"/>
            <a:ext cx="1345879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Screening </a:t>
            </a:r>
            <a:r>
              <a:rPr kumimoji="0" lang="pl-PL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energy</a:t>
            </a:r>
            <a:endParaRPr kumimoji="0" lang="pl-PL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image.png" descr="image.png">
            <a:extLst>
              <a:ext uri="{FF2B5EF4-FFF2-40B4-BE49-F238E27FC236}">
                <a16:creationId xmlns:a16="http://schemas.microsoft.com/office/drawing/2014/main" id="{4585A5DE-A15A-3929-9D85-6B36BF383F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889" y="1600201"/>
            <a:ext cx="3146426" cy="2114551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ównanie">
                <a:extLst>
                  <a:ext uri="{FF2B5EF4-FFF2-40B4-BE49-F238E27FC236}">
                    <a16:creationId xmlns:a16="http://schemas.microsoft.com/office/drawing/2014/main" id="{8D43B871-93B0-5230-AB08-59CBA8C1D7E8}"/>
                  </a:ext>
                </a:extLst>
              </p:cNvPr>
              <p:cNvSpPr txBox="1"/>
              <p:nvPr/>
            </p:nvSpPr>
            <p:spPr>
              <a:xfrm>
                <a:off x="4122987" y="4540407"/>
                <a:ext cx="2486766" cy="62484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sz="1600" dirty="0"/>
              </a:p>
            </p:txBody>
          </p:sp>
        </mc:Choice>
        <mc:Fallback xmlns="">
          <p:sp>
            <p:nvSpPr>
              <p:cNvPr id="25" name="Równanie">
                <a:extLst>
                  <a:ext uri="{FF2B5EF4-FFF2-40B4-BE49-F238E27FC236}">
                    <a16:creationId xmlns:a16="http://schemas.microsoft.com/office/drawing/2014/main" id="{8D43B871-93B0-5230-AB08-59CBA8C1D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987" y="4540407"/>
                <a:ext cx="2486766" cy="624841"/>
              </a:xfrm>
              <a:prstGeom prst="rect">
                <a:avLst/>
              </a:prstGeom>
              <a:blipFill>
                <a:blip r:embed="rId8"/>
                <a:stretch>
                  <a:fillRect l="-508" b="-28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ównanie">
                <a:extLst>
                  <a:ext uri="{FF2B5EF4-FFF2-40B4-BE49-F238E27FC236}">
                    <a16:creationId xmlns:a16="http://schemas.microsoft.com/office/drawing/2014/main" id="{9F5C1B82-F521-324A-7BDB-2EDEFAD66911}"/>
                  </a:ext>
                </a:extLst>
              </p:cNvPr>
              <p:cNvSpPr txBox="1"/>
              <p:nvPr/>
            </p:nvSpPr>
            <p:spPr>
              <a:xfrm>
                <a:off x="4247778" y="1992477"/>
                <a:ext cx="1307925" cy="50390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sz="1700" dirty="0"/>
              </a:p>
            </p:txBody>
          </p:sp>
        </mc:Choice>
        <mc:Fallback xmlns="">
          <p:sp>
            <p:nvSpPr>
              <p:cNvPr id="27" name="Równanie">
                <a:extLst>
                  <a:ext uri="{FF2B5EF4-FFF2-40B4-BE49-F238E27FC236}">
                    <a16:creationId xmlns:a16="http://schemas.microsoft.com/office/drawing/2014/main" id="{9F5C1B82-F521-324A-7BDB-2EDEFAD66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778" y="1992477"/>
                <a:ext cx="1307925" cy="503903"/>
              </a:xfrm>
              <a:prstGeom prst="rect">
                <a:avLst/>
              </a:prstGeom>
              <a:blipFill>
                <a:blip r:embed="rId9"/>
                <a:stretch>
                  <a:fillRect l="-5769" r="-10577" b="-1707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ównanie">
                <a:extLst>
                  <a:ext uri="{FF2B5EF4-FFF2-40B4-BE49-F238E27FC236}">
                    <a16:creationId xmlns:a16="http://schemas.microsoft.com/office/drawing/2014/main" id="{C02D3991-594F-11E0-E228-69510BD5B0E9}"/>
                  </a:ext>
                </a:extLst>
              </p:cNvPr>
              <p:cNvSpPr txBox="1"/>
              <p:nvPr/>
            </p:nvSpPr>
            <p:spPr>
              <a:xfrm>
                <a:off x="4123180" y="3141949"/>
                <a:ext cx="2486573" cy="63206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num>
                            <m:den>
                              <m:r>
                                <a:rPr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</m:e>
                      </m:rad>
                      <m:r>
                        <m:rPr>
                          <m:sty m:val="p"/>
                        </m:rP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sz="1600" dirty="0"/>
              </a:p>
            </p:txBody>
          </p:sp>
        </mc:Choice>
        <mc:Fallback xmlns="">
          <p:sp>
            <p:nvSpPr>
              <p:cNvPr id="28" name="Równanie">
                <a:extLst>
                  <a:ext uri="{FF2B5EF4-FFF2-40B4-BE49-F238E27FC236}">
                    <a16:creationId xmlns:a16="http://schemas.microsoft.com/office/drawing/2014/main" id="{C02D3991-594F-11E0-E228-69510BD5B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180" y="3141949"/>
                <a:ext cx="2486573" cy="632060"/>
              </a:xfrm>
              <a:prstGeom prst="rect">
                <a:avLst/>
              </a:prstGeom>
              <a:blipFill>
                <a:blip r:embed="rId10"/>
                <a:stretch>
                  <a:fillRect b="-2352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ównanie">
                <a:extLst>
                  <a:ext uri="{FF2B5EF4-FFF2-40B4-BE49-F238E27FC236}">
                    <a16:creationId xmlns:a16="http://schemas.microsoft.com/office/drawing/2014/main" id="{93AC6C8B-434F-CFCF-FA97-1A1FDFD61C88}"/>
                  </a:ext>
                </a:extLst>
              </p:cNvPr>
              <p:cNvSpPr txBox="1"/>
              <p:nvPr/>
            </p:nvSpPr>
            <p:spPr>
              <a:xfrm>
                <a:off x="7483366" y="4450570"/>
                <a:ext cx="4201299" cy="83268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𝑠𝑐𝑟</m:t>
                          </m:r>
                        </m:sub>
                      </m:sSub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5" name="Równanie">
                <a:extLst>
                  <a:ext uri="{FF2B5EF4-FFF2-40B4-BE49-F238E27FC236}">
                    <a16:creationId xmlns:a16="http://schemas.microsoft.com/office/drawing/2014/main" id="{93AC6C8B-434F-CFCF-FA97-1A1FDFD61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366" y="4450570"/>
                <a:ext cx="4201299" cy="832683"/>
              </a:xfrm>
              <a:prstGeom prst="rect">
                <a:avLst/>
              </a:prstGeom>
              <a:blipFill>
                <a:blip r:embed="rId11"/>
                <a:stretch>
                  <a:fillRect l="-1205" r="-5120" b="-597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29/08 - 01/09/2021">
            <a:extLst>
              <a:ext uri="{FF2B5EF4-FFF2-40B4-BE49-F238E27FC236}">
                <a16:creationId xmlns:a16="http://schemas.microsoft.com/office/drawing/2014/main" id="{E8AF4684-0CD6-A063-6F58-3A6F9CD00E79}"/>
              </a:ext>
            </a:extLst>
          </p:cNvPr>
          <p:cNvSpPr txBox="1"/>
          <p:nvPr/>
        </p:nvSpPr>
        <p:spPr>
          <a:xfrm>
            <a:off x="1882547" y="6361881"/>
            <a:ext cx="1437596" cy="35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rPr lang="pl-PL" dirty="0"/>
              <a:t>Sept 27,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899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er slajdu">
            <a:extLst>
              <a:ext uri="{FF2B5EF4-FFF2-40B4-BE49-F238E27FC236}">
                <a16:creationId xmlns:a16="http://schemas.microsoft.com/office/drawing/2014/main" id="{D8C12892-7C28-686B-267B-9539B5E4A086}"/>
              </a:ext>
            </a:extLst>
          </p:cNvPr>
          <p:cNvSpPr txBox="1">
            <a:spLocks/>
          </p:cNvSpPr>
          <p:nvPr/>
        </p:nvSpPr>
        <p:spPr>
          <a:xfrm>
            <a:off x="11879229" y="6411298"/>
            <a:ext cx="183543" cy="25046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6799" tIns="46799" rIns="46799" bIns="46799" rtlCol="0" anchor="ctr"/>
          <a:lstStyle>
            <a:defPPr>
              <a:defRPr lang="pl-PL"/>
            </a:defPPr>
            <a:lvl1pPr marL="0" algn="ctr" defTabSz="914400" rtl="0" eaLnBrk="1" latinLnBrk="0" hangingPunct="1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200" kern="1200">
                <a:solidFill>
                  <a:srgbClr val="2878B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l-PL" sz="1800" smtClean="0"/>
              <a:pPr/>
              <a:t>4</a:t>
            </a:fld>
            <a:endParaRPr lang="pl-PL" sz="1800" dirty="0"/>
          </a:p>
        </p:txBody>
      </p:sp>
      <p:sp>
        <p:nvSpPr>
          <p:cNvPr id="4" name="14th International Workshop on Anomalies in Hydrogen Loaded Metals, Assisi, Italy">
            <a:extLst>
              <a:ext uri="{FF2B5EF4-FFF2-40B4-BE49-F238E27FC236}">
                <a16:creationId xmlns:a16="http://schemas.microsoft.com/office/drawing/2014/main" id="{5C2DE400-B513-80F1-835D-62E61FA991BA}"/>
              </a:ext>
            </a:extLst>
          </p:cNvPr>
          <p:cNvSpPr txBox="1"/>
          <p:nvPr/>
        </p:nvSpPr>
        <p:spPr>
          <a:xfrm>
            <a:off x="3243840" y="6351487"/>
            <a:ext cx="8411128" cy="35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rPr lang="pl-PL" dirty="0"/>
              <a:t>@ </a:t>
            </a:r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International Workshop on Anomalies in Hydrogen Loaded Metals, Assisi, Italy</a:t>
            </a:r>
            <a:endParaRPr dirty="0"/>
          </a:p>
        </p:txBody>
      </p:sp>
      <p:pic>
        <p:nvPicPr>
          <p:cNvPr id="5" name="image.png" descr="image.png">
            <a:extLst>
              <a:ext uri="{FF2B5EF4-FFF2-40B4-BE49-F238E27FC236}">
                <a16:creationId xmlns:a16="http://schemas.microsoft.com/office/drawing/2014/main" id="{58333C77-830F-B017-A497-DA68F810E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4" y="6258833"/>
            <a:ext cx="10033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766B6481-8782-48A2-D9DE-B9EE8A5BE00C}"/>
              </a:ext>
            </a:extLst>
          </p:cNvPr>
          <p:cNvSpPr/>
          <p:nvPr/>
        </p:nvSpPr>
        <p:spPr>
          <a:xfrm>
            <a:off x="139699" y="145143"/>
            <a:ext cx="11907157" cy="974734"/>
          </a:xfrm>
          <a:prstGeom prst="roundRect">
            <a:avLst>
              <a:gd name="adj" fmla="val 2344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zaokrąglony 6">
            <a:extLst>
              <a:ext uri="{FF2B5EF4-FFF2-40B4-BE49-F238E27FC236}">
                <a16:creationId xmlns:a16="http://schemas.microsoft.com/office/drawing/2014/main" id="{533367B8-82DB-29AF-74C6-B46B81C06427}"/>
              </a:ext>
            </a:extLst>
          </p:cNvPr>
          <p:cNvSpPr/>
          <p:nvPr/>
        </p:nvSpPr>
        <p:spPr>
          <a:xfrm>
            <a:off x="139699" y="1271367"/>
            <a:ext cx="11907157" cy="4868176"/>
          </a:xfrm>
          <a:prstGeom prst="roundRect">
            <a:avLst>
              <a:gd name="adj" fmla="val 5132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Motivation">
            <a:extLst>
              <a:ext uri="{FF2B5EF4-FFF2-40B4-BE49-F238E27FC236}">
                <a16:creationId xmlns:a16="http://schemas.microsoft.com/office/drawing/2014/main" id="{681E3671-13BD-A503-A784-91364630D469}"/>
              </a:ext>
            </a:extLst>
          </p:cNvPr>
          <p:cNvSpPr txBox="1"/>
          <p:nvPr/>
        </p:nvSpPr>
        <p:spPr>
          <a:xfrm>
            <a:off x="399143" y="296633"/>
            <a:ext cx="11422029" cy="692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4000">
                <a:solidFill>
                  <a:srgbClr val="2878BC"/>
                </a:solidFill>
              </a:defRPr>
            </a:lvl1pPr>
          </a:lstStyle>
          <a:p>
            <a:r>
              <a:rPr lang="pl-PL" dirty="0" err="1"/>
              <a:t>History</a:t>
            </a:r>
            <a:endParaRPr dirty="0"/>
          </a:p>
        </p:txBody>
      </p:sp>
      <p:grpSp>
        <p:nvGrpSpPr>
          <p:cNvPr id="16" name="Grupuj">
            <a:extLst>
              <a:ext uri="{FF2B5EF4-FFF2-40B4-BE49-F238E27FC236}">
                <a16:creationId xmlns:a16="http://schemas.microsoft.com/office/drawing/2014/main" id="{76F869D0-0027-BA93-C47B-62A9B1A14EA1}"/>
              </a:ext>
            </a:extLst>
          </p:cNvPr>
          <p:cNvGrpSpPr/>
          <p:nvPr/>
        </p:nvGrpSpPr>
        <p:grpSpPr>
          <a:xfrm>
            <a:off x="9678653" y="3513144"/>
            <a:ext cx="2208846" cy="545266"/>
            <a:chOff x="261235" y="0"/>
            <a:chExt cx="2208845" cy="545266"/>
          </a:xfrm>
        </p:grpSpPr>
        <p:sp>
          <p:nvSpPr>
            <p:cNvPr id="18" name="Prostokąt">
              <a:extLst>
                <a:ext uri="{FF2B5EF4-FFF2-40B4-BE49-F238E27FC236}">
                  <a16:creationId xmlns:a16="http://schemas.microsoft.com/office/drawing/2014/main" id="{93C16973-48B7-BC27-C41F-EA2E650FB797}"/>
                </a:ext>
              </a:extLst>
            </p:cNvPr>
            <p:cNvSpPr/>
            <p:nvPr/>
          </p:nvSpPr>
          <p:spPr>
            <a:xfrm>
              <a:off x="261235" y="0"/>
              <a:ext cx="2208845" cy="25316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" name="Prostokąt">
              <a:extLst>
                <a:ext uri="{FF2B5EF4-FFF2-40B4-BE49-F238E27FC236}">
                  <a16:creationId xmlns:a16="http://schemas.microsoft.com/office/drawing/2014/main" id="{5E117DE2-E846-97DD-2B97-DC6598432BC6}"/>
                </a:ext>
              </a:extLst>
            </p:cNvPr>
            <p:cNvSpPr/>
            <p:nvPr/>
          </p:nvSpPr>
          <p:spPr>
            <a:xfrm>
              <a:off x="483485" y="292100"/>
              <a:ext cx="183543" cy="25316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5B581EAE-9E73-B750-F49B-D4C076A1E82D}"/>
              </a:ext>
            </a:extLst>
          </p:cNvPr>
          <p:cNvSpPr txBox="1"/>
          <p:nvPr/>
        </p:nvSpPr>
        <p:spPr>
          <a:xfrm>
            <a:off x="304501" y="1267981"/>
            <a:ext cx="11574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700" dirty="0" err="1"/>
              <a:t>Nuclear</a:t>
            </a:r>
            <a:r>
              <a:rPr lang="pl-PL" sz="1700" dirty="0"/>
              <a:t> </a:t>
            </a:r>
            <a:r>
              <a:rPr lang="pl-PL" sz="1700" dirty="0" err="1"/>
              <a:t>reactions</a:t>
            </a:r>
            <a:r>
              <a:rPr lang="pl-PL" sz="1700" dirty="0"/>
              <a:t> in </a:t>
            </a:r>
            <a:r>
              <a:rPr lang="pl-PL" sz="1700" dirty="0" err="1"/>
              <a:t>dense</a:t>
            </a:r>
            <a:r>
              <a:rPr lang="pl-PL" sz="1700" dirty="0"/>
              <a:t> </a:t>
            </a:r>
            <a:r>
              <a:rPr lang="pl-PL" sz="1700" dirty="0" err="1"/>
              <a:t>astrophysical</a:t>
            </a:r>
            <a:r>
              <a:rPr lang="pl-PL" sz="1700" dirty="0"/>
              <a:t> </a:t>
            </a:r>
            <a:r>
              <a:rPr lang="pl-PL" sz="1700" dirty="0" err="1"/>
              <a:t>plasmas</a:t>
            </a:r>
            <a:r>
              <a:rPr lang="pl-PL" sz="1700" dirty="0"/>
              <a:t>:</a:t>
            </a:r>
          </a:p>
          <a:p>
            <a:pPr>
              <a:spcBef>
                <a:spcPts val="600"/>
              </a:spcBef>
              <a:tabLst>
                <a:tab pos="342900" algn="l"/>
              </a:tabLst>
            </a:pPr>
            <a:r>
              <a:rPr lang="pl-PL" sz="1700" dirty="0"/>
              <a:t>	E. E. </a:t>
            </a:r>
            <a:r>
              <a:rPr lang="pl-PL" sz="1700" dirty="0" err="1"/>
              <a:t>Salpeter</a:t>
            </a:r>
            <a:r>
              <a:rPr lang="pl-PL" sz="1700" dirty="0"/>
              <a:t>, </a:t>
            </a:r>
            <a:r>
              <a:rPr lang="pl-PL" sz="1700" dirty="0" err="1"/>
              <a:t>Aust</a:t>
            </a:r>
            <a:r>
              <a:rPr lang="pl-PL" sz="1700" dirty="0"/>
              <a:t>. J. </a:t>
            </a:r>
            <a:r>
              <a:rPr lang="pl-PL" sz="1700" dirty="0" err="1"/>
              <a:t>Phys</a:t>
            </a:r>
            <a:r>
              <a:rPr lang="pl-PL" sz="1700" dirty="0"/>
              <a:t>. 7, 373 (1954);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700" dirty="0" err="1"/>
              <a:t>Laboratory</a:t>
            </a:r>
            <a:r>
              <a:rPr lang="pl-PL" sz="1700" dirty="0"/>
              <a:t> </a:t>
            </a:r>
            <a:r>
              <a:rPr lang="pl-PL" sz="1700" dirty="0" err="1"/>
              <a:t>investigations</a:t>
            </a:r>
            <a:r>
              <a:rPr lang="pl-PL" sz="1700" dirty="0"/>
              <a:t>:</a:t>
            </a:r>
          </a:p>
          <a:p>
            <a:pPr marL="711200" indent="-3317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700" dirty="0" err="1"/>
              <a:t>Theoretical</a:t>
            </a:r>
            <a:r>
              <a:rPr lang="pl-PL" sz="1700" dirty="0"/>
              <a:t> </a:t>
            </a:r>
            <a:r>
              <a:rPr lang="pl-PL" sz="1700" dirty="0" err="1"/>
              <a:t>description</a:t>
            </a:r>
            <a:r>
              <a:rPr lang="pl-PL" sz="1700" dirty="0"/>
              <a:t>: H. J. </a:t>
            </a:r>
            <a:r>
              <a:rPr lang="pl-PL" sz="1700" dirty="0" err="1"/>
              <a:t>Assenbaum</a:t>
            </a:r>
            <a:r>
              <a:rPr lang="pl-PL" sz="1700" dirty="0"/>
              <a:t> et al., Z. </a:t>
            </a:r>
            <a:r>
              <a:rPr lang="pl-PL" sz="1700" dirty="0" err="1"/>
              <a:t>Phys</a:t>
            </a:r>
            <a:r>
              <a:rPr lang="pl-PL" sz="1700" dirty="0"/>
              <a:t>. A 327, 461 (1987);</a:t>
            </a:r>
          </a:p>
          <a:p>
            <a:pPr marL="711200" indent="-3317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700" dirty="0" err="1"/>
              <a:t>Experimental</a:t>
            </a:r>
            <a:r>
              <a:rPr lang="pl-PL" sz="1700" dirty="0"/>
              <a:t> </a:t>
            </a:r>
            <a:r>
              <a:rPr lang="pl-PL" sz="1700" dirty="0" err="1"/>
              <a:t>observations</a:t>
            </a:r>
            <a:r>
              <a:rPr lang="pl-PL" sz="1700" dirty="0"/>
              <a:t> in </a:t>
            </a:r>
            <a:r>
              <a:rPr lang="pl-PL" sz="1700" dirty="0" err="1"/>
              <a:t>gas</a:t>
            </a:r>
            <a:r>
              <a:rPr lang="pl-PL" sz="1700" dirty="0"/>
              <a:t>: C. </a:t>
            </a:r>
            <a:r>
              <a:rPr lang="pl-PL" sz="1700" dirty="0" err="1"/>
              <a:t>Rolfs</a:t>
            </a:r>
            <a:r>
              <a:rPr lang="pl-PL" sz="1700" dirty="0"/>
              <a:t> et al., </a:t>
            </a:r>
            <a:r>
              <a:rPr lang="pl-PL" sz="1700" dirty="0" err="1"/>
              <a:t>Nucl</a:t>
            </a:r>
            <a:r>
              <a:rPr lang="pl-PL" sz="1700" dirty="0"/>
              <a:t>. </a:t>
            </a:r>
            <a:r>
              <a:rPr lang="pl-PL" sz="1700" dirty="0" err="1"/>
              <a:t>Instum</a:t>
            </a:r>
            <a:r>
              <a:rPr lang="pl-PL" sz="1700" dirty="0"/>
              <a:t>. </a:t>
            </a:r>
            <a:r>
              <a:rPr lang="pl-PL" sz="1700" dirty="0" err="1"/>
              <a:t>Methods</a:t>
            </a:r>
            <a:r>
              <a:rPr lang="pl-PL" sz="1700" dirty="0"/>
              <a:t> B, 297 (1995);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700" dirty="0" err="1"/>
              <a:t>Metallic</a:t>
            </a:r>
            <a:r>
              <a:rPr lang="pl-PL" sz="1700" dirty="0"/>
              <a:t> </a:t>
            </a:r>
            <a:r>
              <a:rPr lang="pl-PL" sz="1700" dirty="0" err="1"/>
              <a:t>environments</a:t>
            </a:r>
            <a:r>
              <a:rPr lang="pl-PL" sz="1700" dirty="0"/>
              <a:t>: K. Czerski et al., </a:t>
            </a:r>
            <a:r>
              <a:rPr lang="pl-PL" sz="1700" dirty="0" err="1"/>
              <a:t>Nuclei</a:t>
            </a:r>
            <a:r>
              <a:rPr lang="pl-PL" sz="1700" dirty="0"/>
              <a:t> in the </a:t>
            </a:r>
            <a:r>
              <a:rPr lang="pl-PL" sz="1700" dirty="0" err="1"/>
              <a:t>Cosmos</a:t>
            </a:r>
            <a:r>
              <a:rPr lang="pl-PL" sz="1700" dirty="0"/>
              <a:t> V (1998), </a:t>
            </a:r>
            <a:r>
              <a:rPr lang="pl-PL" sz="1700" dirty="0" err="1"/>
              <a:t>proceedings</a:t>
            </a:r>
            <a:r>
              <a:rPr lang="pl-PL" sz="1700" dirty="0"/>
              <a:t> of the International </a:t>
            </a:r>
            <a:r>
              <a:rPr lang="pl-PL" sz="1700" dirty="0" err="1"/>
              <a:t>Symposium</a:t>
            </a:r>
            <a:r>
              <a:rPr lang="pl-PL" sz="1700" dirty="0"/>
              <a:t> on </a:t>
            </a:r>
            <a:r>
              <a:rPr lang="pl-PL" sz="1700" dirty="0" err="1"/>
              <a:t>Nuclear</a:t>
            </a:r>
            <a:r>
              <a:rPr lang="pl-PL" sz="1700" dirty="0"/>
              <a:t> </a:t>
            </a:r>
            <a:r>
              <a:rPr lang="pl-PL" sz="1700" dirty="0" err="1"/>
              <a:t>Astrophysics</a:t>
            </a:r>
            <a:r>
              <a:rPr lang="pl-PL" sz="1700" dirty="0"/>
              <a:t>, p. 152 and </a:t>
            </a:r>
            <a:r>
              <a:rPr lang="pl-PL" sz="1700" dirty="0" err="1"/>
              <a:t>independently</a:t>
            </a:r>
            <a:r>
              <a:rPr lang="pl-PL" sz="1700" dirty="0"/>
              <a:t> J. </a:t>
            </a:r>
            <a:r>
              <a:rPr lang="pl-PL" sz="1700" dirty="0" err="1"/>
              <a:t>Kasagi</a:t>
            </a:r>
            <a:r>
              <a:rPr lang="pl-PL" sz="1700" dirty="0"/>
              <a:t>.</a:t>
            </a:r>
          </a:p>
        </p:txBody>
      </p:sp>
      <p:sp>
        <p:nvSpPr>
          <p:cNvPr id="31" name="Czerski K, Eur. Phys. J. A 27, 83 (2006)…">
            <a:extLst>
              <a:ext uri="{FF2B5EF4-FFF2-40B4-BE49-F238E27FC236}">
                <a16:creationId xmlns:a16="http://schemas.microsoft.com/office/drawing/2014/main" id="{27202169-6555-6E01-154A-4BED94A9B0A6}"/>
              </a:ext>
            </a:extLst>
          </p:cNvPr>
          <p:cNvSpPr txBox="1"/>
          <p:nvPr/>
        </p:nvSpPr>
        <p:spPr>
          <a:xfrm rot="16200000">
            <a:off x="10708924" y="4794231"/>
            <a:ext cx="2248370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/>
            </a:pPr>
            <a:r>
              <a:rPr dirty="0"/>
              <a:t>Czerski K, Eur. Phys. J. A 27, 83 (2006)</a:t>
            </a:r>
          </a:p>
        </p:txBody>
      </p:sp>
      <p:grpSp>
        <p:nvGrpSpPr>
          <p:cNvPr id="32" name="Grupuj">
            <a:extLst>
              <a:ext uri="{FF2B5EF4-FFF2-40B4-BE49-F238E27FC236}">
                <a16:creationId xmlns:a16="http://schemas.microsoft.com/office/drawing/2014/main" id="{39753938-214F-4CD8-BD44-6CE5ECBA88E0}"/>
              </a:ext>
            </a:extLst>
          </p:cNvPr>
          <p:cNvGrpSpPr/>
          <p:nvPr/>
        </p:nvGrpSpPr>
        <p:grpSpPr>
          <a:xfrm>
            <a:off x="1614844" y="3584117"/>
            <a:ext cx="3479672" cy="2534303"/>
            <a:chOff x="0" y="0"/>
            <a:chExt cx="2659453" cy="1936923"/>
          </a:xfrm>
        </p:grpSpPr>
        <p:pic>
          <p:nvPicPr>
            <p:cNvPr id="33" name="Zrzut ekranu 2021-08-17 o 13.16.29.png" descr="Zrzut ekranu 2021-08-17 o 13.16.29.png">
              <a:extLst>
                <a:ext uri="{FF2B5EF4-FFF2-40B4-BE49-F238E27FC236}">
                  <a16:creationId xmlns:a16="http://schemas.microsoft.com/office/drawing/2014/main" id="{306AACE5-94B3-23EB-26A4-BD6ED9CA3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659453" cy="19369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" name="HV">
              <a:extLst>
                <a:ext uri="{FF2B5EF4-FFF2-40B4-BE49-F238E27FC236}">
                  <a16:creationId xmlns:a16="http://schemas.microsoft.com/office/drawing/2014/main" id="{5FABE49D-2AE5-57A2-9CAA-12C6FDE211F1}"/>
                </a:ext>
              </a:extLst>
            </p:cNvPr>
            <p:cNvSpPr txBox="1"/>
            <p:nvPr/>
          </p:nvSpPr>
          <p:spPr>
            <a:xfrm>
              <a:off x="1973288" y="176130"/>
              <a:ext cx="215134" cy="2117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100" b="1"/>
              </a:lvl1pPr>
            </a:lstStyle>
            <a:p>
              <a:r>
                <a:rPr sz="1200" dirty="0"/>
                <a:t>HV</a:t>
              </a:r>
            </a:p>
          </p:txBody>
        </p:sp>
      </p:grpSp>
      <p:grpSp>
        <p:nvGrpSpPr>
          <p:cNvPr id="35" name="Grupuj">
            <a:extLst>
              <a:ext uri="{FF2B5EF4-FFF2-40B4-BE49-F238E27FC236}">
                <a16:creationId xmlns:a16="http://schemas.microsoft.com/office/drawing/2014/main" id="{BE59B4D2-21B8-5B88-F4BF-545CF3637CE4}"/>
              </a:ext>
            </a:extLst>
          </p:cNvPr>
          <p:cNvGrpSpPr/>
          <p:nvPr/>
        </p:nvGrpSpPr>
        <p:grpSpPr>
          <a:xfrm>
            <a:off x="6644138" y="3514043"/>
            <a:ext cx="3479673" cy="2623070"/>
            <a:chOff x="0" y="0"/>
            <a:chExt cx="2625758" cy="1979366"/>
          </a:xfrm>
        </p:grpSpPr>
        <p:pic>
          <p:nvPicPr>
            <p:cNvPr id="36" name="Zrzut ekranu 2021-08-17 o 13.17.04.png" descr="Zrzut ekranu 2021-08-17 o 13.17.04.png">
              <a:extLst>
                <a:ext uri="{FF2B5EF4-FFF2-40B4-BE49-F238E27FC236}">
                  <a16:creationId xmlns:a16="http://schemas.microsoft.com/office/drawing/2014/main" id="{A6832CDC-6074-703E-1F12-EE409C4D4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625758" cy="19793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" name="HV">
              <a:extLst>
                <a:ext uri="{FF2B5EF4-FFF2-40B4-BE49-F238E27FC236}">
                  <a16:creationId xmlns:a16="http://schemas.microsoft.com/office/drawing/2014/main" id="{E7D813A5-7EBB-AE0F-5E0C-C4C99AA356CE}"/>
                </a:ext>
              </a:extLst>
            </p:cNvPr>
            <p:cNvSpPr txBox="1"/>
            <p:nvPr/>
          </p:nvSpPr>
          <p:spPr>
            <a:xfrm>
              <a:off x="2205411" y="774837"/>
              <a:ext cx="212408" cy="209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100" b="1"/>
              </a:lvl1pPr>
            </a:lstStyle>
            <a:p>
              <a:r>
                <a:rPr sz="1200" dirty="0"/>
                <a:t>HV</a:t>
              </a:r>
            </a:p>
          </p:txBody>
        </p:sp>
      </p:grpSp>
      <p:sp>
        <p:nvSpPr>
          <p:cNvPr id="9" name="29/08 - 01/09/2021">
            <a:extLst>
              <a:ext uri="{FF2B5EF4-FFF2-40B4-BE49-F238E27FC236}">
                <a16:creationId xmlns:a16="http://schemas.microsoft.com/office/drawing/2014/main" id="{A843124E-AD44-716A-201A-D4CCEA45E613}"/>
              </a:ext>
            </a:extLst>
          </p:cNvPr>
          <p:cNvSpPr txBox="1"/>
          <p:nvPr/>
        </p:nvSpPr>
        <p:spPr>
          <a:xfrm>
            <a:off x="1882547" y="6361881"/>
            <a:ext cx="1437596" cy="35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rPr lang="pl-PL" dirty="0"/>
              <a:t>Sept 27,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602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er slajdu">
            <a:extLst>
              <a:ext uri="{FF2B5EF4-FFF2-40B4-BE49-F238E27FC236}">
                <a16:creationId xmlns:a16="http://schemas.microsoft.com/office/drawing/2014/main" id="{D8C12892-7C28-686B-267B-9539B5E4A086}"/>
              </a:ext>
            </a:extLst>
          </p:cNvPr>
          <p:cNvSpPr txBox="1">
            <a:spLocks/>
          </p:cNvSpPr>
          <p:nvPr/>
        </p:nvSpPr>
        <p:spPr>
          <a:xfrm>
            <a:off x="11879229" y="6411298"/>
            <a:ext cx="183543" cy="2504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6799" tIns="46799" rIns="46799" bIns="46799" rtlCol="0" anchor="ctr"/>
          <a:lstStyle>
            <a:defPPr>
              <a:defRPr lang="pl-PL"/>
            </a:defPPr>
            <a:lvl1pPr marL="0" algn="ctr" defTabSz="914400" rtl="0" eaLnBrk="1" latinLnBrk="0" hangingPunct="1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200" kern="1200">
                <a:solidFill>
                  <a:srgbClr val="2878B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l-PL" sz="1800" smtClean="0"/>
              <a:pPr/>
              <a:t>5</a:t>
            </a:fld>
            <a:endParaRPr lang="pl-PL" sz="1800" dirty="0"/>
          </a:p>
        </p:txBody>
      </p:sp>
      <p:sp>
        <p:nvSpPr>
          <p:cNvPr id="4" name="14th International Workshop on Anomalies in Hydrogen Loaded Metals, Assisi, Italy">
            <a:extLst>
              <a:ext uri="{FF2B5EF4-FFF2-40B4-BE49-F238E27FC236}">
                <a16:creationId xmlns:a16="http://schemas.microsoft.com/office/drawing/2014/main" id="{5C2DE400-B513-80F1-835D-62E61FA991BA}"/>
              </a:ext>
            </a:extLst>
          </p:cNvPr>
          <p:cNvSpPr txBox="1"/>
          <p:nvPr/>
        </p:nvSpPr>
        <p:spPr>
          <a:xfrm>
            <a:off x="3243840" y="6351487"/>
            <a:ext cx="8411128" cy="35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rPr lang="pl-PL" dirty="0"/>
              <a:t>@ </a:t>
            </a:r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International Workshop on Anomalies in Hydrogen Loaded Metals, Assisi, Italy</a:t>
            </a:r>
            <a:endParaRPr dirty="0"/>
          </a:p>
        </p:txBody>
      </p:sp>
      <p:pic>
        <p:nvPicPr>
          <p:cNvPr id="5" name="image.png" descr="image.png">
            <a:extLst>
              <a:ext uri="{FF2B5EF4-FFF2-40B4-BE49-F238E27FC236}">
                <a16:creationId xmlns:a16="http://schemas.microsoft.com/office/drawing/2014/main" id="{58333C77-830F-B017-A497-DA68F810E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4" y="6258833"/>
            <a:ext cx="10033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766B6481-8782-48A2-D9DE-B9EE8A5BE00C}"/>
              </a:ext>
            </a:extLst>
          </p:cNvPr>
          <p:cNvSpPr/>
          <p:nvPr/>
        </p:nvSpPr>
        <p:spPr>
          <a:xfrm>
            <a:off x="139699" y="145143"/>
            <a:ext cx="11907157" cy="974734"/>
          </a:xfrm>
          <a:prstGeom prst="roundRect">
            <a:avLst>
              <a:gd name="adj" fmla="val 2344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zaokrąglony 6">
            <a:extLst>
              <a:ext uri="{FF2B5EF4-FFF2-40B4-BE49-F238E27FC236}">
                <a16:creationId xmlns:a16="http://schemas.microsoft.com/office/drawing/2014/main" id="{533367B8-82DB-29AF-74C6-B46B81C06427}"/>
              </a:ext>
            </a:extLst>
          </p:cNvPr>
          <p:cNvSpPr/>
          <p:nvPr/>
        </p:nvSpPr>
        <p:spPr>
          <a:xfrm>
            <a:off x="139699" y="1271367"/>
            <a:ext cx="11907157" cy="4868176"/>
          </a:xfrm>
          <a:prstGeom prst="roundRect">
            <a:avLst>
              <a:gd name="adj" fmla="val 5132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Motivation">
            <a:extLst>
              <a:ext uri="{FF2B5EF4-FFF2-40B4-BE49-F238E27FC236}">
                <a16:creationId xmlns:a16="http://schemas.microsoft.com/office/drawing/2014/main" id="{681E3671-13BD-A503-A784-91364630D469}"/>
              </a:ext>
            </a:extLst>
          </p:cNvPr>
          <p:cNvSpPr txBox="1"/>
          <p:nvPr/>
        </p:nvSpPr>
        <p:spPr>
          <a:xfrm>
            <a:off x="399143" y="296633"/>
            <a:ext cx="11422029" cy="692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4000">
                <a:solidFill>
                  <a:srgbClr val="2878BC"/>
                </a:solidFill>
              </a:defRPr>
            </a:lvl1pPr>
          </a:lstStyle>
          <a:p>
            <a:r>
              <a:rPr lang="pl-PL" dirty="0" err="1"/>
              <a:t>Extensive</a:t>
            </a:r>
            <a:r>
              <a:rPr lang="pl-PL" dirty="0"/>
              <a:t> </a:t>
            </a:r>
            <a:r>
              <a:rPr lang="pl-PL" dirty="0" err="1"/>
              <a:t>studies</a:t>
            </a:r>
            <a:endParaRPr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0243D72-03D7-3E86-30C2-A86FC1BE3B33}"/>
              </a:ext>
            </a:extLst>
          </p:cNvPr>
          <p:cNvSpPr txBox="1"/>
          <p:nvPr/>
        </p:nvSpPr>
        <p:spPr>
          <a:xfrm>
            <a:off x="304501" y="1267981"/>
            <a:ext cx="11574728" cy="1554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700" dirty="0" err="1"/>
              <a:t>Systematic</a:t>
            </a:r>
            <a:r>
              <a:rPr lang="pl-PL" sz="1700" dirty="0"/>
              <a:t> </a:t>
            </a:r>
            <a:r>
              <a:rPr lang="pl-PL" sz="1700" dirty="0" err="1"/>
              <a:t>study</a:t>
            </a:r>
            <a:r>
              <a:rPr lang="pl-PL" sz="1700" dirty="0"/>
              <a:t> of target </a:t>
            </a:r>
            <a:r>
              <a:rPr lang="pl-PL" sz="1700" dirty="0" err="1"/>
              <a:t>material</a:t>
            </a:r>
            <a:r>
              <a:rPr lang="pl-PL" sz="1700" dirty="0"/>
              <a:t> </a:t>
            </a:r>
            <a:r>
              <a:rPr lang="pl-PL" sz="1700" dirty="0" err="1"/>
              <a:t>dependence</a:t>
            </a:r>
            <a:r>
              <a:rPr lang="pl-PL" sz="1700" dirty="0"/>
              <a:t> of </a:t>
            </a:r>
            <a:r>
              <a:rPr lang="pl-PL" sz="1700" i="1" dirty="0" err="1"/>
              <a:t>U</a:t>
            </a:r>
            <a:r>
              <a:rPr lang="pl-PL" sz="1700" i="1" baseline="-25000" dirty="0" err="1"/>
              <a:t>e</a:t>
            </a:r>
            <a:r>
              <a:rPr lang="pl-PL" sz="1700" dirty="0"/>
              <a:t> for </a:t>
            </a:r>
            <a:r>
              <a:rPr lang="pl-PL" sz="1700" dirty="0" err="1"/>
              <a:t>over</a:t>
            </a:r>
            <a:r>
              <a:rPr lang="pl-PL" sz="1700" dirty="0"/>
              <a:t> 50 </a:t>
            </a:r>
            <a:r>
              <a:rPr lang="pl-PL" sz="1700" dirty="0" err="1"/>
              <a:t>different</a:t>
            </a:r>
            <a:r>
              <a:rPr lang="pl-PL" sz="1700" dirty="0"/>
              <a:t> </a:t>
            </a:r>
            <a:r>
              <a:rPr lang="pl-PL" sz="1700" dirty="0" err="1"/>
              <a:t>metals</a:t>
            </a:r>
            <a:r>
              <a:rPr lang="pl-PL" sz="1700" dirty="0"/>
              <a:t> and </a:t>
            </a:r>
            <a:r>
              <a:rPr lang="pl-PL" sz="1700" dirty="0" err="1"/>
              <a:t>some</a:t>
            </a:r>
            <a:r>
              <a:rPr lang="pl-PL" sz="1700" dirty="0"/>
              <a:t> </a:t>
            </a:r>
            <a:r>
              <a:rPr lang="pl-PL" sz="1700" dirty="0" err="1"/>
              <a:t>insulators</a:t>
            </a:r>
            <a:r>
              <a:rPr lang="pl-PL" sz="1700" dirty="0"/>
              <a:t>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700" dirty="0" err="1"/>
              <a:t>Discrepancies</a:t>
            </a:r>
            <a:r>
              <a:rPr lang="pl-PL" sz="1700" dirty="0"/>
              <a:t> in </a:t>
            </a:r>
            <a:r>
              <a:rPr lang="pl-PL" sz="1700" dirty="0" err="1"/>
              <a:t>experimental</a:t>
            </a:r>
            <a:r>
              <a:rPr lang="pl-PL" sz="1700" dirty="0"/>
              <a:t> </a:t>
            </a:r>
            <a:r>
              <a:rPr lang="pl-PL" sz="1700" dirty="0" err="1"/>
              <a:t>values</a:t>
            </a:r>
            <a:r>
              <a:rPr lang="pl-PL" sz="1700" dirty="0"/>
              <a:t> </a:t>
            </a:r>
            <a:r>
              <a:rPr lang="pl-PL" sz="1700" dirty="0" err="1"/>
              <a:t>due</a:t>
            </a:r>
            <a:r>
              <a:rPr lang="pl-PL" sz="1700" dirty="0"/>
              <a:t> to </a:t>
            </a:r>
            <a:r>
              <a:rPr lang="pl-PL" sz="1700" dirty="0" err="1"/>
              <a:t>oxidation</a:t>
            </a:r>
            <a:r>
              <a:rPr lang="pl-PL" sz="1700" dirty="0"/>
              <a:t> of target </a:t>
            </a:r>
            <a:r>
              <a:rPr lang="pl-PL" sz="1700" dirty="0" err="1"/>
              <a:t>surface</a:t>
            </a:r>
            <a:r>
              <a:rPr lang="pl-PL" sz="1700" dirty="0"/>
              <a:t> and </a:t>
            </a:r>
            <a:r>
              <a:rPr lang="pl-PL" sz="1700" dirty="0" err="1"/>
              <a:t>unstable</a:t>
            </a:r>
            <a:r>
              <a:rPr lang="pl-PL" sz="1700" dirty="0"/>
              <a:t> deuteron </a:t>
            </a:r>
            <a:r>
              <a:rPr lang="pl-PL" sz="1700" dirty="0" err="1"/>
              <a:t>density</a:t>
            </a:r>
            <a:r>
              <a:rPr lang="pl-PL" sz="1700" dirty="0"/>
              <a:t> </a:t>
            </a:r>
            <a:r>
              <a:rPr lang="pl-PL" sz="1700" dirty="0" err="1"/>
              <a:t>profiles</a:t>
            </a:r>
            <a:r>
              <a:rPr lang="pl-PL" sz="1700" dirty="0"/>
              <a:t> </a:t>
            </a:r>
            <a:r>
              <a:rPr lang="pl-PL" sz="1700" dirty="0" err="1"/>
              <a:t>within</a:t>
            </a:r>
            <a:r>
              <a:rPr lang="pl-PL" sz="1700" dirty="0"/>
              <a:t> the target.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700" dirty="0"/>
              <a:t>The </a:t>
            </a:r>
            <a:r>
              <a:rPr lang="pl-PL" sz="1700" dirty="0" err="1"/>
              <a:t>d+d</a:t>
            </a:r>
            <a:r>
              <a:rPr lang="pl-PL" sz="1700" dirty="0"/>
              <a:t> </a:t>
            </a:r>
            <a:r>
              <a:rPr lang="pl-PL" sz="1700" dirty="0" err="1"/>
              <a:t>fusion</a:t>
            </a:r>
            <a:r>
              <a:rPr lang="pl-PL" sz="1700" dirty="0"/>
              <a:t> </a:t>
            </a:r>
            <a:r>
              <a:rPr lang="pl-PL" sz="1700" dirty="0" err="1"/>
              <a:t>reactions</a:t>
            </a:r>
            <a:r>
              <a:rPr lang="pl-PL" sz="1700" dirty="0"/>
              <a:t> </a:t>
            </a:r>
            <a:r>
              <a:rPr lang="pl-PL" sz="1700" dirty="0" err="1"/>
              <a:t>are</a:t>
            </a:r>
            <a:r>
              <a:rPr lang="pl-PL" sz="1700" dirty="0"/>
              <a:t> </a:t>
            </a:r>
            <a:r>
              <a:rPr lang="pl-PL" sz="1700" dirty="0" err="1"/>
              <a:t>studied</a:t>
            </a:r>
            <a:r>
              <a:rPr lang="pl-PL" sz="1700" dirty="0"/>
              <a:t> as the </a:t>
            </a:r>
            <a:r>
              <a:rPr lang="pl-PL" sz="1700" dirty="0" err="1"/>
              <a:t>simplest</a:t>
            </a:r>
            <a:r>
              <a:rPr lang="pl-PL" sz="1700" dirty="0"/>
              <a:t> model for </a:t>
            </a:r>
            <a:r>
              <a:rPr lang="pl-PL" sz="1700" dirty="0" err="1"/>
              <a:t>fusion</a:t>
            </a:r>
            <a:r>
              <a:rPr lang="pl-PL" sz="1700" dirty="0"/>
              <a:t> of </a:t>
            </a:r>
            <a:r>
              <a:rPr lang="pl-PL" sz="1700" dirty="0" err="1"/>
              <a:t>nuclei</a:t>
            </a:r>
            <a:r>
              <a:rPr lang="pl-PL" sz="1700" dirty="0"/>
              <a:t> </a:t>
            </a:r>
            <a:r>
              <a:rPr lang="pl-PL" sz="1700" dirty="0" err="1"/>
              <a:t>composed</a:t>
            </a:r>
            <a:r>
              <a:rPr lang="pl-PL" sz="1700" dirty="0"/>
              <a:t> of </a:t>
            </a:r>
            <a:r>
              <a:rPr lang="pl-PL" sz="1700" dirty="0" err="1"/>
              <a:t>more</a:t>
            </a:r>
            <a:r>
              <a:rPr lang="pl-PL" sz="1700" dirty="0"/>
              <a:t> </a:t>
            </a:r>
            <a:r>
              <a:rPr lang="pl-PL" sz="1700" dirty="0" err="1"/>
              <a:t>than</a:t>
            </a:r>
            <a:r>
              <a:rPr lang="pl-PL" sz="1700" dirty="0"/>
              <a:t> single </a:t>
            </a:r>
            <a:r>
              <a:rPr lang="pl-PL" sz="1700" dirty="0" err="1"/>
              <a:t>nucleon</a:t>
            </a:r>
            <a:r>
              <a:rPr lang="pl-PL" sz="1700" dirty="0"/>
              <a:t> and </a:t>
            </a:r>
            <a:r>
              <a:rPr lang="pl-PL" sz="1700" dirty="0" err="1"/>
              <a:t>due</a:t>
            </a:r>
            <a:r>
              <a:rPr lang="pl-PL" sz="1700" dirty="0"/>
              <a:t> to </a:t>
            </a:r>
            <a:r>
              <a:rPr lang="pl-PL" sz="1700" dirty="0" err="1"/>
              <a:t>fairly</a:t>
            </a:r>
            <a:r>
              <a:rPr lang="pl-PL" sz="1700" dirty="0"/>
              <a:t> </a:t>
            </a:r>
            <a:r>
              <a:rPr lang="pl-PL" sz="1700" dirty="0" err="1"/>
              <a:t>low</a:t>
            </a:r>
            <a:r>
              <a:rPr lang="pl-PL" sz="1700" dirty="0"/>
              <a:t> Coulomb barier.</a:t>
            </a:r>
          </a:p>
        </p:txBody>
      </p:sp>
      <p:pic>
        <p:nvPicPr>
          <p:cNvPr id="10" name="image.png" descr="image.png">
            <a:extLst>
              <a:ext uri="{FF2B5EF4-FFF2-40B4-BE49-F238E27FC236}">
                <a16:creationId xmlns:a16="http://schemas.microsoft.com/office/drawing/2014/main" id="{0F8FA9E3-7EF7-B6B6-2F59-3AD3DFDE9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69" y="3019358"/>
            <a:ext cx="4607589" cy="3109006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Czerski K, Eur. Phys. J. A 27, 83 (2006)…">
            <a:extLst>
              <a:ext uri="{FF2B5EF4-FFF2-40B4-BE49-F238E27FC236}">
                <a16:creationId xmlns:a16="http://schemas.microsoft.com/office/drawing/2014/main" id="{15A1F180-0D0A-5465-AE3B-42610F19B0CC}"/>
              </a:ext>
            </a:extLst>
          </p:cNvPr>
          <p:cNvSpPr txBox="1"/>
          <p:nvPr/>
        </p:nvSpPr>
        <p:spPr>
          <a:xfrm rot="16200000">
            <a:off x="10663240" y="4758605"/>
            <a:ext cx="233974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/>
            </a:pPr>
            <a:r>
              <a:rPr dirty="0" err="1"/>
              <a:t>Huke</a:t>
            </a:r>
            <a:r>
              <a:rPr dirty="0"/>
              <a:t> A, Phys. Rev. C 78, 015803 (2008)</a:t>
            </a:r>
          </a:p>
        </p:txBody>
      </p:sp>
      <p:sp>
        <p:nvSpPr>
          <p:cNvPr id="11" name="29/08 - 01/09/2021">
            <a:extLst>
              <a:ext uri="{FF2B5EF4-FFF2-40B4-BE49-F238E27FC236}">
                <a16:creationId xmlns:a16="http://schemas.microsoft.com/office/drawing/2014/main" id="{87B3F890-1529-5460-065B-8906E456DC4C}"/>
              </a:ext>
            </a:extLst>
          </p:cNvPr>
          <p:cNvSpPr txBox="1"/>
          <p:nvPr/>
        </p:nvSpPr>
        <p:spPr>
          <a:xfrm>
            <a:off x="1882547" y="6361881"/>
            <a:ext cx="1437596" cy="35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rPr lang="pl-PL" dirty="0"/>
              <a:t>Sept 27, 2022</a:t>
            </a:r>
            <a:endParaRPr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8FD898AE-2EA3-422E-41DB-4BE9EFD2C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684" y="3200732"/>
            <a:ext cx="3729284" cy="2496499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2465A4D8-1D07-5E50-0CA6-549FA3FF0653}"/>
              </a:ext>
            </a:extLst>
          </p:cNvPr>
          <p:cNvSpPr/>
          <p:nvPr/>
        </p:nvSpPr>
        <p:spPr>
          <a:xfrm>
            <a:off x="4063465" y="3116083"/>
            <a:ext cx="1254877" cy="12069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D0EB70E4-E664-F583-6886-BEB0BEFFC1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45" y="3098384"/>
            <a:ext cx="3040151" cy="304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7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er slajdu">
            <a:extLst>
              <a:ext uri="{FF2B5EF4-FFF2-40B4-BE49-F238E27FC236}">
                <a16:creationId xmlns:a16="http://schemas.microsoft.com/office/drawing/2014/main" id="{D8C12892-7C28-686B-267B-9539B5E4A086}"/>
              </a:ext>
            </a:extLst>
          </p:cNvPr>
          <p:cNvSpPr txBox="1">
            <a:spLocks/>
          </p:cNvSpPr>
          <p:nvPr/>
        </p:nvSpPr>
        <p:spPr>
          <a:xfrm>
            <a:off x="11879229" y="6411298"/>
            <a:ext cx="183543" cy="25046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6799" tIns="46799" rIns="46799" bIns="46799" rtlCol="0" anchor="ctr"/>
          <a:lstStyle>
            <a:defPPr>
              <a:defRPr lang="pl-PL"/>
            </a:defPPr>
            <a:lvl1pPr marL="0" algn="ctr" defTabSz="914400" rtl="0" eaLnBrk="1" latinLnBrk="0" hangingPunct="1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200" kern="1200">
                <a:solidFill>
                  <a:srgbClr val="2878B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l-PL" sz="1800" smtClean="0"/>
              <a:pPr/>
              <a:t>6</a:t>
            </a:fld>
            <a:endParaRPr lang="pl-PL" sz="1800" dirty="0"/>
          </a:p>
        </p:txBody>
      </p:sp>
      <p:sp>
        <p:nvSpPr>
          <p:cNvPr id="4" name="14th International Workshop on Anomalies in Hydrogen Loaded Metals, Assisi, Italy">
            <a:extLst>
              <a:ext uri="{FF2B5EF4-FFF2-40B4-BE49-F238E27FC236}">
                <a16:creationId xmlns:a16="http://schemas.microsoft.com/office/drawing/2014/main" id="{5C2DE400-B513-80F1-835D-62E61FA991BA}"/>
              </a:ext>
            </a:extLst>
          </p:cNvPr>
          <p:cNvSpPr txBox="1"/>
          <p:nvPr/>
        </p:nvSpPr>
        <p:spPr>
          <a:xfrm>
            <a:off x="3243840" y="6351487"/>
            <a:ext cx="8411128" cy="35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rPr lang="pl-PL" dirty="0"/>
              <a:t>@ </a:t>
            </a:r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International Workshop on Anomalies in Hydrogen Loaded Metals, Assisi, Italy</a:t>
            </a:r>
            <a:endParaRPr dirty="0"/>
          </a:p>
        </p:txBody>
      </p:sp>
      <p:pic>
        <p:nvPicPr>
          <p:cNvPr id="5" name="image.png" descr="image.png">
            <a:extLst>
              <a:ext uri="{FF2B5EF4-FFF2-40B4-BE49-F238E27FC236}">
                <a16:creationId xmlns:a16="http://schemas.microsoft.com/office/drawing/2014/main" id="{58333C77-830F-B017-A497-DA68F810E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4" y="6258833"/>
            <a:ext cx="10033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766B6481-8782-48A2-D9DE-B9EE8A5BE00C}"/>
              </a:ext>
            </a:extLst>
          </p:cNvPr>
          <p:cNvSpPr/>
          <p:nvPr/>
        </p:nvSpPr>
        <p:spPr>
          <a:xfrm>
            <a:off x="139699" y="145143"/>
            <a:ext cx="11907157" cy="974734"/>
          </a:xfrm>
          <a:prstGeom prst="roundRect">
            <a:avLst>
              <a:gd name="adj" fmla="val 2344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zaokrąglony 6">
            <a:extLst>
              <a:ext uri="{FF2B5EF4-FFF2-40B4-BE49-F238E27FC236}">
                <a16:creationId xmlns:a16="http://schemas.microsoft.com/office/drawing/2014/main" id="{533367B8-82DB-29AF-74C6-B46B81C06427}"/>
              </a:ext>
            </a:extLst>
          </p:cNvPr>
          <p:cNvSpPr/>
          <p:nvPr/>
        </p:nvSpPr>
        <p:spPr>
          <a:xfrm>
            <a:off x="139699" y="1271367"/>
            <a:ext cx="11907157" cy="4868176"/>
          </a:xfrm>
          <a:prstGeom prst="roundRect">
            <a:avLst>
              <a:gd name="adj" fmla="val 5132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Motivation">
            <a:extLst>
              <a:ext uri="{FF2B5EF4-FFF2-40B4-BE49-F238E27FC236}">
                <a16:creationId xmlns:a16="http://schemas.microsoft.com/office/drawing/2014/main" id="{681E3671-13BD-A503-A784-91364630D469}"/>
              </a:ext>
            </a:extLst>
          </p:cNvPr>
          <p:cNvSpPr txBox="1"/>
          <p:nvPr/>
        </p:nvSpPr>
        <p:spPr>
          <a:xfrm>
            <a:off x="399143" y="296633"/>
            <a:ext cx="11422029" cy="692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4000">
                <a:solidFill>
                  <a:srgbClr val="2878BC"/>
                </a:solidFill>
              </a:defRPr>
            </a:lvl1pPr>
          </a:lstStyle>
          <a:p>
            <a:r>
              <a:rPr lang="pl-PL" dirty="0" err="1"/>
              <a:t>Interresting</a:t>
            </a:r>
            <a:r>
              <a:rPr lang="pl-PL" dirty="0"/>
              <a:t> </a:t>
            </a:r>
            <a:r>
              <a:rPr lang="pl-PL" dirty="0" err="1"/>
              <a:t>results</a:t>
            </a:r>
            <a:r>
              <a:rPr lang="pl-PL" dirty="0"/>
              <a:t> for </a:t>
            </a:r>
            <a:r>
              <a:rPr lang="pl-PL" dirty="0" err="1"/>
              <a:t>dd</a:t>
            </a:r>
            <a:r>
              <a:rPr lang="pl-PL" dirty="0"/>
              <a:t> </a:t>
            </a:r>
            <a:r>
              <a:rPr lang="pl-PL" dirty="0" err="1"/>
              <a:t>fusion</a:t>
            </a:r>
            <a:r>
              <a:rPr lang="pl-PL" dirty="0"/>
              <a:t> in </a:t>
            </a:r>
            <a:r>
              <a:rPr lang="pl-PL" dirty="0" err="1"/>
              <a:t>pure</a:t>
            </a:r>
            <a:r>
              <a:rPr lang="pl-PL" dirty="0"/>
              <a:t> </a:t>
            </a:r>
            <a:r>
              <a:rPr lang="pl-PL" dirty="0" err="1"/>
              <a:t>metals</a:t>
            </a:r>
            <a:endParaRPr dirty="0"/>
          </a:p>
        </p:txBody>
      </p:sp>
      <p:sp>
        <p:nvSpPr>
          <p:cNvPr id="10" name="29/08 - 01/09/2021">
            <a:extLst>
              <a:ext uri="{FF2B5EF4-FFF2-40B4-BE49-F238E27FC236}">
                <a16:creationId xmlns:a16="http://schemas.microsoft.com/office/drawing/2014/main" id="{FA738515-5CDA-78A3-6A39-6F11838F628E}"/>
              </a:ext>
            </a:extLst>
          </p:cNvPr>
          <p:cNvSpPr txBox="1"/>
          <p:nvPr/>
        </p:nvSpPr>
        <p:spPr>
          <a:xfrm>
            <a:off x="1882547" y="6361881"/>
            <a:ext cx="1437596" cy="35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rPr lang="pl-PL" dirty="0"/>
              <a:t>Sept 27, 2022</a:t>
            </a:r>
            <a:endParaRPr dirty="0"/>
          </a:p>
        </p:txBody>
      </p:sp>
      <p:graphicFrame>
        <p:nvGraphicFramePr>
          <p:cNvPr id="15" name="Tabela 15">
            <a:extLst>
              <a:ext uri="{FF2B5EF4-FFF2-40B4-BE49-F238E27FC236}">
                <a16:creationId xmlns:a16="http://schemas.microsoft.com/office/drawing/2014/main" id="{5BA2FE50-BF20-0E97-56B4-F868CB954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054360"/>
              </p:ext>
            </p:extLst>
          </p:nvPr>
        </p:nvGraphicFramePr>
        <p:xfrm>
          <a:off x="4009339" y="1482008"/>
          <a:ext cx="4201636" cy="320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818">
                  <a:extLst>
                    <a:ext uri="{9D8B030D-6E8A-4147-A177-3AD203B41FA5}">
                      <a16:colId xmlns:a16="http://schemas.microsoft.com/office/drawing/2014/main" val="684055796"/>
                    </a:ext>
                  </a:extLst>
                </a:gridCol>
                <a:gridCol w="2100818">
                  <a:extLst>
                    <a:ext uri="{9D8B030D-6E8A-4147-A177-3AD203B41FA5}">
                      <a16:colId xmlns:a16="http://schemas.microsoft.com/office/drawing/2014/main" val="1550705185"/>
                    </a:ext>
                  </a:extLst>
                </a:gridCol>
              </a:tblGrid>
              <a:tr h="357663">
                <a:tc>
                  <a:txBody>
                    <a:bodyPr/>
                    <a:lstStyle/>
                    <a:p>
                      <a:pPr algn="ctr"/>
                      <a:r>
                        <a:rPr lang="pl-PL" b="0" dirty="0" err="1">
                          <a:solidFill>
                            <a:schemeClr val="tx1"/>
                          </a:solidFill>
                        </a:rPr>
                        <a:t>Material</a:t>
                      </a: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err="1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pl-PL" b="0" baseline="-25000" dirty="0" err="1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pl-PL" b="0" dirty="0" err="1">
                          <a:solidFill>
                            <a:schemeClr val="tx1"/>
                          </a:solidFill>
                        </a:rPr>
                        <a:t>eV</a:t>
                      </a: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) for </a:t>
                      </a:r>
                      <a:r>
                        <a:rPr lang="pl-PL" b="0" dirty="0" err="1">
                          <a:solidFill>
                            <a:schemeClr val="tx1"/>
                          </a:solidFill>
                        </a:rPr>
                        <a:t>dd</a:t>
                      </a: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35429"/>
                  </a:ext>
                </a:extLst>
              </a:tr>
              <a:tr h="357663">
                <a:tc>
                  <a:txBody>
                    <a:bodyPr/>
                    <a:lstStyle/>
                    <a:p>
                      <a:r>
                        <a:rPr lang="pl-PL" dirty="0"/>
                        <a:t>Pd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800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4984956"/>
                  </a:ext>
                </a:extLst>
              </a:tr>
              <a:tr h="357663">
                <a:tc>
                  <a:txBody>
                    <a:bodyPr/>
                    <a:lstStyle/>
                    <a:p>
                      <a:r>
                        <a:rPr lang="pl-PL" dirty="0"/>
                        <a:t>Rh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840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033909"/>
                  </a:ext>
                </a:extLst>
              </a:tr>
              <a:tr h="357663">
                <a:tc>
                  <a:txBody>
                    <a:bodyPr/>
                    <a:lstStyle/>
                    <a:p>
                      <a:r>
                        <a:rPr lang="pl-PL" dirty="0"/>
                        <a:t>Sb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720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pl-PL" dirty="0"/>
                        <a:t> 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1634570"/>
                  </a:ext>
                </a:extLst>
              </a:tr>
              <a:tr h="357663">
                <a:tc>
                  <a:txBody>
                    <a:bodyPr/>
                    <a:lstStyle/>
                    <a:p>
                      <a:r>
                        <a:rPr lang="pl-PL" dirty="0"/>
                        <a:t>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700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pl-PL" dirty="0"/>
                        <a:t> 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0494903"/>
                  </a:ext>
                </a:extLst>
              </a:tr>
              <a:tr h="357663">
                <a:tc>
                  <a:txBody>
                    <a:bodyPr/>
                    <a:lstStyle/>
                    <a:p>
                      <a:r>
                        <a:rPr lang="pl-PL" dirty="0"/>
                        <a:t>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670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pl-PL" dirty="0"/>
                        <a:t> 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490611"/>
                  </a:ext>
                </a:extLst>
              </a:tr>
              <a:tr h="357663">
                <a:tc>
                  <a:txBody>
                    <a:bodyPr/>
                    <a:lstStyle/>
                    <a:p>
                      <a:r>
                        <a:rPr lang="pl-PL" dirty="0"/>
                        <a:t>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640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pl-PL" dirty="0"/>
                        <a:t> 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8279467"/>
                  </a:ext>
                </a:extLst>
              </a:tr>
              <a:tr h="617337">
                <a:tc>
                  <a:txBody>
                    <a:bodyPr/>
                    <a:lstStyle/>
                    <a:p>
                      <a:r>
                        <a:rPr lang="pl-PL" dirty="0"/>
                        <a:t>Fe, Al, Tl, Zn, Ba, Bi, Cu, In, Nb, Pb, V, 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≈ </a:t>
                      </a:r>
                      <a:r>
                        <a:rPr lang="pl-PL" dirty="0"/>
                        <a:t>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9003826"/>
                  </a:ext>
                </a:extLst>
              </a:tr>
            </a:tbl>
          </a:graphicData>
        </a:graphic>
      </p:graphicFrame>
      <p:sp>
        <p:nvSpPr>
          <p:cNvPr id="16" name="Czerski K, Eur. Phys. J. A 27, 83 (2006)…">
            <a:extLst>
              <a:ext uri="{FF2B5EF4-FFF2-40B4-BE49-F238E27FC236}">
                <a16:creationId xmlns:a16="http://schemas.microsoft.com/office/drawing/2014/main" id="{2BCCE49A-8224-D7E3-99FF-6C6322083EE3}"/>
              </a:ext>
            </a:extLst>
          </p:cNvPr>
          <p:cNvSpPr txBox="1"/>
          <p:nvPr/>
        </p:nvSpPr>
        <p:spPr>
          <a:xfrm>
            <a:off x="9597259" y="4927269"/>
            <a:ext cx="234134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/>
            </a:pPr>
            <a:r>
              <a:rPr lang="pl-PL" dirty="0" err="1"/>
              <a:t>Kasagi</a:t>
            </a:r>
            <a:r>
              <a:rPr lang="pl-PL" dirty="0"/>
              <a:t> J.</a:t>
            </a:r>
            <a:r>
              <a:rPr dirty="0"/>
              <a:t>, </a:t>
            </a:r>
            <a:r>
              <a:rPr lang="pl-PL" dirty="0"/>
              <a:t>J. </a:t>
            </a:r>
            <a:r>
              <a:rPr lang="pl-PL" dirty="0" err="1"/>
              <a:t>Phys</a:t>
            </a:r>
            <a:r>
              <a:rPr lang="pl-PL" dirty="0"/>
              <a:t>. </a:t>
            </a:r>
            <a:r>
              <a:rPr lang="pl-PL" dirty="0" err="1"/>
              <a:t>Soc</a:t>
            </a:r>
            <a:r>
              <a:rPr lang="pl-PL" dirty="0"/>
              <a:t>. </a:t>
            </a:r>
            <a:r>
              <a:rPr lang="pl-PL" dirty="0" err="1"/>
              <a:t>Jpn</a:t>
            </a:r>
            <a:r>
              <a:rPr lang="pl-PL" dirty="0"/>
              <a:t> 71 </a:t>
            </a:r>
            <a:r>
              <a:rPr dirty="0"/>
              <a:t>(20</a:t>
            </a:r>
            <a:r>
              <a:rPr lang="pl-PL" dirty="0"/>
              <a:t>02</a:t>
            </a:r>
            <a:r>
              <a:rPr dirty="0"/>
              <a:t>)</a:t>
            </a:r>
            <a:endParaRPr lang="pl-PL" dirty="0"/>
          </a:p>
          <a:p>
            <a:pPr>
              <a:defRPr sz="1100"/>
            </a:pPr>
            <a:r>
              <a:rPr lang="pl-PL" dirty="0" err="1"/>
              <a:t>Raiola</a:t>
            </a:r>
            <a:r>
              <a:rPr lang="pl-PL" dirty="0"/>
              <a:t> F., </a:t>
            </a:r>
            <a:r>
              <a:rPr lang="pl-PL" dirty="0" err="1"/>
              <a:t>Phys</a:t>
            </a:r>
            <a:r>
              <a:rPr lang="pl-PL" dirty="0"/>
              <a:t>. </a:t>
            </a:r>
            <a:r>
              <a:rPr lang="pl-PL" dirty="0" err="1"/>
              <a:t>Lett</a:t>
            </a:r>
            <a:r>
              <a:rPr lang="pl-PL" dirty="0"/>
              <a:t>. B 547 (2002)</a:t>
            </a:r>
          </a:p>
          <a:p>
            <a:pPr>
              <a:defRPr sz="1100"/>
            </a:pPr>
            <a:r>
              <a:rPr lang="pl-PL" dirty="0" err="1"/>
              <a:t>Bonomo</a:t>
            </a:r>
            <a:r>
              <a:rPr lang="pl-PL" dirty="0"/>
              <a:t> C., </a:t>
            </a:r>
            <a:r>
              <a:rPr lang="pl-PL" dirty="0" err="1"/>
              <a:t>Nucl</a:t>
            </a:r>
            <a:r>
              <a:rPr lang="pl-PL" dirty="0"/>
              <a:t>. </a:t>
            </a:r>
            <a:r>
              <a:rPr lang="pl-PL" dirty="0" err="1"/>
              <a:t>Phys</a:t>
            </a:r>
            <a:r>
              <a:rPr lang="pl-PL" dirty="0"/>
              <a:t>. A 719 (2003)</a:t>
            </a:r>
          </a:p>
          <a:p>
            <a:pPr>
              <a:defRPr sz="1100"/>
            </a:pPr>
            <a:r>
              <a:rPr lang="pl-PL" dirty="0" err="1"/>
              <a:t>Raiola</a:t>
            </a:r>
            <a:r>
              <a:rPr lang="pl-PL" dirty="0"/>
              <a:t> F., </a:t>
            </a:r>
            <a:r>
              <a:rPr lang="pl-PL" dirty="0" err="1"/>
              <a:t>Eur.Phys</a:t>
            </a:r>
            <a:r>
              <a:rPr lang="pl-PL" dirty="0"/>
              <a:t>. J. A 19 (2004)</a:t>
            </a:r>
          </a:p>
          <a:p>
            <a:pPr>
              <a:defRPr sz="1100"/>
            </a:pPr>
            <a:r>
              <a:rPr lang="pl-PL" dirty="0" err="1"/>
              <a:t>Tie-Shan</a:t>
            </a:r>
            <a:r>
              <a:rPr lang="pl-PL" dirty="0"/>
              <a:t> W., Chin. </a:t>
            </a:r>
            <a:r>
              <a:rPr lang="pl-PL" dirty="0" err="1"/>
              <a:t>Phys</a:t>
            </a:r>
            <a:r>
              <a:rPr lang="pl-PL" dirty="0"/>
              <a:t>. </a:t>
            </a:r>
            <a:r>
              <a:rPr lang="pl-PL" dirty="0" err="1"/>
              <a:t>Lett</a:t>
            </a:r>
            <a:r>
              <a:rPr lang="pl-PL" dirty="0"/>
              <a:t>. 24 (2007)</a:t>
            </a:r>
          </a:p>
          <a:p>
            <a:pPr>
              <a:defRPr sz="1100"/>
            </a:pPr>
            <a:r>
              <a:rPr lang="pl-PL" dirty="0" err="1"/>
              <a:t>Huke</a:t>
            </a:r>
            <a:r>
              <a:rPr lang="pl-PL" dirty="0"/>
              <a:t> A, </a:t>
            </a:r>
            <a:r>
              <a:rPr lang="pl-PL" dirty="0" err="1"/>
              <a:t>Phys</a:t>
            </a:r>
            <a:r>
              <a:rPr lang="pl-PL" dirty="0"/>
              <a:t>. </a:t>
            </a:r>
            <a:r>
              <a:rPr lang="pl-PL" dirty="0" err="1"/>
              <a:t>Rev</a:t>
            </a:r>
            <a:r>
              <a:rPr lang="pl-PL" dirty="0"/>
              <a:t>. C 78, 015803 (2008)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F6F7654-ECE3-6A55-214C-484C6C25BEE8}"/>
              </a:ext>
            </a:extLst>
          </p:cNvPr>
          <p:cNvSpPr txBox="1"/>
          <p:nvPr/>
        </p:nvSpPr>
        <p:spPr>
          <a:xfrm>
            <a:off x="246444" y="4822158"/>
            <a:ext cx="9099437" cy="1215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700" dirty="0" err="1"/>
              <a:t>Systematic</a:t>
            </a:r>
            <a:r>
              <a:rPr lang="pl-PL" sz="1700" dirty="0"/>
              <a:t> </a:t>
            </a:r>
            <a:r>
              <a:rPr lang="pl-PL" sz="1700" dirty="0" err="1"/>
              <a:t>errors</a:t>
            </a:r>
            <a:r>
              <a:rPr lang="pl-PL" sz="1700" dirty="0"/>
              <a:t>, </a:t>
            </a:r>
            <a:r>
              <a:rPr lang="pl-PL" sz="1700" dirty="0" err="1"/>
              <a:t>diverse</a:t>
            </a:r>
            <a:r>
              <a:rPr lang="pl-PL" sz="1700" dirty="0"/>
              <a:t> </a:t>
            </a:r>
            <a:r>
              <a:rPr lang="pl-PL" sz="1700" dirty="0" err="1"/>
              <a:t>techniques</a:t>
            </a:r>
            <a:r>
              <a:rPr lang="pl-PL" sz="1700" dirty="0"/>
              <a:t>…                  High screening </a:t>
            </a:r>
            <a:r>
              <a:rPr lang="pl-PL" sz="1700" dirty="0" err="1"/>
              <a:t>are</a:t>
            </a:r>
            <a:r>
              <a:rPr lang="pl-PL" sz="1700" dirty="0"/>
              <a:t> </a:t>
            </a:r>
            <a:r>
              <a:rPr lang="pl-PL" sz="1700" dirty="0" err="1"/>
              <a:t>probably</a:t>
            </a:r>
            <a:r>
              <a:rPr lang="pl-PL" sz="1700" dirty="0"/>
              <a:t> </a:t>
            </a:r>
            <a:r>
              <a:rPr lang="pl-PL" sz="1700" dirty="0" err="1"/>
              <a:t>exaggerated</a:t>
            </a:r>
            <a:r>
              <a:rPr lang="pl-PL" sz="1700" dirty="0"/>
              <a:t>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700" dirty="0"/>
              <a:t>Data </a:t>
            </a:r>
            <a:r>
              <a:rPr lang="pl-PL" sz="1700" dirty="0" err="1"/>
              <a:t>acquisition</a:t>
            </a:r>
            <a:r>
              <a:rPr lang="pl-PL" sz="1700" dirty="0"/>
              <a:t> &amp; </a:t>
            </a:r>
            <a:r>
              <a:rPr lang="pl-PL" sz="1700" dirty="0" err="1"/>
              <a:t>analysis</a:t>
            </a:r>
            <a:r>
              <a:rPr lang="pl-PL" sz="1700" dirty="0"/>
              <a:t> </a:t>
            </a:r>
            <a:r>
              <a:rPr lang="pl-PL" sz="1700" dirty="0" err="1"/>
              <a:t>are</a:t>
            </a:r>
            <a:r>
              <a:rPr lang="pl-PL" sz="1700" dirty="0"/>
              <a:t> </a:t>
            </a:r>
            <a:r>
              <a:rPr lang="pl-PL" sz="1700" dirty="0" err="1"/>
              <a:t>affected</a:t>
            </a:r>
            <a:r>
              <a:rPr lang="pl-PL" sz="1700" dirty="0"/>
              <a:t> by </a:t>
            </a:r>
            <a:r>
              <a:rPr lang="pl-PL" sz="1700" dirty="0" err="1"/>
              <a:t>formations</a:t>
            </a:r>
            <a:r>
              <a:rPr lang="pl-PL" sz="1700" dirty="0"/>
              <a:t> of </a:t>
            </a:r>
            <a:r>
              <a:rPr lang="pl-PL" sz="1700" dirty="0" err="1"/>
              <a:t>surface</a:t>
            </a:r>
            <a:r>
              <a:rPr lang="pl-PL" sz="1700" dirty="0"/>
              <a:t> </a:t>
            </a:r>
            <a:r>
              <a:rPr lang="pl-PL" sz="1700" dirty="0" err="1"/>
              <a:t>contamination</a:t>
            </a:r>
            <a:r>
              <a:rPr lang="pl-PL" sz="1700" dirty="0"/>
              <a:t> </a:t>
            </a:r>
            <a:r>
              <a:rPr lang="pl-PL" sz="1700" dirty="0" err="1"/>
              <a:t>layers</a:t>
            </a:r>
            <a:r>
              <a:rPr lang="pl-PL" sz="1700" dirty="0"/>
              <a:t> </a:t>
            </a:r>
            <a:r>
              <a:rPr lang="pl-PL" sz="1700" dirty="0" err="1"/>
              <a:t>under</a:t>
            </a:r>
            <a:r>
              <a:rPr lang="pl-PL" sz="1700" dirty="0"/>
              <a:t> </a:t>
            </a:r>
            <a:r>
              <a:rPr lang="pl-PL" sz="1700" dirty="0" err="1"/>
              <a:t>beam</a:t>
            </a:r>
            <a:r>
              <a:rPr lang="pl-PL" sz="1700" dirty="0"/>
              <a:t> </a:t>
            </a:r>
            <a:r>
              <a:rPr lang="pl-PL" sz="1700" dirty="0" err="1"/>
              <a:t>irradiation</a:t>
            </a:r>
            <a:r>
              <a:rPr lang="pl-PL" sz="1700" dirty="0"/>
              <a:t>, </a:t>
            </a:r>
            <a:r>
              <a:rPr lang="pl-PL" sz="1700" dirty="0" err="1"/>
              <a:t>hydrogen</a:t>
            </a:r>
            <a:r>
              <a:rPr lang="pl-PL" sz="1700" dirty="0"/>
              <a:t> </a:t>
            </a:r>
            <a:r>
              <a:rPr lang="pl-PL" sz="1700" dirty="0" err="1"/>
              <a:t>density</a:t>
            </a:r>
            <a:r>
              <a:rPr lang="pl-PL" sz="1700" dirty="0"/>
              <a:t> in the </a:t>
            </a:r>
            <a:r>
              <a:rPr lang="pl-PL" sz="1700" dirty="0" err="1"/>
              <a:t>studied</a:t>
            </a:r>
            <a:r>
              <a:rPr lang="pl-PL" sz="1700" dirty="0"/>
              <a:t> </a:t>
            </a:r>
            <a:r>
              <a:rPr lang="pl-PL" sz="1700" dirty="0" err="1"/>
              <a:t>environments</a:t>
            </a:r>
            <a:r>
              <a:rPr lang="pl-PL" sz="1700" dirty="0"/>
              <a:t>, </a:t>
            </a:r>
            <a:r>
              <a:rPr lang="pl-PL" sz="1700" dirty="0" err="1"/>
              <a:t>understanding</a:t>
            </a:r>
            <a:r>
              <a:rPr lang="pl-PL" sz="1700" dirty="0"/>
              <a:t> of </a:t>
            </a:r>
            <a:r>
              <a:rPr lang="pl-PL" sz="1700" dirty="0" err="1"/>
              <a:t>nuclear</a:t>
            </a:r>
            <a:r>
              <a:rPr lang="pl-PL" sz="1700" dirty="0"/>
              <a:t> and solid-</a:t>
            </a:r>
            <a:r>
              <a:rPr lang="pl-PL" sz="1700" dirty="0" err="1"/>
              <a:t>state</a:t>
            </a:r>
            <a:r>
              <a:rPr lang="pl-PL" sz="1700" dirty="0"/>
              <a:t> </a:t>
            </a:r>
            <a:r>
              <a:rPr lang="pl-PL" sz="1700" dirty="0" err="1"/>
              <a:t>processes</a:t>
            </a:r>
            <a:r>
              <a:rPr lang="pl-PL" sz="1700" dirty="0"/>
              <a:t> </a:t>
            </a:r>
            <a:r>
              <a:rPr lang="pl-PL" sz="1700" dirty="0" err="1"/>
              <a:t>taking</a:t>
            </a:r>
            <a:r>
              <a:rPr lang="pl-PL" sz="1700" dirty="0"/>
              <a:t> place.</a:t>
            </a:r>
          </a:p>
        </p:txBody>
      </p:sp>
      <p:sp>
        <p:nvSpPr>
          <p:cNvPr id="9" name="Strzałka w dół 8">
            <a:extLst>
              <a:ext uri="{FF2B5EF4-FFF2-40B4-BE49-F238E27FC236}">
                <a16:creationId xmlns:a16="http://schemas.microsoft.com/office/drawing/2014/main" id="{A35ABEE1-478D-D867-1012-0A93F108A2E6}"/>
              </a:ext>
            </a:extLst>
          </p:cNvPr>
          <p:cNvSpPr/>
          <p:nvPr/>
        </p:nvSpPr>
        <p:spPr>
          <a:xfrm rot="16200000">
            <a:off x="4462301" y="4690558"/>
            <a:ext cx="108000" cy="63481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193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er slajdu">
            <a:extLst>
              <a:ext uri="{FF2B5EF4-FFF2-40B4-BE49-F238E27FC236}">
                <a16:creationId xmlns:a16="http://schemas.microsoft.com/office/drawing/2014/main" id="{D8C12892-7C28-686B-267B-9539B5E4A086}"/>
              </a:ext>
            </a:extLst>
          </p:cNvPr>
          <p:cNvSpPr txBox="1">
            <a:spLocks/>
          </p:cNvSpPr>
          <p:nvPr/>
        </p:nvSpPr>
        <p:spPr>
          <a:xfrm>
            <a:off x="11654968" y="6377739"/>
            <a:ext cx="326043" cy="3015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6799" tIns="46799" rIns="46799" bIns="46799" rtlCol="0" anchor="ctr"/>
          <a:lstStyle>
            <a:defPPr>
              <a:defRPr lang="pl-PL"/>
            </a:defPPr>
            <a:lvl1pPr marL="0" algn="ctr" defTabSz="914400" rtl="0" eaLnBrk="1" latinLnBrk="0" hangingPunct="1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200" kern="1200">
                <a:solidFill>
                  <a:srgbClr val="2878B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l-PL" sz="1800" smtClean="0"/>
              <a:pPr/>
              <a:t>7</a:t>
            </a:fld>
            <a:endParaRPr lang="pl-PL" sz="1800" dirty="0"/>
          </a:p>
        </p:txBody>
      </p:sp>
      <p:sp>
        <p:nvSpPr>
          <p:cNvPr id="4" name="14th International Workshop on Anomalies in Hydrogen Loaded Metals, Assisi, Italy">
            <a:extLst>
              <a:ext uri="{FF2B5EF4-FFF2-40B4-BE49-F238E27FC236}">
                <a16:creationId xmlns:a16="http://schemas.microsoft.com/office/drawing/2014/main" id="{5C2DE400-B513-80F1-835D-62E61FA991BA}"/>
              </a:ext>
            </a:extLst>
          </p:cNvPr>
          <p:cNvSpPr txBox="1"/>
          <p:nvPr/>
        </p:nvSpPr>
        <p:spPr>
          <a:xfrm>
            <a:off x="3243840" y="6351487"/>
            <a:ext cx="8411128" cy="35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rPr lang="pl-PL" dirty="0"/>
              <a:t>@ </a:t>
            </a:r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International Workshop on Anomalies in Hydrogen Loaded Metals, Assisi, Italy</a:t>
            </a:r>
            <a:endParaRPr dirty="0"/>
          </a:p>
        </p:txBody>
      </p:sp>
      <p:pic>
        <p:nvPicPr>
          <p:cNvPr id="5" name="image.png" descr="image.png">
            <a:extLst>
              <a:ext uri="{FF2B5EF4-FFF2-40B4-BE49-F238E27FC236}">
                <a16:creationId xmlns:a16="http://schemas.microsoft.com/office/drawing/2014/main" id="{58333C77-830F-B017-A497-DA68F810E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4" y="6258833"/>
            <a:ext cx="10033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766B6481-8782-48A2-D9DE-B9EE8A5BE00C}"/>
              </a:ext>
            </a:extLst>
          </p:cNvPr>
          <p:cNvSpPr/>
          <p:nvPr/>
        </p:nvSpPr>
        <p:spPr>
          <a:xfrm>
            <a:off x="139699" y="145143"/>
            <a:ext cx="11907157" cy="974734"/>
          </a:xfrm>
          <a:prstGeom prst="roundRect">
            <a:avLst>
              <a:gd name="adj" fmla="val 2344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zaokrąglony 6">
            <a:extLst>
              <a:ext uri="{FF2B5EF4-FFF2-40B4-BE49-F238E27FC236}">
                <a16:creationId xmlns:a16="http://schemas.microsoft.com/office/drawing/2014/main" id="{533367B8-82DB-29AF-74C6-B46B81C06427}"/>
              </a:ext>
            </a:extLst>
          </p:cNvPr>
          <p:cNvSpPr/>
          <p:nvPr/>
        </p:nvSpPr>
        <p:spPr>
          <a:xfrm>
            <a:off x="139699" y="1271367"/>
            <a:ext cx="11907157" cy="4868176"/>
          </a:xfrm>
          <a:prstGeom prst="roundRect">
            <a:avLst>
              <a:gd name="adj" fmla="val 5132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Motivation">
            <a:extLst>
              <a:ext uri="{FF2B5EF4-FFF2-40B4-BE49-F238E27FC236}">
                <a16:creationId xmlns:a16="http://schemas.microsoft.com/office/drawing/2014/main" id="{681E3671-13BD-A503-A784-91364630D469}"/>
              </a:ext>
            </a:extLst>
          </p:cNvPr>
          <p:cNvSpPr txBox="1"/>
          <p:nvPr/>
        </p:nvSpPr>
        <p:spPr>
          <a:xfrm>
            <a:off x="399143" y="296633"/>
            <a:ext cx="11422029" cy="692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4000">
                <a:solidFill>
                  <a:srgbClr val="2878BC"/>
                </a:solidFill>
              </a:defRPr>
            </a:lvl1pPr>
          </a:lstStyle>
          <a:p>
            <a:r>
              <a:rPr lang="pl-PL" dirty="0" err="1"/>
              <a:t>Experiments</a:t>
            </a:r>
            <a:r>
              <a:rPr lang="pl-PL" dirty="0"/>
              <a:t> with </a:t>
            </a:r>
            <a:r>
              <a:rPr lang="pl-PL" dirty="0" err="1"/>
              <a:t>heavier</a:t>
            </a:r>
            <a:r>
              <a:rPr lang="pl-PL" dirty="0"/>
              <a:t> </a:t>
            </a:r>
            <a:r>
              <a:rPr lang="pl-PL" dirty="0" err="1"/>
              <a:t>nuclei</a:t>
            </a:r>
            <a:endParaRPr dirty="0"/>
          </a:p>
        </p:txBody>
      </p:sp>
      <p:sp>
        <p:nvSpPr>
          <p:cNvPr id="10" name="29/08 - 01/09/2021">
            <a:extLst>
              <a:ext uri="{FF2B5EF4-FFF2-40B4-BE49-F238E27FC236}">
                <a16:creationId xmlns:a16="http://schemas.microsoft.com/office/drawing/2014/main" id="{51AF325C-AD93-6D64-05D3-51152CF804E8}"/>
              </a:ext>
            </a:extLst>
          </p:cNvPr>
          <p:cNvSpPr txBox="1"/>
          <p:nvPr/>
        </p:nvSpPr>
        <p:spPr>
          <a:xfrm>
            <a:off x="1882547" y="6361881"/>
            <a:ext cx="1437596" cy="35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rPr lang="pl-PL" dirty="0"/>
              <a:t>Sept 27, 2022</a:t>
            </a:r>
            <a:endParaRPr dirty="0"/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C185D7BD-A51B-4437-2C1D-E67E1E51A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057903"/>
              </p:ext>
            </p:extLst>
          </p:nvPr>
        </p:nvGraphicFramePr>
        <p:xfrm>
          <a:off x="399143" y="1313765"/>
          <a:ext cx="4786277" cy="201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25801">
                  <a:extLst>
                    <a:ext uri="{9D8B030D-6E8A-4147-A177-3AD203B41FA5}">
                      <a16:colId xmlns:a16="http://schemas.microsoft.com/office/drawing/2014/main" val="1548104152"/>
                    </a:ext>
                  </a:extLst>
                </a:gridCol>
                <a:gridCol w="2460476">
                  <a:extLst>
                    <a:ext uri="{9D8B030D-6E8A-4147-A177-3AD203B41FA5}">
                      <a16:colId xmlns:a16="http://schemas.microsoft.com/office/drawing/2014/main" val="2521459078"/>
                    </a:ext>
                  </a:extLst>
                </a:gridCol>
              </a:tblGrid>
              <a:tr h="357663">
                <a:tc>
                  <a:txBody>
                    <a:bodyPr/>
                    <a:lstStyle/>
                    <a:p>
                      <a:pPr algn="ctr"/>
                      <a:r>
                        <a:rPr lang="pl-PL" b="0" dirty="0" err="1">
                          <a:solidFill>
                            <a:schemeClr val="tx1"/>
                          </a:solidFill>
                        </a:rPr>
                        <a:t>Material</a:t>
                      </a: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err="1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pl-PL" b="0" baseline="-25000" dirty="0" err="1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pl-PL" b="0" dirty="0" err="1">
                          <a:solidFill>
                            <a:schemeClr val="tx1"/>
                          </a:solidFill>
                        </a:rPr>
                        <a:t>eV</a:t>
                      </a: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) for  </a:t>
                      </a:r>
                      <a:r>
                        <a:rPr lang="pl-PL" b="0" baseline="30000" dirty="0">
                          <a:solidFill>
                            <a:schemeClr val="tx1"/>
                          </a:solidFill>
                        </a:rPr>
                        <a:t>6,7</a:t>
                      </a: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Li(d,𝛼)</a:t>
                      </a:r>
                      <a:r>
                        <a:rPr lang="pl-PL" b="0" baseline="30000" dirty="0">
                          <a:solidFill>
                            <a:schemeClr val="tx1"/>
                          </a:solidFill>
                        </a:rPr>
                        <a:t>4,5</a:t>
                      </a: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He</a:t>
                      </a:r>
                    </a:p>
                    <a:p>
                      <a:pPr algn="ctr"/>
                      <a:r>
                        <a:rPr lang="pl-PL" b="0" baseline="30000" dirty="0">
                          <a:solidFill>
                            <a:schemeClr val="tx1"/>
                          </a:solidFill>
                        </a:rPr>
                        <a:t>6,7</a:t>
                      </a: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Li(p,𝛼)</a:t>
                      </a:r>
                      <a:r>
                        <a:rPr lang="pl-PL" b="0" baseline="30000" dirty="0">
                          <a:solidFill>
                            <a:schemeClr val="tx1"/>
                          </a:solidFill>
                        </a:rPr>
                        <a:t>3,4</a:t>
                      </a: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8967943"/>
                  </a:ext>
                </a:extLst>
              </a:tr>
              <a:tr h="357663">
                <a:tc>
                  <a:txBody>
                    <a:bodyPr/>
                    <a:lstStyle/>
                    <a:p>
                      <a:r>
                        <a:rPr lang="pl-PL" dirty="0"/>
                        <a:t>Pd [</a:t>
                      </a:r>
                      <a:r>
                        <a:rPr lang="pl-PL" dirty="0" err="1"/>
                        <a:t>Kasagi</a:t>
                      </a:r>
                      <a:r>
                        <a:rPr lang="pl-PL" dirty="0"/>
                        <a:t>, d </a:t>
                      </a:r>
                      <a:r>
                        <a:rPr lang="pl-PL" dirty="0" err="1"/>
                        <a:t>beam</a:t>
                      </a:r>
                      <a:r>
                        <a:rPr lang="pl-PL" dirty="0"/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5483747"/>
                  </a:ext>
                </a:extLst>
              </a:tr>
              <a:tr h="357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Li [Cruz, p </a:t>
                      </a:r>
                      <a:r>
                        <a:rPr lang="pl-PL" dirty="0" err="1"/>
                        <a:t>beam</a:t>
                      </a:r>
                      <a:r>
                        <a:rPr lang="pl-PL" dirty="0"/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1230 – 1280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6132393"/>
                  </a:ext>
                </a:extLst>
              </a:tr>
              <a:tr h="357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PdLi</a:t>
                      </a:r>
                      <a:r>
                        <a:rPr lang="pl-PL" baseline="-25000" dirty="0"/>
                        <a:t>1%</a:t>
                      </a:r>
                      <a:r>
                        <a:rPr lang="pl-PL" baseline="0" dirty="0"/>
                        <a:t> [Cruz, </a:t>
                      </a:r>
                      <a:r>
                        <a:rPr lang="pl-PL" dirty="0"/>
                        <a:t>p </a:t>
                      </a:r>
                      <a:r>
                        <a:rPr lang="pl-PL" dirty="0" err="1"/>
                        <a:t>beam</a:t>
                      </a:r>
                      <a:r>
                        <a:rPr lang="pl-PL" baseline="0" dirty="0"/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3760 – 3790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7682512"/>
                  </a:ext>
                </a:extLst>
              </a:tr>
            </a:tbl>
          </a:graphicData>
        </a:graphic>
      </p:graphicFrame>
      <p:sp>
        <p:nvSpPr>
          <p:cNvPr id="12" name="Czerski K, Eur. Phys. J. A 27, 83 (2006)…">
            <a:extLst>
              <a:ext uri="{FF2B5EF4-FFF2-40B4-BE49-F238E27FC236}">
                <a16:creationId xmlns:a16="http://schemas.microsoft.com/office/drawing/2014/main" id="{5011C565-B4B8-98DB-69FF-419BADE67E5D}"/>
              </a:ext>
            </a:extLst>
          </p:cNvPr>
          <p:cNvSpPr txBox="1"/>
          <p:nvPr/>
        </p:nvSpPr>
        <p:spPr>
          <a:xfrm>
            <a:off x="9559855" y="5233614"/>
            <a:ext cx="237340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/>
            </a:pPr>
            <a:r>
              <a:rPr lang="pl-PL" dirty="0"/>
              <a:t>Cruz J., </a:t>
            </a:r>
            <a:r>
              <a:rPr lang="pl-PL" dirty="0" err="1"/>
              <a:t>Phys</a:t>
            </a:r>
            <a:r>
              <a:rPr lang="pl-PL" dirty="0"/>
              <a:t>. </a:t>
            </a:r>
            <a:r>
              <a:rPr lang="pl-PL" dirty="0" err="1"/>
              <a:t>Lett</a:t>
            </a:r>
            <a:r>
              <a:rPr lang="pl-PL" dirty="0"/>
              <a:t>. B 625 (2005)</a:t>
            </a:r>
          </a:p>
          <a:p>
            <a:pPr>
              <a:defRPr sz="1100"/>
            </a:pPr>
            <a:r>
              <a:rPr lang="pl-PL" dirty="0" err="1"/>
              <a:t>Kasagi</a:t>
            </a:r>
            <a:r>
              <a:rPr lang="pl-PL" dirty="0"/>
              <a:t> J., J. </a:t>
            </a:r>
            <a:r>
              <a:rPr lang="pl-PL" dirty="0" err="1"/>
              <a:t>Phys</a:t>
            </a:r>
            <a:r>
              <a:rPr lang="pl-PL" dirty="0"/>
              <a:t>. </a:t>
            </a:r>
            <a:r>
              <a:rPr lang="pl-PL" dirty="0" err="1"/>
              <a:t>Soc</a:t>
            </a:r>
            <a:r>
              <a:rPr lang="pl-PL" dirty="0"/>
              <a:t>. </a:t>
            </a:r>
            <a:r>
              <a:rPr lang="pl-PL" dirty="0" err="1"/>
              <a:t>Jpn</a:t>
            </a:r>
            <a:r>
              <a:rPr lang="pl-PL" dirty="0"/>
              <a:t>. 73 (2004)</a:t>
            </a:r>
          </a:p>
          <a:p>
            <a:pPr>
              <a:defRPr sz="1100"/>
            </a:pPr>
            <a:r>
              <a:rPr lang="pl-PL" dirty="0" err="1"/>
              <a:t>Cvetinovic</a:t>
            </a:r>
            <a:r>
              <a:rPr lang="pl-PL" dirty="0"/>
              <a:t> A., </a:t>
            </a:r>
            <a:r>
              <a:rPr lang="pl-PL" dirty="0" err="1"/>
              <a:t>Phys</a:t>
            </a:r>
            <a:r>
              <a:rPr lang="pl-PL" dirty="0"/>
              <a:t>. </a:t>
            </a:r>
            <a:r>
              <a:rPr lang="pl-PL" dirty="0" err="1"/>
              <a:t>Rev</a:t>
            </a:r>
            <a:r>
              <a:rPr lang="pl-PL" dirty="0"/>
              <a:t>. C 92 (2015)</a:t>
            </a:r>
          </a:p>
          <a:p>
            <a:pPr>
              <a:defRPr sz="1100"/>
            </a:pPr>
            <a:r>
              <a:rPr lang="pl-PL" dirty="0" err="1"/>
              <a:t>Lipoglavsek</a:t>
            </a:r>
            <a:r>
              <a:rPr lang="pl-PL" dirty="0"/>
              <a:t> M., </a:t>
            </a:r>
            <a:r>
              <a:rPr lang="pl-PL" dirty="0" err="1"/>
              <a:t>Eur</a:t>
            </a:r>
            <a:r>
              <a:rPr lang="pl-PL" dirty="0"/>
              <a:t>. </a:t>
            </a:r>
            <a:r>
              <a:rPr lang="pl-PL" dirty="0" err="1"/>
              <a:t>Phys</a:t>
            </a:r>
            <a:r>
              <a:rPr lang="pl-PL" dirty="0"/>
              <a:t>. J. A 44 (2010)</a:t>
            </a:r>
            <a:endParaRPr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E88E9DC9-7352-72CD-6344-30490A4A5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906" y="1331821"/>
            <a:ext cx="5552250" cy="3132038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2E029654-D1C6-BE55-CF86-82224AC58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214" y="4530789"/>
            <a:ext cx="7772400" cy="1603377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BB4CDFAA-06D6-DE36-6D56-EE6CC657FE1F}"/>
              </a:ext>
            </a:extLst>
          </p:cNvPr>
          <p:cNvSpPr txBox="1"/>
          <p:nvPr/>
        </p:nvSpPr>
        <p:spPr>
          <a:xfrm>
            <a:off x="399143" y="3337860"/>
            <a:ext cx="48616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b="1" u="sng" dirty="0" err="1">
                <a:solidFill>
                  <a:schemeClr val="accent5">
                    <a:lumMod val="75000"/>
                  </a:schemeClr>
                </a:solidFill>
              </a:rPr>
              <a:t>Kasagi</a:t>
            </a:r>
            <a:r>
              <a:rPr lang="pl-PL" sz="1400" b="1" u="sng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pl-PL" sz="1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1400" dirty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pl-PL" sz="1400" dirty="0" err="1">
                <a:solidFill>
                  <a:schemeClr val="accent5">
                    <a:lumMod val="75000"/>
                  </a:schemeClr>
                </a:solidFill>
              </a:rPr>
              <a:t>enhancement</a:t>
            </a:r>
            <a:r>
              <a:rPr lang="pl-PL" sz="1400" dirty="0">
                <a:solidFill>
                  <a:schemeClr val="accent5">
                    <a:lumMod val="75000"/>
                  </a:schemeClr>
                </a:solidFill>
              </a:rPr>
              <a:t> in Pd </a:t>
            </a:r>
            <a:r>
              <a:rPr lang="pl-PL" sz="1400" dirty="0" err="1">
                <a:solidFill>
                  <a:schemeClr val="accent5">
                    <a:lumMod val="75000"/>
                  </a:schemeClr>
                </a:solidFill>
              </a:rPr>
              <a:t>cannot</a:t>
            </a:r>
            <a:r>
              <a:rPr lang="pl-PL" sz="1400" dirty="0">
                <a:solidFill>
                  <a:schemeClr val="accent5">
                    <a:lumMod val="75000"/>
                  </a:schemeClr>
                </a:solidFill>
              </a:rPr>
              <a:t> be </a:t>
            </a:r>
            <a:r>
              <a:rPr lang="pl-PL" sz="1400" dirty="0" err="1">
                <a:solidFill>
                  <a:schemeClr val="accent5">
                    <a:lumMod val="75000"/>
                  </a:schemeClr>
                </a:solidFill>
              </a:rPr>
              <a:t>explained</a:t>
            </a:r>
            <a:r>
              <a:rPr lang="pl-PL" sz="1400" dirty="0">
                <a:solidFill>
                  <a:schemeClr val="accent5">
                    <a:lumMod val="75000"/>
                  </a:schemeClr>
                </a:solidFill>
              </a:rPr>
              <a:t> by </a:t>
            </a:r>
            <a:r>
              <a:rPr lang="pl-PL" sz="1400" dirty="0" err="1">
                <a:solidFill>
                  <a:schemeClr val="accent5">
                    <a:lumMod val="75000"/>
                  </a:schemeClr>
                </a:solidFill>
              </a:rPr>
              <a:t>electron</a:t>
            </a:r>
            <a:r>
              <a:rPr lang="pl-PL" sz="1400" dirty="0">
                <a:solidFill>
                  <a:schemeClr val="accent5">
                    <a:lumMod val="75000"/>
                  </a:schemeClr>
                </a:solidFill>
              </a:rPr>
              <a:t> screening </a:t>
            </a:r>
            <a:r>
              <a:rPr lang="pl-PL" sz="1400" dirty="0" err="1">
                <a:solidFill>
                  <a:schemeClr val="accent5">
                    <a:lumMod val="75000"/>
                  </a:schemeClr>
                </a:solidFill>
              </a:rPr>
              <a:t>alone</a:t>
            </a:r>
            <a:r>
              <a:rPr lang="pl-PL" sz="1400" dirty="0">
                <a:solidFill>
                  <a:schemeClr val="accent5">
                    <a:lumMod val="75000"/>
                  </a:schemeClr>
                </a:solidFill>
              </a:rPr>
              <a:t> but </a:t>
            </a:r>
            <a:r>
              <a:rPr lang="pl-PL" sz="1400" dirty="0" err="1">
                <a:solidFill>
                  <a:schemeClr val="accent5">
                    <a:lumMod val="75000"/>
                  </a:schemeClr>
                </a:solidFill>
              </a:rPr>
              <a:t>suggests</a:t>
            </a:r>
            <a:r>
              <a:rPr lang="pl-PL" sz="1400" dirty="0">
                <a:solidFill>
                  <a:schemeClr val="accent5">
                    <a:lumMod val="75000"/>
                  </a:schemeClr>
                </a:solidFill>
              </a:rPr>
              <a:t> the </a:t>
            </a:r>
            <a:r>
              <a:rPr lang="pl-PL" sz="1400" dirty="0" err="1">
                <a:solidFill>
                  <a:schemeClr val="accent5">
                    <a:lumMod val="75000"/>
                  </a:schemeClr>
                </a:solidFill>
              </a:rPr>
              <a:t>existence</a:t>
            </a:r>
            <a:r>
              <a:rPr lang="pl-PL" sz="1400" dirty="0">
                <a:solidFill>
                  <a:schemeClr val="accent5">
                    <a:lumMod val="75000"/>
                  </a:schemeClr>
                </a:solidFill>
              </a:rPr>
              <a:t> of </a:t>
            </a:r>
            <a:r>
              <a:rPr lang="pl-PL" sz="1400" dirty="0" err="1">
                <a:solidFill>
                  <a:schemeClr val="accent5">
                    <a:lumMod val="75000"/>
                  </a:schemeClr>
                </a:solidFill>
              </a:rPr>
              <a:t>an</a:t>
            </a:r>
            <a:r>
              <a:rPr lang="pl-PL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accent5">
                    <a:lumMod val="75000"/>
                  </a:schemeClr>
                </a:solidFill>
              </a:rPr>
              <a:t>additional</a:t>
            </a:r>
            <a:r>
              <a:rPr lang="pl-PL" sz="1400" dirty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pl-PL" sz="1400" dirty="0" err="1">
                <a:solidFill>
                  <a:schemeClr val="accent5">
                    <a:lumMod val="75000"/>
                  </a:schemeClr>
                </a:solidFill>
              </a:rPr>
              <a:t>important</a:t>
            </a:r>
            <a:r>
              <a:rPr lang="pl-PL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accent5">
                    <a:lumMod val="75000"/>
                  </a:schemeClr>
                </a:solidFill>
              </a:rPr>
              <a:t>mechanism</a:t>
            </a:r>
            <a:r>
              <a:rPr lang="pl-PL" sz="1400" dirty="0">
                <a:solidFill>
                  <a:schemeClr val="accent5">
                    <a:lumMod val="75000"/>
                  </a:schemeClr>
                </a:solidFill>
              </a:rPr>
              <a:t> in metal.</a:t>
            </a:r>
          </a:p>
          <a:p>
            <a:pPr algn="just"/>
            <a:r>
              <a:rPr lang="pl-PL" sz="1400" b="1" u="sng" dirty="0" err="1">
                <a:solidFill>
                  <a:schemeClr val="accent5">
                    <a:lumMod val="75000"/>
                  </a:schemeClr>
                </a:solidFill>
              </a:rPr>
              <a:t>Lipoglavsesk</a:t>
            </a:r>
            <a:r>
              <a:rPr lang="pl-PL" sz="1400" b="1" u="sng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pl-PL" sz="1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accent5">
                    <a:lumMod val="75000"/>
                  </a:schemeClr>
                </a:solidFill>
              </a:rPr>
              <a:t>Large</a:t>
            </a:r>
            <a:r>
              <a:rPr lang="pl-PL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accent5">
                    <a:lumMod val="75000"/>
                  </a:schemeClr>
                </a:solidFill>
              </a:rPr>
              <a:t>electron</a:t>
            </a:r>
            <a:r>
              <a:rPr lang="pl-PL" sz="1400" dirty="0">
                <a:solidFill>
                  <a:schemeClr val="accent5">
                    <a:lumMod val="75000"/>
                  </a:schemeClr>
                </a:solidFill>
              </a:rPr>
              <a:t> screening </a:t>
            </a:r>
            <a:r>
              <a:rPr lang="pl-PL" sz="1400" dirty="0" err="1">
                <a:solidFill>
                  <a:schemeClr val="accent5">
                    <a:lumMod val="75000"/>
                  </a:schemeClr>
                </a:solidFill>
              </a:rPr>
              <a:t>only</a:t>
            </a:r>
            <a:r>
              <a:rPr lang="pl-PL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accent5">
                    <a:lumMod val="75000"/>
                  </a:schemeClr>
                </a:solidFill>
              </a:rPr>
              <a:t>when</a:t>
            </a:r>
            <a:r>
              <a:rPr lang="pl-PL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accent5">
                    <a:lumMod val="75000"/>
                  </a:schemeClr>
                </a:solidFill>
              </a:rPr>
              <a:t>foils</a:t>
            </a:r>
            <a:r>
              <a:rPr lang="pl-PL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accent5">
                    <a:lumMod val="75000"/>
                  </a:schemeClr>
                </a:solidFill>
              </a:rPr>
              <a:t>were</a:t>
            </a:r>
            <a:r>
              <a:rPr lang="pl-PL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accent5">
                    <a:lumMod val="75000"/>
                  </a:schemeClr>
                </a:solidFill>
              </a:rPr>
              <a:t>under</a:t>
            </a:r>
            <a:r>
              <a:rPr lang="pl-PL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accent5">
                    <a:lumMod val="75000"/>
                  </a:schemeClr>
                </a:solidFill>
              </a:rPr>
              <a:t>tensile</a:t>
            </a:r>
            <a:r>
              <a:rPr lang="pl-PL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accent5">
                    <a:lumMod val="75000"/>
                  </a:schemeClr>
                </a:solidFill>
              </a:rPr>
              <a:t>stress</a:t>
            </a:r>
            <a:r>
              <a:rPr lang="pl-PL" sz="14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4688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er slajdu">
            <a:extLst>
              <a:ext uri="{FF2B5EF4-FFF2-40B4-BE49-F238E27FC236}">
                <a16:creationId xmlns:a16="http://schemas.microsoft.com/office/drawing/2014/main" id="{D8C12892-7C28-686B-267B-9539B5E4A086}"/>
              </a:ext>
            </a:extLst>
          </p:cNvPr>
          <p:cNvSpPr txBox="1">
            <a:spLocks/>
          </p:cNvSpPr>
          <p:nvPr/>
        </p:nvSpPr>
        <p:spPr>
          <a:xfrm>
            <a:off x="11654968" y="6391786"/>
            <a:ext cx="326043" cy="29425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6799" tIns="46799" rIns="46799" bIns="46799" rtlCol="0" anchor="ctr"/>
          <a:lstStyle>
            <a:defPPr>
              <a:defRPr lang="pl-PL"/>
            </a:defPPr>
            <a:lvl1pPr marL="0" algn="ctr" defTabSz="914400" rtl="0" eaLnBrk="1" latinLnBrk="0" hangingPunct="1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200" kern="1200">
                <a:solidFill>
                  <a:srgbClr val="2878B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l-PL" sz="1800" smtClean="0"/>
              <a:pPr/>
              <a:t>8</a:t>
            </a:fld>
            <a:endParaRPr lang="pl-PL" sz="1800" dirty="0"/>
          </a:p>
        </p:txBody>
      </p:sp>
      <p:sp>
        <p:nvSpPr>
          <p:cNvPr id="4" name="14th International Workshop on Anomalies in Hydrogen Loaded Metals, Assisi, Italy">
            <a:extLst>
              <a:ext uri="{FF2B5EF4-FFF2-40B4-BE49-F238E27FC236}">
                <a16:creationId xmlns:a16="http://schemas.microsoft.com/office/drawing/2014/main" id="{5C2DE400-B513-80F1-835D-62E61FA991BA}"/>
              </a:ext>
            </a:extLst>
          </p:cNvPr>
          <p:cNvSpPr txBox="1"/>
          <p:nvPr/>
        </p:nvSpPr>
        <p:spPr>
          <a:xfrm>
            <a:off x="3243840" y="6351487"/>
            <a:ext cx="8411128" cy="35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rPr lang="pl-PL" dirty="0"/>
              <a:t>@ </a:t>
            </a:r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International Workshop on Anomalies in Hydrogen Loaded Metals, Assisi, Italy</a:t>
            </a:r>
            <a:endParaRPr dirty="0"/>
          </a:p>
        </p:txBody>
      </p:sp>
      <p:pic>
        <p:nvPicPr>
          <p:cNvPr id="5" name="image.png" descr="image.png">
            <a:extLst>
              <a:ext uri="{FF2B5EF4-FFF2-40B4-BE49-F238E27FC236}">
                <a16:creationId xmlns:a16="http://schemas.microsoft.com/office/drawing/2014/main" id="{58333C77-830F-B017-A497-DA68F810E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4" y="6258833"/>
            <a:ext cx="10033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766B6481-8782-48A2-D9DE-B9EE8A5BE00C}"/>
              </a:ext>
            </a:extLst>
          </p:cNvPr>
          <p:cNvSpPr/>
          <p:nvPr/>
        </p:nvSpPr>
        <p:spPr>
          <a:xfrm>
            <a:off x="139699" y="145143"/>
            <a:ext cx="11907157" cy="974734"/>
          </a:xfrm>
          <a:prstGeom prst="roundRect">
            <a:avLst>
              <a:gd name="adj" fmla="val 2344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zaokrąglony 6">
            <a:extLst>
              <a:ext uri="{FF2B5EF4-FFF2-40B4-BE49-F238E27FC236}">
                <a16:creationId xmlns:a16="http://schemas.microsoft.com/office/drawing/2014/main" id="{533367B8-82DB-29AF-74C6-B46B81C06427}"/>
              </a:ext>
            </a:extLst>
          </p:cNvPr>
          <p:cNvSpPr/>
          <p:nvPr/>
        </p:nvSpPr>
        <p:spPr>
          <a:xfrm>
            <a:off x="139699" y="1271367"/>
            <a:ext cx="11907157" cy="4868176"/>
          </a:xfrm>
          <a:prstGeom prst="roundRect">
            <a:avLst>
              <a:gd name="adj" fmla="val 5132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Motivation">
            <a:extLst>
              <a:ext uri="{FF2B5EF4-FFF2-40B4-BE49-F238E27FC236}">
                <a16:creationId xmlns:a16="http://schemas.microsoft.com/office/drawing/2014/main" id="{681E3671-13BD-A503-A784-91364630D469}"/>
              </a:ext>
            </a:extLst>
          </p:cNvPr>
          <p:cNvSpPr txBox="1"/>
          <p:nvPr/>
        </p:nvSpPr>
        <p:spPr>
          <a:xfrm>
            <a:off x="399143" y="296633"/>
            <a:ext cx="11422029" cy="692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4000">
                <a:solidFill>
                  <a:srgbClr val="2878BC"/>
                </a:solidFill>
              </a:defRPr>
            </a:lvl1pPr>
          </a:lstStyle>
          <a:p>
            <a:r>
              <a:rPr lang="pl-PL" dirty="0" err="1"/>
              <a:t>Radioactive</a:t>
            </a:r>
            <a:r>
              <a:rPr lang="pl-PL" dirty="0"/>
              <a:t> </a:t>
            </a:r>
            <a:r>
              <a:rPr lang="pl-PL"/>
              <a:t>decay</a:t>
            </a:r>
            <a:r>
              <a:rPr lang="pl-PL" dirty="0"/>
              <a:t> of </a:t>
            </a:r>
            <a:r>
              <a:rPr lang="pl-PL" dirty="0" err="1"/>
              <a:t>embeded</a:t>
            </a:r>
            <a:r>
              <a:rPr lang="pl-PL" dirty="0"/>
              <a:t> </a:t>
            </a:r>
            <a:r>
              <a:rPr lang="pl-PL" dirty="0" err="1"/>
              <a:t>nuclei</a:t>
            </a:r>
            <a:endParaRPr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0243D72-03D7-3E86-30C2-A86FC1BE3B33}"/>
              </a:ext>
            </a:extLst>
          </p:cNvPr>
          <p:cNvSpPr txBox="1"/>
          <p:nvPr/>
        </p:nvSpPr>
        <p:spPr>
          <a:xfrm>
            <a:off x="304501" y="1267981"/>
            <a:ext cx="11574728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700" dirty="0" err="1"/>
              <a:t>Are</a:t>
            </a:r>
            <a:r>
              <a:rPr lang="pl-PL" sz="1700" dirty="0"/>
              <a:t> </a:t>
            </a:r>
            <a:r>
              <a:rPr lang="pl-PL" sz="1700" dirty="0" err="1"/>
              <a:t>there</a:t>
            </a:r>
            <a:r>
              <a:rPr lang="pl-PL" sz="1700" dirty="0"/>
              <a:t> </a:t>
            </a:r>
            <a:r>
              <a:rPr lang="pl-PL" sz="1700" dirty="0" err="1"/>
              <a:t>temperature</a:t>
            </a:r>
            <a:r>
              <a:rPr lang="pl-PL" sz="1700" dirty="0"/>
              <a:t> </a:t>
            </a:r>
            <a:r>
              <a:rPr lang="pl-PL" sz="1700" dirty="0" err="1"/>
              <a:t>effects</a:t>
            </a:r>
            <a:r>
              <a:rPr lang="pl-PL" sz="1700" dirty="0"/>
              <a:t> in the </a:t>
            </a:r>
            <a:r>
              <a:rPr lang="pl-PL" sz="1700" dirty="0" err="1"/>
              <a:t>lifetime</a:t>
            </a:r>
            <a:r>
              <a:rPr lang="pl-PL" sz="1700" dirty="0"/>
              <a:t> od </a:t>
            </a:r>
            <a:r>
              <a:rPr lang="pl-PL" sz="1700" dirty="0" err="1"/>
              <a:t>certain</a:t>
            </a:r>
            <a:r>
              <a:rPr lang="pl-PL" sz="1700" dirty="0"/>
              <a:t> </a:t>
            </a:r>
            <a:r>
              <a:rPr lang="pl-PL" sz="1700" dirty="0" err="1"/>
              <a:t>radioactive</a:t>
            </a:r>
            <a:r>
              <a:rPr lang="pl-PL" sz="1700" dirty="0"/>
              <a:t> </a:t>
            </a:r>
            <a:r>
              <a:rPr lang="pl-PL" sz="1700" dirty="0" err="1"/>
              <a:t>nuclei</a:t>
            </a:r>
            <a:r>
              <a:rPr lang="pl-PL" sz="1700" dirty="0"/>
              <a:t> </a:t>
            </a:r>
            <a:r>
              <a:rPr lang="pl-PL" sz="1700" dirty="0" err="1"/>
              <a:t>if</a:t>
            </a:r>
            <a:r>
              <a:rPr lang="pl-PL" sz="1700" dirty="0"/>
              <a:t> the </a:t>
            </a:r>
            <a:r>
              <a:rPr lang="pl-PL" sz="1700" dirty="0" err="1"/>
              <a:t>decaying</a:t>
            </a:r>
            <a:r>
              <a:rPr lang="pl-PL" sz="1700" dirty="0"/>
              <a:t> ⍺ </a:t>
            </a:r>
            <a:r>
              <a:rPr lang="pl-PL" sz="1700" dirty="0" err="1"/>
              <a:t>or</a:t>
            </a:r>
            <a:r>
              <a:rPr lang="pl-PL" sz="1700" dirty="0"/>
              <a:t> </a:t>
            </a:r>
            <a:r>
              <a:rPr lang="pl-PL" dirty="0"/>
              <a:t>β</a:t>
            </a:r>
            <a:r>
              <a:rPr lang="pl-PL" sz="1700" baseline="30000" dirty="0"/>
              <a:t>+</a:t>
            </a:r>
            <a:r>
              <a:rPr lang="pl-PL" sz="1700" dirty="0"/>
              <a:t> emiter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hosted</a:t>
            </a:r>
            <a:r>
              <a:rPr lang="pl-PL" sz="1700" dirty="0"/>
              <a:t> in a </a:t>
            </a:r>
            <a:r>
              <a:rPr lang="pl-PL" sz="1700" dirty="0" err="1"/>
              <a:t>metallic</a:t>
            </a:r>
            <a:r>
              <a:rPr lang="pl-PL" sz="1700" dirty="0"/>
              <a:t> environment?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700" baseline="30000" dirty="0"/>
              <a:t>22</a:t>
            </a:r>
            <a:r>
              <a:rPr lang="pl-PL" sz="1700" dirty="0"/>
              <a:t>Na was </a:t>
            </a:r>
            <a:r>
              <a:rPr lang="pl-PL" sz="1700" dirty="0" err="1"/>
              <a:t>hosted</a:t>
            </a:r>
            <a:r>
              <a:rPr lang="pl-PL" sz="1700" dirty="0"/>
              <a:t> in Aluminium.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700" dirty="0"/>
              <a:t>Screening Energy </a:t>
            </a:r>
            <a:r>
              <a:rPr lang="pl-PL" sz="1700" dirty="0" err="1"/>
              <a:t>at</a:t>
            </a:r>
            <a:r>
              <a:rPr lang="pl-PL" sz="1700" dirty="0"/>
              <a:t> </a:t>
            </a:r>
            <a:r>
              <a:rPr lang="pl-PL" sz="1700" dirty="0" err="1"/>
              <a:t>room</a:t>
            </a:r>
            <a:r>
              <a:rPr lang="pl-PL" sz="1700" dirty="0"/>
              <a:t> </a:t>
            </a:r>
            <a:r>
              <a:rPr lang="pl-PL" sz="1700" dirty="0" err="1"/>
              <a:t>temperature</a:t>
            </a:r>
            <a:r>
              <a:rPr lang="pl-PL" sz="1700" dirty="0"/>
              <a:t>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estimated</a:t>
            </a:r>
            <a:r>
              <a:rPr lang="pl-PL" sz="1700" dirty="0"/>
              <a:t> by </a:t>
            </a:r>
            <a:r>
              <a:rPr lang="pl-PL" sz="1700" dirty="0" err="1"/>
              <a:t>multiplying</a:t>
            </a:r>
            <a:r>
              <a:rPr lang="pl-PL" sz="1700" dirty="0"/>
              <a:t> </a:t>
            </a:r>
            <a:r>
              <a:rPr lang="pl-PL" sz="1700" dirty="0" err="1"/>
              <a:t>dd</a:t>
            </a:r>
            <a:r>
              <a:rPr lang="pl-PL" sz="1700" dirty="0"/>
              <a:t> screening </a:t>
            </a:r>
            <a:r>
              <a:rPr lang="pl-PL" sz="1700" dirty="0" err="1"/>
              <a:t>value</a:t>
            </a:r>
            <a:r>
              <a:rPr lang="pl-PL" sz="1700" dirty="0"/>
              <a:t> for Al by the </a:t>
            </a:r>
            <a:r>
              <a:rPr lang="pl-PL" sz="1700" dirty="0" err="1"/>
              <a:t>charge</a:t>
            </a:r>
            <a:r>
              <a:rPr lang="pl-PL" sz="1700" dirty="0"/>
              <a:t> numer of the </a:t>
            </a:r>
            <a:r>
              <a:rPr lang="pl-PL" sz="1700" baseline="30000" dirty="0"/>
              <a:t>22</a:t>
            </a:r>
            <a:r>
              <a:rPr lang="pl-PL" sz="1700" dirty="0"/>
              <a:t>Na </a:t>
            </a:r>
            <a:r>
              <a:rPr lang="pl-PL" sz="1700" dirty="0" err="1"/>
              <a:t>daughter</a:t>
            </a:r>
            <a:r>
              <a:rPr lang="pl-PL" sz="1700" dirty="0"/>
              <a:t> </a:t>
            </a:r>
            <a:r>
              <a:rPr lang="pl-PL" sz="1700" dirty="0" err="1"/>
              <a:t>nucles</a:t>
            </a:r>
            <a:r>
              <a:rPr lang="pl-PL" sz="1700" dirty="0"/>
              <a:t>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700" dirty="0"/>
              <a:t>2% </a:t>
            </a:r>
            <a:r>
              <a:rPr lang="pl-PL" sz="1700" dirty="0" err="1"/>
              <a:t>increase</a:t>
            </a:r>
            <a:r>
              <a:rPr lang="pl-PL" sz="1700" dirty="0"/>
              <a:t> </a:t>
            </a:r>
            <a:r>
              <a:rPr lang="pl-PL" sz="1700" dirty="0" err="1"/>
              <a:t>expected</a:t>
            </a:r>
            <a:r>
              <a:rPr lang="pl-PL" sz="1700" dirty="0"/>
              <a:t> in </a:t>
            </a:r>
            <a:r>
              <a:rPr lang="pl-PL" sz="1600" dirty="0"/>
              <a:t>β</a:t>
            </a:r>
            <a:r>
              <a:rPr lang="pl-PL" sz="1600" baseline="30000" dirty="0"/>
              <a:t>+</a:t>
            </a:r>
            <a:r>
              <a:rPr lang="pl-PL" sz="1600" dirty="0"/>
              <a:t> </a:t>
            </a:r>
            <a:r>
              <a:rPr lang="pl-PL" sz="1600" dirty="0" err="1"/>
              <a:t>decay</a:t>
            </a:r>
            <a:r>
              <a:rPr lang="pl-PL" sz="1600" dirty="0"/>
              <a:t>                 0.2% </a:t>
            </a:r>
            <a:r>
              <a:rPr lang="pl-PL" sz="1600" dirty="0" err="1"/>
              <a:t>while</a:t>
            </a:r>
            <a:r>
              <a:rPr lang="pl-PL" sz="1600" dirty="0"/>
              <a:t> </a:t>
            </a:r>
            <a:r>
              <a:rPr lang="pl-PL" sz="1600" dirty="0" err="1"/>
              <a:t>cooling</a:t>
            </a:r>
            <a:r>
              <a:rPr lang="pl-PL" sz="1600" dirty="0"/>
              <a:t> to 12 K [</a:t>
            </a:r>
            <a:r>
              <a:rPr lang="pl-PL" sz="1600" dirty="0" err="1"/>
              <a:t>Limata</a:t>
            </a:r>
            <a:r>
              <a:rPr lang="pl-PL" sz="1600" dirty="0"/>
              <a:t> et al. </a:t>
            </a:r>
            <a:r>
              <a:rPr lang="pl-PL" sz="1600" dirty="0" err="1"/>
              <a:t>Eur</a:t>
            </a:r>
            <a:r>
              <a:rPr lang="pl-PL" sz="1600" dirty="0"/>
              <a:t>. </a:t>
            </a:r>
            <a:r>
              <a:rPr lang="pl-PL" sz="1600" dirty="0" err="1"/>
              <a:t>Phys</a:t>
            </a:r>
            <a:r>
              <a:rPr lang="pl-PL" sz="1600" dirty="0"/>
              <a:t>. J. A 28 (2006)]</a:t>
            </a:r>
            <a:endParaRPr lang="pl-PL" sz="1700" dirty="0"/>
          </a:p>
          <a:p>
            <a:pPr algn="just">
              <a:spcBef>
                <a:spcPts val="600"/>
              </a:spcBef>
            </a:pPr>
            <a:r>
              <a:rPr lang="pl-PL" sz="1600" dirty="0"/>
              <a:t>                                                                                       0.45% </a:t>
            </a:r>
            <a:r>
              <a:rPr lang="pl-PL" sz="1600" dirty="0" err="1"/>
              <a:t>while</a:t>
            </a:r>
            <a:r>
              <a:rPr lang="pl-PL" sz="1600" dirty="0"/>
              <a:t> </a:t>
            </a:r>
            <a:r>
              <a:rPr lang="pl-PL" sz="1600" dirty="0" err="1"/>
              <a:t>cooling</a:t>
            </a:r>
            <a:r>
              <a:rPr lang="pl-PL" sz="1600" dirty="0"/>
              <a:t> to 90 K [Ruprecht et al., </a:t>
            </a:r>
            <a:r>
              <a:rPr lang="pl-PL" sz="1600" dirty="0" err="1"/>
              <a:t>PoS</a:t>
            </a:r>
            <a:r>
              <a:rPr lang="pl-PL" sz="1600" dirty="0"/>
              <a:t>(NIC-IX)171 (2006)]</a:t>
            </a:r>
          </a:p>
        </p:txBody>
      </p:sp>
      <p:sp>
        <p:nvSpPr>
          <p:cNvPr id="10" name="29/08 - 01/09/2021">
            <a:extLst>
              <a:ext uri="{FF2B5EF4-FFF2-40B4-BE49-F238E27FC236}">
                <a16:creationId xmlns:a16="http://schemas.microsoft.com/office/drawing/2014/main" id="{DAA5F458-8F49-F261-7FD0-5FA826040312}"/>
              </a:ext>
            </a:extLst>
          </p:cNvPr>
          <p:cNvSpPr txBox="1"/>
          <p:nvPr/>
        </p:nvSpPr>
        <p:spPr>
          <a:xfrm>
            <a:off x="1882547" y="6361881"/>
            <a:ext cx="1437596" cy="35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rPr lang="pl-PL" dirty="0"/>
              <a:t>Sept 27, 2022</a:t>
            </a:r>
            <a:endParaRPr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8F9EE3AF-B9F4-77EF-6716-E7079D30E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070" y="3493980"/>
            <a:ext cx="7839590" cy="2632207"/>
          </a:xfrm>
          <a:prstGeom prst="rect">
            <a:avLst/>
          </a:prstGeom>
        </p:spPr>
      </p:pic>
      <p:sp>
        <p:nvSpPr>
          <p:cNvPr id="12" name="Czerski K, Eur. Phys. J. A 27, 83 (2006)…">
            <a:extLst>
              <a:ext uri="{FF2B5EF4-FFF2-40B4-BE49-F238E27FC236}">
                <a16:creationId xmlns:a16="http://schemas.microsoft.com/office/drawing/2014/main" id="{678E295E-1A5F-EFDC-A24B-F51000E4095A}"/>
              </a:ext>
            </a:extLst>
          </p:cNvPr>
          <p:cNvSpPr txBox="1"/>
          <p:nvPr/>
        </p:nvSpPr>
        <p:spPr>
          <a:xfrm rot="16200000">
            <a:off x="10743395" y="4758605"/>
            <a:ext cx="217944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/>
            </a:pPr>
            <a:r>
              <a:rPr lang="pl-PL" dirty="0"/>
              <a:t>Ruprecht G., </a:t>
            </a:r>
            <a:r>
              <a:rPr lang="pl-PL" dirty="0" err="1"/>
              <a:t>PoS</a:t>
            </a:r>
            <a:r>
              <a:rPr lang="pl-PL" dirty="0"/>
              <a:t> (NIC-IX) 171 (2006)</a:t>
            </a:r>
            <a:endParaRPr dirty="0"/>
          </a:p>
        </p:txBody>
      </p:sp>
      <p:sp>
        <p:nvSpPr>
          <p:cNvPr id="3" name="Strzałka w dół 2">
            <a:extLst>
              <a:ext uri="{FF2B5EF4-FFF2-40B4-BE49-F238E27FC236}">
                <a16:creationId xmlns:a16="http://schemas.microsoft.com/office/drawing/2014/main" id="{8F644A7B-B2A2-9CCA-A9F8-111E224A2963}"/>
              </a:ext>
            </a:extLst>
          </p:cNvPr>
          <p:cNvSpPr/>
          <p:nvPr/>
        </p:nvSpPr>
        <p:spPr>
          <a:xfrm rot="16200000">
            <a:off x="3927908" y="2671749"/>
            <a:ext cx="108000" cy="63481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3845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er slajdu">
            <a:extLst>
              <a:ext uri="{FF2B5EF4-FFF2-40B4-BE49-F238E27FC236}">
                <a16:creationId xmlns:a16="http://schemas.microsoft.com/office/drawing/2014/main" id="{D8C12892-7C28-686B-267B-9539B5E4A086}"/>
              </a:ext>
            </a:extLst>
          </p:cNvPr>
          <p:cNvSpPr txBox="1">
            <a:spLocks/>
          </p:cNvSpPr>
          <p:nvPr/>
        </p:nvSpPr>
        <p:spPr>
          <a:xfrm>
            <a:off x="11879229" y="6411298"/>
            <a:ext cx="183543" cy="25046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6799" tIns="46799" rIns="46799" bIns="46799" rtlCol="0" anchor="ctr"/>
          <a:lstStyle>
            <a:defPPr>
              <a:defRPr lang="pl-PL"/>
            </a:defPPr>
            <a:lvl1pPr marL="0" algn="ctr" defTabSz="914400" rtl="0" eaLnBrk="1" latinLnBrk="0" hangingPunct="1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200" kern="1200">
                <a:solidFill>
                  <a:srgbClr val="2878B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l-PL" sz="1800" smtClean="0"/>
              <a:pPr/>
              <a:t>9</a:t>
            </a:fld>
            <a:endParaRPr lang="pl-PL" sz="1800" dirty="0"/>
          </a:p>
        </p:txBody>
      </p:sp>
      <p:sp>
        <p:nvSpPr>
          <p:cNvPr id="4" name="14th International Workshop on Anomalies in Hydrogen Loaded Metals, Assisi, Italy">
            <a:extLst>
              <a:ext uri="{FF2B5EF4-FFF2-40B4-BE49-F238E27FC236}">
                <a16:creationId xmlns:a16="http://schemas.microsoft.com/office/drawing/2014/main" id="{5C2DE400-B513-80F1-835D-62E61FA991BA}"/>
              </a:ext>
            </a:extLst>
          </p:cNvPr>
          <p:cNvSpPr txBox="1"/>
          <p:nvPr/>
        </p:nvSpPr>
        <p:spPr>
          <a:xfrm>
            <a:off x="3243840" y="6351487"/>
            <a:ext cx="8411128" cy="35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rPr lang="pl-PL" dirty="0"/>
              <a:t>@ </a:t>
            </a:r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International Workshop on Anomalies in Hydrogen Loaded Metals, Assisi, Italy</a:t>
            </a:r>
            <a:endParaRPr dirty="0"/>
          </a:p>
        </p:txBody>
      </p:sp>
      <p:pic>
        <p:nvPicPr>
          <p:cNvPr id="5" name="image.png" descr="image.png">
            <a:extLst>
              <a:ext uri="{FF2B5EF4-FFF2-40B4-BE49-F238E27FC236}">
                <a16:creationId xmlns:a16="http://schemas.microsoft.com/office/drawing/2014/main" id="{58333C77-830F-B017-A497-DA68F810E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4" y="6258833"/>
            <a:ext cx="10033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766B6481-8782-48A2-D9DE-B9EE8A5BE00C}"/>
              </a:ext>
            </a:extLst>
          </p:cNvPr>
          <p:cNvSpPr/>
          <p:nvPr/>
        </p:nvSpPr>
        <p:spPr>
          <a:xfrm>
            <a:off x="139699" y="145143"/>
            <a:ext cx="11907157" cy="974734"/>
          </a:xfrm>
          <a:prstGeom prst="roundRect">
            <a:avLst>
              <a:gd name="adj" fmla="val 2344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zaokrąglony 6">
            <a:extLst>
              <a:ext uri="{FF2B5EF4-FFF2-40B4-BE49-F238E27FC236}">
                <a16:creationId xmlns:a16="http://schemas.microsoft.com/office/drawing/2014/main" id="{533367B8-82DB-29AF-74C6-B46B81C06427}"/>
              </a:ext>
            </a:extLst>
          </p:cNvPr>
          <p:cNvSpPr/>
          <p:nvPr/>
        </p:nvSpPr>
        <p:spPr>
          <a:xfrm>
            <a:off x="139699" y="1271367"/>
            <a:ext cx="11907157" cy="4868176"/>
          </a:xfrm>
          <a:prstGeom prst="roundRect">
            <a:avLst>
              <a:gd name="adj" fmla="val 5132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p=10-10 </a:t>
            </a:r>
            <a:r>
              <a:rPr lang="pl-PL" dirty="0" err="1"/>
              <a:t>mbar</a:t>
            </a:r>
            <a:endParaRPr lang="pl-PL" dirty="0"/>
          </a:p>
          <a:p>
            <a:pPr algn="ctr"/>
            <a:r>
              <a:rPr lang="pl-PL" dirty="0"/>
              <a:t>p=10-11 </a:t>
            </a:r>
            <a:r>
              <a:rPr lang="pl-PL" dirty="0" err="1"/>
              <a:t>mbar</a:t>
            </a:r>
            <a:r>
              <a:rPr lang="pl-PL" dirty="0"/>
              <a:t>, LN2</a:t>
            </a:r>
          </a:p>
        </p:txBody>
      </p:sp>
      <p:sp>
        <p:nvSpPr>
          <p:cNvPr id="8" name="Motivation">
            <a:extLst>
              <a:ext uri="{FF2B5EF4-FFF2-40B4-BE49-F238E27FC236}">
                <a16:creationId xmlns:a16="http://schemas.microsoft.com/office/drawing/2014/main" id="{681E3671-13BD-A503-A784-91364630D469}"/>
              </a:ext>
            </a:extLst>
          </p:cNvPr>
          <p:cNvSpPr txBox="1"/>
          <p:nvPr/>
        </p:nvSpPr>
        <p:spPr>
          <a:xfrm>
            <a:off x="399143" y="296633"/>
            <a:ext cx="11422029" cy="692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4000">
                <a:solidFill>
                  <a:srgbClr val="2878BC"/>
                </a:solidFill>
              </a:defRPr>
            </a:lvl1pPr>
          </a:lstStyle>
          <a:p>
            <a:r>
              <a:rPr lang="pl-PL" dirty="0" err="1"/>
              <a:t>USz</a:t>
            </a:r>
            <a:r>
              <a:rPr lang="pl-PL" dirty="0"/>
              <a:t> </a:t>
            </a:r>
            <a:r>
              <a:rPr lang="pl-PL" dirty="0" err="1"/>
              <a:t>experimental</a:t>
            </a:r>
            <a:r>
              <a:rPr lang="pl-PL" dirty="0"/>
              <a:t> set-</a:t>
            </a:r>
            <a:r>
              <a:rPr lang="pl-PL" dirty="0" err="1"/>
              <a:t>up</a:t>
            </a:r>
            <a:endParaRPr dirty="0"/>
          </a:p>
        </p:txBody>
      </p:sp>
      <p:sp>
        <p:nvSpPr>
          <p:cNvPr id="10" name="29/08 - 01/09/2021">
            <a:extLst>
              <a:ext uri="{FF2B5EF4-FFF2-40B4-BE49-F238E27FC236}">
                <a16:creationId xmlns:a16="http://schemas.microsoft.com/office/drawing/2014/main" id="{458A4DF7-76FF-0A2F-380B-CBEB96423D85}"/>
              </a:ext>
            </a:extLst>
          </p:cNvPr>
          <p:cNvSpPr txBox="1"/>
          <p:nvPr/>
        </p:nvSpPr>
        <p:spPr>
          <a:xfrm>
            <a:off x="1882547" y="6361881"/>
            <a:ext cx="1437596" cy="354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rPr lang="pl-PL" dirty="0"/>
              <a:t>Sept 27, 2022</a:t>
            </a:r>
            <a:endParaRPr dirty="0"/>
          </a:p>
        </p:txBody>
      </p:sp>
      <p:pic>
        <p:nvPicPr>
          <p:cNvPr id="11" name="Zrzut ekranu 2021-08-19 o 20.58.17.png" descr="Zrzut ekranu 2021-08-19 o 20.58.17.png">
            <a:extLst>
              <a:ext uri="{FF2B5EF4-FFF2-40B4-BE49-F238E27FC236}">
                <a16:creationId xmlns:a16="http://schemas.microsoft.com/office/drawing/2014/main" id="{6604AECD-189E-A1F4-55A7-392432D02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97214" y="-74953"/>
            <a:ext cx="4825886" cy="753728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Huke A, Phys. Rev. C 78, 015803 (2008)…">
            <a:extLst>
              <a:ext uri="{FF2B5EF4-FFF2-40B4-BE49-F238E27FC236}">
                <a16:creationId xmlns:a16="http://schemas.microsoft.com/office/drawing/2014/main" id="{2741769C-E2C4-FB52-C657-4948334C9BEA}"/>
              </a:ext>
            </a:extLst>
          </p:cNvPr>
          <p:cNvSpPr txBox="1"/>
          <p:nvPr/>
        </p:nvSpPr>
        <p:spPr>
          <a:xfrm rot="16200000">
            <a:off x="10071815" y="4186819"/>
            <a:ext cx="3498713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/>
            </a:pPr>
            <a:r>
              <a:rPr dirty="0"/>
              <a:t>Targosz-Ślęczka N, PhD Thesis, University of Szczecin (2012)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FFEAB26-493F-CB63-20BE-F79FEB881729}"/>
              </a:ext>
            </a:extLst>
          </p:cNvPr>
          <p:cNvSpPr txBox="1"/>
          <p:nvPr/>
        </p:nvSpPr>
        <p:spPr>
          <a:xfrm>
            <a:off x="9264096" y="5063413"/>
            <a:ext cx="1446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p=10</a:t>
            </a:r>
            <a:r>
              <a:rPr lang="pl-PL" sz="1400" baseline="30000" dirty="0"/>
              <a:t>-10</a:t>
            </a:r>
            <a:r>
              <a:rPr lang="pl-PL" sz="1400" dirty="0"/>
              <a:t> </a:t>
            </a:r>
            <a:r>
              <a:rPr lang="pl-PL" sz="1400" dirty="0" err="1"/>
              <a:t>mbar</a:t>
            </a:r>
            <a:endParaRPr lang="pl-PL" sz="1400" dirty="0"/>
          </a:p>
          <a:p>
            <a:r>
              <a:rPr lang="pl-PL" sz="1400" dirty="0"/>
              <a:t>p=10</a:t>
            </a:r>
            <a:r>
              <a:rPr lang="pl-PL" sz="1400" baseline="30000" dirty="0"/>
              <a:t>-11</a:t>
            </a:r>
            <a:r>
              <a:rPr lang="pl-PL" sz="1400" dirty="0"/>
              <a:t> </a:t>
            </a:r>
            <a:r>
              <a:rPr lang="pl-PL" sz="1400" dirty="0" err="1"/>
              <a:t>mbar</a:t>
            </a:r>
            <a:r>
              <a:rPr lang="pl-PL" sz="1400" dirty="0"/>
              <a:t>, LN</a:t>
            </a:r>
            <a:r>
              <a:rPr lang="pl-PL" sz="1400" baseline="-25000" dirty="0"/>
              <a:t>2</a:t>
            </a: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CD31F841-A040-A7C1-7286-A383F160F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427" y="2073862"/>
            <a:ext cx="11557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960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10534</TotalTime>
  <Words>1853</Words>
  <Application>Microsoft Macintosh PowerPoint</Application>
  <PresentationFormat>Panoramiczny</PresentationFormat>
  <Paragraphs>192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Courier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Natalia Targosz-Ślęczka</dc:creator>
  <cp:lastModifiedBy>Natalia Targosz-Ślęczka</cp:lastModifiedBy>
  <cp:revision>115</cp:revision>
  <dcterms:created xsi:type="dcterms:W3CDTF">2022-07-31T03:37:05Z</dcterms:created>
  <dcterms:modified xsi:type="dcterms:W3CDTF">2022-09-27T05:12:42Z</dcterms:modified>
</cp:coreProperties>
</file>