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5" r:id="rId2"/>
    <p:sldMasterId id="2147483700" r:id="rId3"/>
  </p:sldMasterIdLst>
  <p:notesMasterIdLst>
    <p:notesMasterId r:id="rId48"/>
  </p:notesMasterIdLst>
  <p:handoutMasterIdLst>
    <p:handoutMasterId r:id="rId49"/>
  </p:handoutMasterIdLst>
  <p:sldIdLst>
    <p:sldId id="256" r:id="rId4"/>
    <p:sldId id="363" r:id="rId5"/>
    <p:sldId id="430" r:id="rId6"/>
    <p:sldId id="423" r:id="rId7"/>
    <p:sldId id="428" r:id="rId8"/>
    <p:sldId id="429" r:id="rId9"/>
    <p:sldId id="449" r:id="rId10"/>
    <p:sldId id="433" r:id="rId11"/>
    <p:sldId id="434" r:id="rId12"/>
    <p:sldId id="435" r:id="rId13"/>
    <p:sldId id="450" r:id="rId14"/>
    <p:sldId id="436" r:id="rId15"/>
    <p:sldId id="457" r:id="rId16"/>
    <p:sldId id="458" r:id="rId17"/>
    <p:sldId id="437" r:id="rId18"/>
    <p:sldId id="440" r:id="rId19"/>
    <p:sldId id="441" r:id="rId20"/>
    <p:sldId id="459" r:id="rId21"/>
    <p:sldId id="453" r:id="rId22"/>
    <p:sldId id="442" r:id="rId23"/>
    <p:sldId id="468" r:id="rId24"/>
    <p:sldId id="469" r:id="rId25"/>
    <p:sldId id="470" r:id="rId26"/>
    <p:sldId id="426" r:id="rId27"/>
    <p:sldId id="425" r:id="rId28"/>
    <p:sldId id="452" r:id="rId29"/>
    <p:sldId id="431" r:id="rId30"/>
    <p:sldId id="432" r:id="rId31"/>
    <p:sldId id="443" r:id="rId32"/>
    <p:sldId id="467" r:id="rId33"/>
    <p:sldId id="454" r:id="rId34"/>
    <p:sldId id="455" r:id="rId35"/>
    <p:sldId id="355" r:id="rId36"/>
    <p:sldId id="445" r:id="rId37"/>
    <p:sldId id="446" r:id="rId38"/>
    <p:sldId id="448" r:id="rId39"/>
    <p:sldId id="451" r:id="rId40"/>
    <p:sldId id="464" r:id="rId41"/>
    <p:sldId id="466" r:id="rId42"/>
    <p:sldId id="462" r:id="rId43"/>
    <p:sldId id="463" r:id="rId44"/>
    <p:sldId id="461" r:id="rId45"/>
    <p:sldId id="301" r:id="rId46"/>
    <p:sldId id="264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anose="020B0502020104020203" pitchFamily="34" charset="-79"/>
        <a:ea typeface="PingFang SC Regular" panose="020B0400000000000000" pitchFamily="34" charset="-122"/>
        <a:cs typeface="+mn-cs"/>
        <a:sym typeface="Gill Sans" panose="020B0502020104020203" pitchFamily="34" charset="-79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anose="020B0502020104020203" pitchFamily="34" charset="-79"/>
        <a:ea typeface="PingFang SC Regular" panose="020B0400000000000000" pitchFamily="34" charset="-122"/>
        <a:cs typeface="+mn-cs"/>
        <a:sym typeface="Gill Sans" panose="020B0502020104020203" pitchFamily="34" charset="-79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anose="020B0502020104020203" pitchFamily="34" charset="-79"/>
        <a:ea typeface="PingFang SC Regular" panose="020B0400000000000000" pitchFamily="34" charset="-122"/>
        <a:cs typeface="+mn-cs"/>
        <a:sym typeface="Gill Sans" panose="020B0502020104020203" pitchFamily="34" charset="-79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anose="020B0502020104020203" pitchFamily="34" charset="-79"/>
        <a:ea typeface="PingFang SC Regular" panose="020B0400000000000000" pitchFamily="34" charset="-122"/>
        <a:cs typeface="+mn-cs"/>
        <a:sym typeface="Gill Sans" panose="020B0502020104020203" pitchFamily="34" charset="-79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anose="020B0502020104020203" pitchFamily="34" charset="-79"/>
        <a:ea typeface="PingFang SC Regular" panose="020B0400000000000000" pitchFamily="34" charset="-122"/>
        <a:cs typeface="+mn-cs"/>
        <a:sym typeface="Gill Sans" panose="020B0502020104020203" pitchFamily="34" charset="-79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panose="020B0502020104020203" pitchFamily="34" charset="-79"/>
        <a:ea typeface="PingFang SC Regular" panose="020B0400000000000000" pitchFamily="34" charset="-122"/>
        <a:cs typeface="+mn-cs"/>
        <a:sym typeface="Gill Sans" panose="020B0502020104020203" pitchFamily="34" charset="-79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panose="020B0502020104020203" pitchFamily="34" charset="-79"/>
        <a:ea typeface="PingFang SC Regular" panose="020B0400000000000000" pitchFamily="34" charset="-122"/>
        <a:cs typeface="+mn-cs"/>
        <a:sym typeface="Gill Sans" panose="020B0502020104020203" pitchFamily="34" charset="-79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panose="020B0502020104020203" pitchFamily="34" charset="-79"/>
        <a:ea typeface="PingFang SC Regular" panose="020B0400000000000000" pitchFamily="34" charset="-122"/>
        <a:cs typeface="+mn-cs"/>
        <a:sym typeface="Gill Sans" panose="020B0502020104020203" pitchFamily="34" charset="-79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panose="020B0502020104020203" pitchFamily="34" charset="-79"/>
        <a:ea typeface="PingFang SC Regular" panose="020B0400000000000000" pitchFamily="34" charset="-122"/>
        <a:cs typeface="+mn-cs"/>
        <a:sym typeface="Gill Sans" panose="020B0502020104020203" pitchFamily="34" charset="-79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9FE"/>
    <a:srgbClr val="FBFDFE"/>
    <a:srgbClr val="0081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5814"/>
  </p:normalViewPr>
  <p:slideViewPr>
    <p:cSldViewPr>
      <p:cViewPr varScale="1">
        <p:scale>
          <a:sx n="107" d="100"/>
          <a:sy n="107" d="100"/>
        </p:scale>
        <p:origin x="5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9651836-3C90-E667-B4B9-F4F54EFDE1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E9E79E-6E86-6E45-987E-F599BF3A44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54F86D-8E78-5742-BC21-823BC641BEB4}" type="datetimeFigureOut">
              <a:rPr lang="en-GB"/>
              <a:pPr>
                <a:defRPr/>
              </a:pPr>
              <a:t>27/09/2022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0F17C6-D0AD-2E54-FB30-99096A7053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436469-3C11-BAC5-874D-D8F6DE7CA6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F3591FC-C1A5-324A-A294-55E81EEEF3B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3627F64-D05E-A721-B764-72B723F4CF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0DE213-E2BA-72F9-59DA-E0041F31BC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DECEC99-720F-6340-907F-5FD2C40268B1}" type="datetimeFigureOut">
              <a:rPr lang="en-GB"/>
              <a:pPr>
                <a:defRPr/>
              </a:pPr>
              <a:t>27/09/2022</a:t>
            </a:fld>
            <a:endParaRPr lang="en-GB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FAA13F42-7FD0-F1E4-FAA2-27869A0EFE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BBED5427-DCC1-9712-C573-08FF37766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BEEB99-311B-FDAE-6BE1-D8850AA0CF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3CEF1B-BF10-1FB7-3451-C84C6F649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75D697-EBD8-8141-BC7E-F0014FBD8BB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>
            <a:extLst>
              <a:ext uri="{FF2B5EF4-FFF2-40B4-BE49-F238E27FC236}">
                <a16:creationId xmlns:a16="http://schemas.microsoft.com/office/drawing/2014/main" id="{4AE89C85-4403-FDD2-5009-440974B0B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Espace réservé des notes 2">
            <a:extLst>
              <a:ext uri="{FF2B5EF4-FFF2-40B4-BE49-F238E27FC236}">
                <a16:creationId xmlns:a16="http://schemas.microsoft.com/office/drawing/2014/main" id="{D4B3EC42-CC54-5990-4DA2-287145DA8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/>
          </a:p>
        </p:txBody>
      </p:sp>
      <p:sp>
        <p:nvSpPr>
          <p:cNvPr id="30723" name="Espace réservé du numéro de diapositive 3">
            <a:extLst>
              <a:ext uri="{FF2B5EF4-FFF2-40B4-BE49-F238E27FC236}">
                <a16:creationId xmlns:a16="http://schemas.microsoft.com/office/drawing/2014/main" id="{E5DB8927-55B2-F6EB-15BD-D33887D214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9pPr>
          </a:lstStyle>
          <a:p>
            <a:fld id="{28B60E74-C46A-FF49-8BF6-FD246F03BCED}" type="slidenum">
              <a:rPr lang="en-GB" altLang="fr-FR" sz="1200" smtClean="0"/>
              <a:pPr/>
              <a:t>1</a:t>
            </a:fld>
            <a:endParaRPr lang="en-GB" alt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75D697-EBD8-8141-BC7E-F0014FBD8BB5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98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8711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5808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946400"/>
            <a:ext cx="1951038" cy="2921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2946400"/>
            <a:ext cx="5705475" cy="29210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3136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912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38403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3811868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00" y="4495800"/>
            <a:ext cx="1604963" cy="14557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052763" y="4495800"/>
            <a:ext cx="1604962" cy="14557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6141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3211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4775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6226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410111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34419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Calibri" panose="020F050202020403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84666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32082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924550" y="2946400"/>
            <a:ext cx="1543050" cy="30051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95400" y="2946400"/>
            <a:ext cx="4476750" cy="30051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095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4D25D-0CCF-274C-A62D-717383B12C59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11736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F84CD-A9F7-6C4B-A86E-C34584025509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19779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27670-231B-0B4A-82E5-E1BEAA65F3BF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82597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97287-3780-0D47-A087-2BC2EC6D317E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37102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CC965-7557-2842-892B-88B9E6749051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48130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F76C2-A61B-6C4F-99F2-D88E2F4E4389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56847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3DECE-CDC9-874A-8830-26F0750B25D5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61203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43281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72596-42F8-9840-A4B3-A71312F37327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21407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B7124-2FAF-9F4E-ABC8-C8FCE16DECDB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70618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73329-51F7-444C-904D-FD118611C9EB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32015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EF29C-3C00-454F-88EF-F8E83BE5BAC4}" type="slidenum">
              <a:rPr lang="en-US" altLang="fr-FR" smtClean="0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6738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4570413"/>
            <a:ext cx="2143125" cy="12969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981325" y="4570413"/>
            <a:ext cx="2144713" cy="12969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4813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295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9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60356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204710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Calibri" panose="020F050202020403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7902961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192CF83-C474-0614-BF0F-D57F04300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2946400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>
                <a:sym typeface="Calibri Bold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B5F48241-BFFB-32F3-BE45-A17B71D59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570413"/>
            <a:ext cx="444023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fr-FR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fr-FR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fr-FR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fr-FR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2878BC"/>
          </a:solidFill>
          <a:latin typeface="+mj-lt"/>
          <a:ea typeface="+mj-ea"/>
          <a:cs typeface="+mj-cs"/>
          <a:sym typeface="Calibri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1600" kern="1200">
          <a:solidFill>
            <a:srgbClr val="585858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419100" algn="ctr" rtl="0" eaLnBrk="0" fontAlgn="base" hangingPunct="0">
        <a:spcBef>
          <a:spcPts val="700"/>
        </a:spcBef>
        <a:spcAft>
          <a:spcPct val="0"/>
        </a:spcAft>
        <a:defRPr sz="2800" kern="1200">
          <a:solidFill>
            <a:srgbClr val="A1A1A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876300" algn="ctr" rtl="0" eaLnBrk="0" fontAlgn="base" hangingPunct="0">
        <a:spcBef>
          <a:spcPts val="600"/>
        </a:spcBef>
        <a:spcAft>
          <a:spcPct val="0"/>
        </a:spcAft>
        <a:defRPr sz="2400" kern="1200">
          <a:solidFill>
            <a:srgbClr val="A1A1A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333500" algn="ctr" rtl="0" eaLnBrk="0" fontAlgn="base" hangingPunct="0">
        <a:spcBef>
          <a:spcPts val="500"/>
        </a:spcBef>
        <a:spcAft>
          <a:spcPct val="0"/>
        </a:spcAft>
        <a:defRPr sz="2000" kern="1200">
          <a:solidFill>
            <a:srgbClr val="A1A1A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1790700" algn="ctr" rtl="0" eaLnBrk="0" fontAlgn="base" hangingPunct="0">
        <a:spcBef>
          <a:spcPts val="500"/>
        </a:spcBef>
        <a:spcAft>
          <a:spcPct val="0"/>
        </a:spcAft>
        <a:defRPr sz="2000" kern="1200">
          <a:solidFill>
            <a:srgbClr val="A1A1A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0CEB45A7-8C74-DCE3-AB88-23FBBA640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81125" y="2946400"/>
            <a:ext cx="60864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>
                <a:sym typeface="Calibri Bold" charset="0"/>
              </a:rPr>
              <a:t>Click to edit Master title style</a:t>
            </a: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FA1D522-649E-770E-D1BD-2638548A53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4495800"/>
            <a:ext cx="3362325" cy="145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fr-FR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fr-FR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fr-FR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fr-FR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2878BC"/>
          </a:solidFill>
          <a:latin typeface="+mj-lt"/>
          <a:ea typeface="+mj-ea"/>
          <a:cs typeface="+mj-cs"/>
          <a:sym typeface="Calibri Bol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9pPr>
    </p:titleStyle>
    <p:bodyStyle>
      <a:lvl1pPr algn="l" rtl="0" eaLnBrk="0" fontAlgn="base" hangingPunct="0">
        <a:spcBef>
          <a:spcPts val="400"/>
        </a:spcBef>
        <a:spcAft>
          <a:spcPct val="0"/>
        </a:spcAft>
        <a:defRPr sz="1600" kern="1200">
          <a:solidFill>
            <a:srgbClr val="55637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363636"/>
        </a:buClr>
        <a:buSzPct val="100000"/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363636"/>
        </a:buClr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363636"/>
        </a:buClr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9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>
            <a:extLst>
              <a:ext uri="{FF2B5EF4-FFF2-40B4-BE49-F238E27FC236}">
                <a16:creationId xmlns:a16="http://schemas.microsoft.com/office/drawing/2014/main" id="{00CD923F-EB20-358A-0F00-A406E01148D8}"/>
              </a:ext>
            </a:extLst>
          </p:cNvPr>
          <p:cNvSpPr>
            <a:spLocks/>
          </p:cNvSpPr>
          <p:nvPr/>
        </p:nvSpPr>
        <p:spPr bwMode="auto">
          <a:xfrm>
            <a:off x="611560" y="1916832"/>
            <a:ext cx="7848600" cy="194421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3600"/>
                </a:moveTo>
                <a:cubicBezTo>
                  <a:pt x="0" y="1612"/>
                  <a:pt x="297" y="0"/>
                  <a:pt x="664" y="0"/>
                </a:cubicBezTo>
                <a:lnTo>
                  <a:pt x="20936" y="0"/>
                </a:lnTo>
                <a:cubicBezTo>
                  <a:pt x="21303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1303" y="21600"/>
                  <a:pt x="20936" y="21600"/>
                </a:cubicBezTo>
                <a:lnTo>
                  <a:pt x="664" y="21600"/>
                </a:lnTo>
                <a:cubicBezTo>
                  <a:pt x="297" y="21600"/>
                  <a:pt x="0" y="19988"/>
                  <a:pt x="0" y="18000"/>
                </a:cubicBezTo>
                <a:close/>
                <a:moveTo>
                  <a:pt x="0" y="3600"/>
                </a:moveTo>
              </a:path>
            </a:pathLst>
          </a:custGeom>
          <a:gradFill rotWithShape="0">
            <a:gsLst>
              <a:gs pos="0">
                <a:srgbClr val="FDFDFC"/>
              </a:gs>
              <a:gs pos="65001">
                <a:srgbClr val="FAFAF9"/>
              </a:gs>
              <a:gs pos="100000">
                <a:srgbClr val="F8F8F7"/>
              </a:gs>
            </a:gsLst>
            <a:lin ang="5400000" scaled="1"/>
          </a:gradFill>
          <a:ln w="9525" cap="flat">
            <a:solidFill>
              <a:srgbClr val="DFDFDE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2456D71B-AA68-AE30-E669-447197BF0E9E}"/>
              </a:ext>
            </a:extLst>
          </p:cNvPr>
          <p:cNvSpPr>
            <a:spLocks/>
          </p:cNvSpPr>
          <p:nvPr/>
        </p:nvSpPr>
        <p:spPr bwMode="auto">
          <a:xfrm>
            <a:off x="0" y="19239"/>
            <a:ext cx="9156700" cy="124952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rgbClr val="585858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/>
            <a:endParaRPr lang="en-GB" altLang="fr-FR" sz="4200">
              <a:solidFill>
                <a:srgbClr val="000000"/>
              </a:solidFill>
              <a:latin typeface="Gill Sans" panose="020B0502020104020203" pitchFamily="34" charset="-79"/>
              <a:sym typeface="Gill Sans" panose="020B0502020104020203" pitchFamily="34" charset="-79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89D2055-2471-7CB6-D96D-6BD7DF867F41}"/>
              </a:ext>
            </a:extLst>
          </p:cNvPr>
          <p:cNvSpPr>
            <a:spLocks/>
          </p:cNvSpPr>
          <p:nvPr/>
        </p:nvSpPr>
        <p:spPr bwMode="auto">
          <a:xfrm>
            <a:off x="0" y="6324600"/>
            <a:ext cx="9156700" cy="533400"/>
          </a:xfrm>
          <a:prstGeom prst="rect">
            <a:avLst/>
          </a:prstGeom>
          <a:solidFill>
            <a:srgbClr val="B4B2B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rgbClr val="585858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/>
            <a:endParaRPr lang="en-GB" altLang="fr-FR" sz="4200">
              <a:solidFill>
                <a:srgbClr val="000000"/>
              </a:solidFill>
              <a:latin typeface="Gill Sans" panose="020B0502020104020203" pitchFamily="34" charset="-79"/>
              <a:sym typeface="Gill Sans" panose="020B0502020104020203" pitchFamily="34" charset="-79"/>
            </a:endParaRP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6017BA6F-71BC-3EB1-43A2-A7561AEF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8746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EA8AECB2-414B-D102-A656-9FD43359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84984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>
            <a:extLst>
              <a:ext uri="{FF2B5EF4-FFF2-40B4-BE49-F238E27FC236}">
                <a16:creationId xmlns:a16="http://schemas.microsoft.com/office/drawing/2014/main" id="{E9EA7DA6-8B86-0673-58DB-FA5CAB8545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2060848"/>
            <a:ext cx="7056784" cy="1800200"/>
          </a:xfrm>
        </p:spPr>
        <p:txBody>
          <a:bodyPr/>
          <a:lstStyle/>
          <a:p>
            <a:pPr algn="ctr" eaLnBrk="1" hangingPunct="1"/>
            <a:r>
              <a:rPr lang="en-US" altLang="fr-FR" sz="3600" b="1" dirty="0">
                <a:latin typeface="Calibri" panose="020F0502020204030204" pitchFamily="34" charset="0"/>
                <a:ea typeface="PingFang SC Regular" panose="020B0400000000000000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A technological foresight for the future deployment of different types of HME energy sources</a:t>
            </a:r>
            <a:br>
              <a:rPr lang="en-US" altLang="fr-FR" sz="3600" b="1" dirty="0">
                <a:latin typeface="Calibri" panose="020F0502020204030204" pitchFamily="34" charset="0"/>
                <a:ea typeface="PingFang SC Regular" panose="020B0400000000000000" pitchFamily="34" charset="-122"/>
                <a:cs typeface="Calibri" panose="020F0502020204030204" pitchFamily="34" charset="0"/>
                <a:sym typeface="Calibri" panose="020F0502020204030204" pitchFamily="34" charset="0"/>
              </a:rPr>
            </a:br>
            <a:endParaRPr lang="en-US" altLang="fr-FR" sz="3600" b="1" dirty="0">
              <a:latin typeface="Calibri" panose="020F0502020204030204" pitchFamily="34" charset="0"/>
              <a:ea typeface="PingFang SC Regular" panose="020B0400000000000000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9703" name="Rectangle 8">
            <a:extLst>
              <a:ext uri="{FF2B5EF4-FFF2-40B4-BE49-F238E27FC236}">
                <a16:creationId xmlns:a16="http://schemas.microsoft.com/office/drawing/2014/main" id="{8F85B90D-A43D-EDE7-CBAD-8C70280E78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60" y="4509120"/>
            <a:ext cx="5688632" cy="1296987"/>
          </a:xfrm>
        </p:spPr>
        <p:txBody>
          <a:bodyPr/>
          <a:lstStyle/>
          <a:p>
            <a:pPr algn="ctr" eaLnBrk="1" hangingPunct="1">
              <a:tabLst>
                <a:tab pos="7988300" algn="r"/>
              </a:tabLst>
            </a:pPr>
            <a:r>
              <a:rPr lang="en-US" altLang="fr-FR" b="1" dirty="0"/>
              <a:t>Frank </a:t>
            </a:r>
            <a:r>
              <a:rPr lang="en-US" altLang="fr-FR" b="1" dirty="0" err="1"/>
              <a:t>Ballarano</a:t>
            </a:r>
            <a:r>
              <a:rPr lang="en-US" altLang="fr-FR" b="1" dirty="0"/>
              <a:t> – Erick </a:t>
            </a:r>
            <a:r>
              <a:rPr lang="en-US" altLang="fr-FR" b="1" dirty="0" err="1"/>
              <a:t>Braquet</a:t>
            </a:r>
            <a:r>
              <a:rPr lang="en-US" altLang="fr-FR" b="1" dirty="0"/>
              <a:t> – Cyril Calatrava – Philippe Koehl  Jacques Ruer* </a:t>
            </a:r>
          </a:p>
          <a:p>
            <a:pPr algn="ctr" eaLnBrk="1" hangingPunct="1">
              <a:tabLst>
                <a:tab pos="7988300" algn="r"/>
              </a:tabLst>
            </a:pPr>
            <a:endParaRPr lang="en-US" altLang="fr-FR" b="1" dirty="0"/>
          </a:p>
          <a:p>
            <a:pPr algn="ctr" eaLnBrk="1" hangingPunct="1">
              <a:tabLst>
                <a:tab pos="7988300" algn="r"/>
              </a:tabLst>
            </a:pPr>
            <a:r>
              <a:rPr lang="en-US" altLang="fr-FR" b="1" dirty="0"/>
              <a:t>IWAHLM15  - Assisi – September 2022</a:t>
            </a:r>
          </a:p>
        </p:txBody>
      </p:sp>
      <p:sp>
        <p:nvSpPr>
          <p:cNvPr id="29705" name="Rectangle 4">
            <a:extLst>
              <a:ext uri="{FF2B5EF4-FFF2-40B4-BE49-F238E27FC236}">
                <a16:creationId xmlns:a16="http://schemas.microsoft.com/office/drawing/2014/main" id="{1DB8EB56-0509-DC4E-27D2-B85032270A85}"/>
              </a:ext>
            </a:extLst>
          </p:cNvPr>
          <p:cNvSpPr>
            <a:spLocks/>
          </p:cNvSpPr>
          <p:nvPr/>
        </p:nvSpPr>
        <p:spPr bwMode="auto">
          <a:xfrm>
            <a:off x="971600" y="6309320"/>
            <a:ext cx="681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 sz="1600">
                <a:solidFill>
                  <a:srgbClr val="585858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 algn="ctr">
              <a:spcBef>
                <a:spcPts val="700"/>
              </a:spcBef>
              <a:defRPr sz="28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 algn="ctr">
              <a:spcBef>
                <a:spcPts val="600"/>
              </a:spcBef>
              <a:defRPr sz="24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 algn="ctr">
              <a:spcBef>
                <a:spcPts val="500"/>
              </a:spcBef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 algn="ctr">
              <a:spcBef>
                <a:spcPts val="500"/>
              </a:spcBef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A1A1A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The </a:t>
            </a:r>
            <a:r>
              <a:rPr lang="en-US" altLang="fr-FR" sz="14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CleanHME</a:t>
            </a:r>
            <a: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 project has received funding from the European Union’s Horizon2020</a:t>
            </a:r>
            <a:b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</a:br>
            <a: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research and innovation </a:t>
            </a:r>
            <a:r>
              <a:rPr lang="en-US" altLang="fr-FR" sz="14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programme</a:t>
            </a:r>
            <a: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 under grant agreement no 951974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5BFE175-9C81-74C7-FCD9-8A8046049466}"/>
              </a:ext>
            </a:extLst>
          </p:cNvPr>
          <p:cNvGrpSpPr/>
          <p:nvPr/>
        </p:nvGrpSpPr>
        <p:grpSpPr>
          <a:xfrm>
            <a:off x="6804248" y="5007978"/>
            <a:ext cx="1957264" cy="648072"/>
            <a:chOff x="6804248" y="5007978"/>
            <a:chExt cx="1957264" cy="6480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860B5E-2AA1-8925-5C7E-FBD0A552B630}"/>
                </a:ext>
              </a:extLst>
            </p:cNvPr>
            <p:cNvSpPr/>
            <p:nvPr/>
          </p:nvSpPr>
          <p:spPr bwMode="auto">
            <a:xfrm>
              <a:off x="6804248" y="5007978"/>
              <a:ext cx="1957264" cy="64807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endParaRP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3949926-1A4A-2313-D686-E26514761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5157192"/>
              <a:ext cx="1813248" cy="37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10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74DE7D-3312-BEF8-8822-B8EA19D34E13}"/>
              </a:ext>
            </a:extLst>
          </p:cNvPr>
          <p:cNvSpPr/>
          <p:nvPr/>
        </p:nvSpPr>
        <p:spPr bwMode="auto">
          <a:xfrm>
            <a:off x="179512" y="980728"/>
            <a:ext cx="8569199" cy="5040560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Difficulties: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major source of statistical data are devoted to the consumption of the fossil fuels or the emissions of CO</a:t>
            </a:r>
            <a:r>
              <a:rPr lang="en-GB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Coherence with other sources of information is not always observed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for residential and commercial sectors are only meaningful in OECD countries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units (Quadrillion Btu – EJ – PJ – Mtoe – MWh – etc..)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80840DD-7ACD-3787-A9A5-D29C15DEC5E4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Investigation of the present heat uses</a:t>
            </a:r>
          </a:p>
        </p:txBody>
      </p:sp>
    </p:spTree>
    <p:extLst>
      <p:ext uri="{BB962C8B-B14F-4D97-AF65-F5344CB8AC3E}">
        <p14:creationId xmlns:p14="http://schemas.microsoft.com/office/powerpoint/2010/main" val="47070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11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74DE7D-3312-BEF8-8822-B8EA19D34E13}"/>
              </a:ext>
            </a:extLst>
          </p:cNvPr>
          <p:cNvSpPr/>
          <p:nvPr/>
        </p:nvSpPr>
        <p:spPr bwMode="auto">
          <a:xfrm>
            <a:off x="552450" y="924420"/>
            <a:ext cx="8353425" cy="5457330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careful analysis is requested. For examples: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Iron production in blast furnace: Not all the coal and coke consumed should be accounted as energy because some carbon is used for iron ore reduction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Aluminium industry: Production of alumina uses heat at low temperature (Bayer process) and at high temperature (alumina firing) while production of aluminium uses electricity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stations electricity output is not heat input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Etc…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7A9AB2-DF38-0935-D863-723911026F35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Investigation of the present heat uses</a:t>
            </a:r>
          </a:p>
        </p:txBody>
      </p:sp>
    </p:spTree>
    <p:extLst>
      <p:ext uri="{BB962C8B-B14F-4D97-AF65-F5344CB8AC3E}">
        <p14:creationId xmlns:p14="http://schemas.microsoft.com/office/powerpoint/2010/main" val="293861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12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74DE7D-3312-BEF8-8822-B8EA19D34E13}"/>
              </a:ext>
            </a:extLst>
          </p:cNvPr>
          <p:cNvSpPr/>
          <p:nvPr/>
        </p:nvSpPr>
        <p:spPr bwMode="auto">
          <a:xfrm>
            <a:off x="79843" y="861379"/>
            <a:ext cx="8661783" cy="4530081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Necessity to simplify the data collected especially for the industrial uses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Extrapolations are used to translate regional data into global data – this introduces distortion and inaccuracies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average users for the different categories – the number of users can only be approximated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trends are not considered for the moment but will be in the continuation of the study if justified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4406524-176D-4186-9DB2-2B43B1356F35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Investigation of the present heat uses</a:t>
            </a:r>
          </a:p>
        </p:txBody>
      </p:sp>
    </p:spTree>
    <p:extLst>
      <p:ext uri="{BB962C8B-B14F-4D97-AF65-F5344CB8AC3E}">
        <p14:creationId xmlns:p14="http://schemas.microsoft.com/office/powerpoint/2010/main" val="240377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13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4406524-176D-4186-9DB2-2B43B1356F35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Investigation of the present heat uses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6B72AA-9CF7-FD79-5329-72AE22526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" t="2830" r="4710" b="4583"/>
          <a:stretch/>
        </p:blipFill>
        <p:spPr>
          <a:xfrm>
            <a:off x="1054100" y="1260923"/>
            <a:ext cx="7128792" cy="48475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6A2589-0CFE-A3AF-1CC5-56599BB23D40}"/>
              </a:ext>
            </a:extLst>
          </p:cNvPr>
          <p:cNvSpPr txBox="1"/>
          <p:nvPr/>
        </p:nvSpPr>
        <p:spPr>
          <a:xfrm>
            <a:off x="1790079" y="894336"/>
            <a:ext cx="55638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AdvTT080e16ec"/>
              </a:rPr>
              <a:t>EXAMPLE : EUROSTAT – Energy data – 2020 </a:t>
            </a:r>
            <a:r>
              <a:rPr lang="fr-FR" sz="1600" b="1" dirty="0" err="1">
                <a:latin typeface="AdvTT080e16ec"/>
              </a:rPr>
              <a:t>edition</a:t>
            </a:r>
            <a:r>
              <a:rPr lang="fr-FR" sz="1600" b="1" dirty="0">
                <a:effectLst/>
                <a:latin typeface="AdvTT080e16ec"/>
              </a:rPr>
              <a:t>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248533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14</a:t>
            </a:fld>
            <a:endParaRPr lang="en-US" altLang="fr-FR" dirty="0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4406524-176D-4186-9DB2-2B43B1356F35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Investigation of the present heat uses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86A2589-0CFE-A3AF-1CC5-56599BB23D40}"/>
              </a:ext>
            </a:extLst>
          </p:cNvPr>
          <p:cNvSpPr txBox="1"/>
          <p:nvPr/>
        </p:nvSpPr>
        <p:spPr>
          <a:xfrm>
            <a:off x="2009517" y="6037020"/>
            <a:ext cx="259029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900" dirty="0">
                <a:latin typeface="AdvTT080e16ec"/>
              </a:rPr>
              <a:t>EUROSTAT – Energy data – 2020 </a:t>
            </a:r>
            <a:r>
              <a:rPr lang="fr-FR" sz="900" dirty="0" err="1">
                <a:latin typeface="AdvTT080e16ec"/>
              </a:rPr>
              <a:t>edition</a:t>
            </a:r>
            <a:r>
              <a:rPr lang="fr-FR" sz="900" dirty="0">
                <a:effectLst/>
                <a:latin typeface="AdvTT080e16ec"/>
              </a:rPr>
              <a:t> </a:t>
            </a:r>
            <a:endParaRPr lang="fr-FR" sz="9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3F8E36-648D-1CE1-2048-ABA692177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80201"/>
            <a:ext cx="4972556" cy="49725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342F547-47EE-A53F-2468-16428E810048}"/>
              </a:ext>
            </a:extLst>
          </p:cNvPr>
          <p:cNvSpPr txBox="1"/>
          <p:nvPr/>
        </p:nvSpPr>
        <p:spPr>
          <a:xfrm>
            <a:off x="6298406" y="980201"/>
            <a:ext cx="237648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>
                <a:latin typeface="AdvTT080e16ec"/>
              </a:rPr>
              <a:t>Residential</a:t>
            </a:r>
            <a:r>
              <a:rPr lang="fr-FR" sz="2400" b="1" dirty="0">
                <a:latin typeface="AdvTT080e16ec"/>
              </a:rPr>
              <a:t> :</a:t>
            </a:r>
          </a:p>
          <a:p>
            <a:pPr algn="ctr"/>
            <a:r>
              <a:rPr lang="fr-FR" sz="2400" b="1" dirty="0">
                <a:latin typeface="AdvTT080e16ec"/>
              </a:rPr>
              <a:t>How </a:t>
            </a:r>
            <a:r>
              <a:rPr lang="fr-FR" sz="2400" b="1" dirty="0" err="1">
                <a:latin typeface="AdvTT080e16ec"/>
              </a:rPr>
              <a:t>many</a:t>
            </a:r>
            <a:r>
              <a:rPr lang="fr-FR" sz="2400" b="1" dirty="0">
                <a:latin typeface="AdvTT080e16ec"/>
              </a:rPr>
              <a:t> </a:t>
            </a:r>
            <a:r>
              <a:rPr lang="fr-FR" sz="2400" b="1" dirty="0" err="1">
                <a:latin typeface="AdvTT080e16ec"/>
              </a:rPr>
              <a:t>appliances</a:t>
            </a:r>
            <a:r>
              <a:rPr lang="fr-FR" sz="2400" b="1" dirty="0">
                <a:latin typeface="AdvTT080e16ec"/>
              </a:rPr>
              <a:t> and </a:t>
            </a:r>
            <a:r>
              <a:rPr lang="fr-FR" sz="2400" b="1" dirty="0" err="1">
                <a:latin typeface="AdvTT080e16ec"/>
              </a:rPr>
              <a:t>devices</a:t>
            </a:r>
            <a:r>
              <a:rPr lang="fr-FR" sz="2400" b="1" dirty="0">
                <a:latin typeface="AdvTT080e16ec"/>
              </a:rPr>
              <a:t> ?</a:t>
            </a:r>
            <a:endParaRPr lang="fr-FR" sz="24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3C5D1B5-25EA-597E-8660-E734B376122C}"/>
              </a:ext>
            </a:extLst>
          </p:cNvPr>
          <p:cNvSpPr txBox="1"/>
          <p:nvPr/>
        </p:nvSpPr>
        <p:spPr>
          <a:xfrm>
            <a:off x="6109841" y="2670651"/>
            <a:ext cx="275361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AdvTT080e16ec"/>
              </a:rPr>
              <a:t>EU 28:</a:t>
            </a:r>
          </a:p>
          <a:p>
            <a:pPr algn="ctr"/>
            <a:r>
              <a:rPr lang="fr-FR" sz="2400" b="1" dirty="0">
                <a:latin typeface="AdvTT080e16ec"/>
              </a:rPr>
              <a:t>6400kWh/a                per capita</a:t>
            </a:r>
            <a:endParaRPr lang="fr-FR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955129-A6A9-9A94-FCD4-9A6CE006F5D0}"/>
              </a:ext>
            </a:extLst>
          </p:cNvPr>
          <p:cNvSpPr txBox="1"/>
          <p:nvPr/>
        </p:nvSpPr>
        <p:spPr>
          <a:xfrm>
            <a:off x="6109841" y="4077072"/>
            <a:ext cx="275361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AdvTT080e16ec"/>
              </a:rPr>
              <a:t>USA :</a:t>
            </a:r>
          </a:p>
          <a:p>
            <a:pPr algn="ctr"/>
            <a:r>
              <a:rPr lang="fr-FR" sz="2400" b="1" dirty="0">
                <a:latin typeface="AdvTT080e16ec"/>
              </a:rPr>
              <a:t>11000kWh/a            per capita</a:t>
            </a:r>
            <a:endParaRPr lang="fr-FR" sz="24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45DA1B-8C30-66ED-5FD4-04DBBA2C582D}"/>
              </a:ext>
            </a:extLst>
          </p:cNvPr>
          <p:cNvSpPr txBox="1"/>
          <p:nvPr/>
        </p:nvSpPr>
        <p:spPr>
          <a:xfrm>
            <a:off x="6093206" y="5362396"/>
            <a:ext cx="275361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AdvTT080e16ec"/>
              </a:rPr>
              <a:t>MANY COUNTRIES:</a:t>
            </a:r>
          </a:p>
          <a:p>
            <a:pPr algn="ctr"/>
            <a:r>
              <a:rPr lang="fr-FR" sz="2400" b="1" dirty="0">
                <a:latin typeface="AdvTT080e16ec"/>
              </a:rPr>
              <a:t>Much </a:t>
            </a:r>
            <a:r>
              <a:rPr lang="fr-FR" sz="2400" b="1" dirty="0" err="1">
                <a:latin typeface="AdvTT080e16ec"/>
              </a:rPr>
              <a:t>less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091592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DF7F872-999C-0D40-DE5D-24A40054D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519604"/>
              </p:ext>
            </p:extLst>
          </p:nvPr>
        </p:nvGraphicFramePr>
        <p:xfrm>
          <a:off x="268956" y="1224315"/>
          <a:ext cx="5671195" cy="45871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8352">
                  <a:extLst>
                    <a:ext uri="{9D8B030D-6E8A-4147-A177-3AD203B41FA5}">
                      <a16:colId xmlns:a16="http://schemas.microsoft.com/office/drawing/2014/main" val="4257342975"/>
                    </a:ext>
                  </a:extLst>
                </a:gridCol>
                <a:gridCol w="850190">
                  <a:extLst>
                    <a:ext uri="{9D8B030D-6E8A-4147-A177-3AD203B41FA5}">
                      <a16:colId xmlns:a16="http://schemas.microsoft.com/office/drawing/2014/main" val="1996860638"/>
                    </a:ext>
                  </a:extLst>
                </a:gridCol>
                <a:gridCol w="850190">
                  <a:extLst>
                    <a:ext uri="{9D8B030D-6E8A-4147-A177-3AD203B41FA5}">
                      <a16:colId xmlns:a16="http://schemas.microsoft.com/office/drawing/2014/main" val="3712131563"/>
                    </a:ext>
                  </a:extLst>
                </a:gridCol>
                <a:gridCol w="850190">
                  <a:extLst>
                    <a:ext uri="{9D8B030D-6E8A-4147-A177-3AD203B41FA5}">
                      <a16:colId xmlns:a16="http://schemas.microsoft.com/office/drawing/2014/main" val="420487845"/>
                    </a:ext>
                  </a:extLst>
                </a:gridCol>
                <a:gridCol w="850190">
                  <a:extLst>
                    <a:ext uri="{9D8B030D-6E8A-4147-A177-3AD203B41FA5}">
                      <a16:colId xmlns:a16="http://schemas.microsoft.com/office/drawing/2014/main" val="2571128986"/>
                    </a:ext>
                  </a:extLst>
                </a:gridCol>
                <a:gridCol w="912083">
                  <a:extLst>
                    <a:ext uri="{9D8B030D-6E8A-4147-A177-3AD203B41FA5}">
                      <a16:colId xmlns:a16="http://schemas.microsoft.com/office/drawing/2014/main" val="3036921632"/>
                    </a:ext>
                  </a:extLst>
                </a:gridCol>
              </a:tblGrid>
              <a:tr h="7565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 PJ (10</a:t>
                      </a:r>
                      <a:r>
                        <a:rPr lang="fr-FR" sz="1100" b="1" u="none" strike="noStrike" baseline="30000" dirty="0">
                          <a:effectLst/>
                        </a:rPr>
                        <a:t>15</a:t>
                      </a:r>
                      <a:r>
                        <a:rPr lang="fr-FR" sz="1100" b="1" u="none" strike="noStrike" dirty="0">
                          <a:effectLst/>
                        </a:rPr>
                        <a:t>J)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Low </a:t>
                      </a:r>
                      <a:r>
                        <a:rPr lang="fr-FR" sz="1000" b="1" u="none" strike="noStrike" dirty="0" err="1">
                          <a:effectLst/>
                        </a:rPr>
                        <a:t>temperature</a:t>
                      </a:r>
                      <a:r>
                        <a:rPr lang="fr-FR" sz="1000" b="1" u="none" strike="noStrike" dirty="0">
                          <a:effectLst/>
                        </a:rPr>
                        <a:t> (&lt;100°C-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Medium </a:t>
                      </a:r>
                      <a:r>
                        <a:rPr lang="fr-FR" sz="1000" b="1" u="none" strike="noStrike" dirty="0" err="1">
                          <a:effectLst/>
                        </a:rPr>
                        <a:t>temperature</a:t>
                      </a:r>
                      <a:r>
                        <a:rPr lang="fr-FR" sz="1000" b="1" u="none" strike="noStrike" dirty="0">
                          <a:effectLst/>
                        </a:rPr>
                        <a:t> (100°C – 400°C)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High </a:t>
                      </a:r>
                      <a:r>
                        <a:rPr lang="fr-FR" sz="1000" b="1" u="none" strike="noStrike" dirty="0" err="1">
                          <a:effectLst/>
                        </a:rPr>
                        <a:t>temperature</a:t>
                      </a:r>
                      <a:r>
                        <a:rPr lang="fr-FR" sz="1000" b="1" u="none" strike="noStrike" dirty="0">
                          <a:effectLst/>
                        </a:rPr>
                        <a:t> (&gt;400°C)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 err="1">
                          <a:solidFill>
                            <a:srgbClr val="464650"/>
                          </a:solidFill>
                          <a:effectLst/>
                          <a:latin typeface="Times New Roman" panose="02020603050405020304" pitchFamily="18" charset="0"/>
                        </a:rPr>
                        <a:t>Sum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Energy intensive industries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719188"/>
                  </a:ext>
                </a:extLst>
              </a:tr>
              <a:tr h="2852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 err="1">
                          <a:effectLst/>
                        </a:rPr>
                        <a:t>Iron</a:t>
                      </a:r>
                      <a:r>
                        <a:rPr lang="fr-FR" sz="1000" b="1" u="none" strike="noStrike" dirty="0">
                          <a:effectLst/>
                        </a:rPr>
                        <a:t> and Steel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1044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1147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1147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93031"/>
                  </a:ext>
                </a:extLst>
              </a:tr>
              <a:tr h="2976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Non-</a:t>
                      </a:r>
                      <a:r>
                        <a:rPr lang="fr-FR" sz="1000" b="1" u="none" strike="noStrike" dirty="0" err="1">
                          <a:effectLst/>
                        </a:rPr>
                        <a:t>ferrous</a:t>
                      </a:r>
                      <a:r>
                        <a:rPr lang="fr-FR" sz="1000" b="1" u="none" strike="noStrike" dirty="0">
                          <a:effectLst/>
                        </a:rPr>
                        <a:t> </a:t>
                      </a:r>
                      <a:r>
                        <a:rPr lang="fr-FR" sz="1000" b="1" u="none" strike="noStrike" dirty="0" err="1">
                          <a:effectLst/>
                        </a:rPr>
                        <a:t>metals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98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113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113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993568"/>
                  </a:ext>
                </a:extLst>
              </a:tr>
              <a:tr h="31004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Chemicals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351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180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346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877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877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75770"/>
                  </a:ext>
                </a:extLst>
              </a:tr>
              <a:tr h="2604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 err="1">
                          <a:effectLst/>
                        </a:rPr>
                        <a:t>Mineral</a:t>
                      </a:r>
                      <a:r>
                        <a:rPr lang="fr-FR" sz="1000" b="1" u="none" strike="noStrike" dirty="0">
                          <a:effectLst/>
                        </a:rPr>
                        <a:t> </a:t>
                      </a:r>
                      <a:r>
                        <a:rPr lang="fr-FR" sz="1000" b="1" u="none" strike="noStrike" dirty="0" err="1">
                          <a:effectLst/>
                        </a:rPr>
                        <a:t>products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826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936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936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471492"/>
                  </a:ext>
                </a:extLst>
              </a:tr>
              <a:tr h="2976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Ore extraction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05042"/>
                  </a:ext>
                </a:extLst>
              </a:tr>
              <a:tr h="2852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Food and </a:t>
                      </a:r>
                      <a:r>
                        <a:rPr lang="fr-FR" sz="1000" b="1" u="none" strike="noStrike" dirty="0" err="1">
                          <a:effectLst/>
                        </a:rPr>
                        <a:t>beverages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256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162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418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418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202445"/>
                  </a:ext>
                </a:extLst>
              </a:tr>
              <a:tr h="2852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Textile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72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61560"/>
                  </a:ext>
                </a:extLst>
              </a:tr>
              <a:tr h="31004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Paper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175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246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92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513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513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92577"/>
                  </a:ext>
                </a:extLst>
              </a:tr>
              <a:tr h="37054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Transport </a:t>
                      </a:r>
                      <a:r>
                        <a:rPr lang="fr-FR" sz="1000" b="1" u="none" strike="noStrike" dirty="0" err="1">
                          <a:effectLst/>
                        </a:rPr>
                        <a:t>equipment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43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06864"/>
                  </a:ext>
                </a:extLst>
              </a:tr>
              <a:tr h="2976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 err="1">
                          <a:effectLst/>
                        </a:rPr>
                        <a:t>Machinery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67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99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31112"/>
                  </a:ext>
                </a:extLst>
              </a:tr>
              <a:tr h="2852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 err="1">
                          <a:effectLst/>
                        </a:rPr>
                        <a:t>Other</a:t>
                      </a:r>
                      <a:r>
                        <a:rPr lang="fr-FR" sz="1000" b="1" u="none" strike="noStrike" dirty="0">
                          <a:effectLst/>
                        </a:rPr>
                        <a:t> industries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119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206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165020"/>
                  </a:ext>
                </a:extLst>
              </a:tr>
              <a:tr h="2852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u="none" strike="noStrike" dirty="0">
                          <a:effectLst/>
                        </a:rPr>
                        <a:t>TOTAL (PJ/a)</a:t>
                      </a:r>
                      <a:endParaRPr lang="fr-FR" sz="1000" b="1" i="0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1144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830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2462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4436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4004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689826"/>
                  </a:ext>
                </a:extLst>
              </a:tr>
              <a:tr h="2604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Total </a:t>
                      </a:r>
                      <a:r>
                        <a:rPr lang="fr-FR" sz="1100" b="1" u="none" strike="noStrike" dirty="0" err="1">
                          <a:effectLst/>
                        </a:rPr>
                        <a:t>Mtoe</a:t>
                      </a:r>
                      <a:r>
                        <a:rPr lang="fr-FR" sz="1100" b="1" u="none" strike="noStrike" dirty="0">
                          <a:effectLst/>
                        </a:rPr>
                        <a:t>/a</a:t>
                      </a:r>
                      <a:endParaRPr lang="fr-FR" sz="1100" b="1" i="1" u="none" strike="noStrike" dirty="0">
                        <a:solidFill>
                          <a:srgbClr val="4646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27,32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19,82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58,8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1" marR="8941" marT="89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105,94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50052"/>
                  </a:ext>
                </a:extLst>
              </a:tr>
            </a:tbl>
          </a:graphicData>
        </a:graphic>
      </p:graphicFrame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15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125759" y="51047"/>
            <a:ext cx="8892480" cy="1008113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Industrial uses of heat : </a:t>
            </a:r>
          </a:p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Energy-intensive sectors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A03BB9-5A33-E501-A118-1379089314A0}"/>
              </a:ext>
            </a:extLst>
          </p:cNvPr>
          <p:cNvSpPr/>
          <p:nvPr/>
        </p:nvSpPr>
        <p:spPr>
          <a:xfrm>
            <a:off x="1144046" y="5895648"/>
            <a:ext cx="7575987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chemeClr val="tx1"/>
                </a:solidFill>
              </a:rPr>
              <a:t>Industry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analysis</a:t>
            </a:r>
            <a:r>
              <a:rPr lang="fr-FR" sz="2400" dirty="0">
                <a:solidFill>
                  <a:schemeClr val="tx1"/>
                </a:solidFill>
              </a:rPr>
              <a:t>: </a:t>
            </a:r>
            <a:r>
              <a:rPr lang="fr-FR" sz="2400" dirty="0" err="1">
                <a:solidFill>
                  <a:schemeClr val="tx1"/>
                </a:solidFill>
              </a:rPr>
              <a:t>limited</a:t>
            </a:r>
            <a:r>
              <a:rPr lang="fr-FR" sz="2400" dirty="0">
                <a:solidFill>
                  <a:schemeClr val="tx1"/>
                </a:solidFill>
              </a:rPr>
              <a:t> to </a:t>
            </a:r>
            <a:r>
              <a:rPr lang="fr-FR" sz="2400" dirty="0" err="1">
                <a:solidFill>
                  <a:schemeClr val="tx1"/>
                </a:solidFill>
              </a:rPr>
              <a:t>energy</a:t>
            </a:r>
            <a:r>
              <a:rPr lang="fr-FR" sz="2400" dirty="0">
                <a:solidFill>
                  <a:schemeClr val="tx1"/>
                </a:solidFill>
              </a:rPr>
              <a:t>-intensive industries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81ECF71-11A9-292D-7EE2-C20016D260A2}"/>
              </a:ext>
            </a:extLst>
          </p:cNvPr>
          <p:cNvSpPr/>
          <p:nvPr/>
        </p:nvSpPr>
        <p:spPr>
          <a:xfrm>
            <a:off x="4121709" y="5199422"/>
            <a:ext cx="900583" cy="4213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EA05564-E01D-7355-2E93-299F6414D90E}"/>
              </a:ext>
            </a:extLst>
          </p:cNvPr>
          <p:cNvSpPr/>
          <p:nvPr/>
        </p:nvSpPr>
        <p:spPr>
          <a:xfrm>
            <a:off x="5022292" y="5177369"/>
            <a:ext cx="917859" cy="4213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vers la gauche 2">
            <a:extLst>
              <a:ext uri="{FF2B5EF4-FFF2-40B4-BE49-F238E27FC236}">
                <a16:creationId xmlns:a16="http://schemas.microsoft.com/office/drawing/2014/main" id="{0606B973-0D17-C443-7DE2-BF4497A542B3}"/>
              </a:ext>
            </a:extLst>
          </p:cNvPr>
          <p:cNvSpPr/>
          <p:nvPr/>
        </p:nvSpPr>
        <p:spPr>
          <a:xfrm>
            <a:off x="5796136" y="4997909"/>
            <a:ext cx="2560289" cy="780300"/>
          </a:xfrm>
          <a:prstGeom prst="leftArrow">
            <a:avLst>
              <a:gd name="adj1" fmla="val 97723"/>
              <a:gd name="adj2" fmla="val 298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Energy-intensive  = 90% of total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D34CEE-211B-6C92-8576-6F71894C7AA4}"/>
              </a:ext>
            </a:extLst>
          </p:cNvPr>
          <p:cNvSpPr txBox="1"/>
          <p:nvPr/>
        </p:nvSpPr>
        <p:spPr>
          <a:xfrm>
            <a:off x="6084168" y="1836497"/>
            <a:ext cx="293407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100" b="1" dirty="0">
                <a:effectLst/>
                <a:latin typeface="AdvTTb9655705.B"/>
              </a:rPr>
              <a:t>Quanti</a:t>
            </a:r>
            <a:r>
              <a:rPr lang="fr-FR" sz="1100" b="1" dirty="0">
                <a:effectLst/>
                <a:latin typeface="AdvTTb9655705.B+fb"/>
              </a:rPr>
              <a:t>fi</a:t>
            </a:r>
            <a:r>
              <a:rPr lang="fr-FR" sz="1100" b="1" dirty="0">
                <a:effectLst/>
                <a:latin typeface="AdvTTb9655705.B"/>
              </a:rPr>
              <a:t>cation of the </a:t>
            </a:r>
            <a:r>
              <a:rPr lang="fr-FR" sz="1100" b="1" dirty="0" err="1">
                <a:effectLst/>
                <a:latin typeface="AdvTTb9655705.B"/>
              </a:rPr>
              <a:t>European</a:t>
            </a:r>
            <a:r>
              <a:rPr lang="fr-FR" sz="1100" b="1" dirty="0">
                <a:effectLst/>
                <a:latin typeface="AdvTTb9655705.B"/>
              </a:rPr>
              <a:t> </a:t>
            </a:r>
            <a:r>
              <a:rPr lang="fr-FR" sz="1100" b="1" dirty="0" err="1">
                <a:effectLst/>
                <a:latin typeface="AdvTTb9655705.B"/>
              </a:rPr>
              <a:t>industrial</a:t>
            </a:r>
            <a:r>
              <a:rPr lang="fr-FR" sz="1100" b="1" dirty="0">
                <a:effectLst/>
                <a:latin typeface="AdvTTb9655705.B"/>
              </a:rPr>
              <a:t> </a:t>
            </a:r>
            <a:r>
              <a:rPr lang="fr-FR" sz="1100" b="1" dirty="0" err="1">
                <a:effectLst/>
                <a:latin typeface="AdvTTb9655705.B"/>
              </a:rPr>
              <a:t>heat</a:t>
            </a:r>
            <a:r>
              <a:rPr lang="fr-FR" sz="1100" b="1" dirty="0">
                <a:effectLst/>
                <a:latin typeface="AdvTTb9655705.B"/>
              </a:rPr>
              <a:t> </a:t>
            </a:r>
            <a:r>
              <a:rPr lang="fr-FR" sz="1100" b="1" dirty="0" err="1">
                <a:effectLst/>
                <a:latin typeface="AdvTTb9655705.B"/>
              </a:rPr>
              <a:t>demand</a:t>
            </a:r>
            <a:r>
              <a:rPr lang="fr-FR" sz="1100" b="1" dirty="0">
                <a:effectLst/>
                <a:latin typeface="AdvTTb9655705.B"/>
              </a:rPr>
              <a:t> by </a:t>
            </a:r>
            <a:r>
              <a:rPr lang="fr-FR" sz="1100" b="1" dirty="0" err="1">
                <a:effectLst/>
                <a:latin typeface="AdvTTb9655705.B"/>
              </a:rPr>
              <a:t>branch</a:t>
            </a:r>
            <a:r>
              <a:rPr lang="fr-FR" sz="1100" b="1" dirty="0">
                <a:effectLst/>
                <a:latin typeface="AdvTTb9655705.B"/>
              </a:rPr>
              <a:t> and </a:t>
            </a:r>
            <a:r>
              <a:rPr lang="fr-FR" sz="1100" b="1" dirty="0" err="1">
                <a:effectLst/>
                <a:latin typeface="AdvTTb9655705.B"/>
              </a:rPr>
              <a:t>temperature</a:t>
            </a:r>
            <a:r>
              <a:rPr lang="fr-FR" sz="1100" b="1" dirty="0">
                <a:effectLst/>
                <a:latin typeface="AdvTTb9655705.B"/>
              </a:rPr>
              <a:t> </a:t>
            </a:r>
            <a:r>
              <a:rPr lang="fr-FR" sz="1100" b="1" dirty="0" err="1">
                <a:effectLst/>
                <a:latin typeface="AdvTTb9655705.B"/>
              </a:rPr>
              <a:t>level</a:t>
            </a:r>
            <a:r>
              <a:rPr lang="fr-FR" sz="1100" b="1" dirty="0">
                <a:effectLst/>
                <a:latin typeface="AdvTTb9655705.B"/>
              </a:rPr>
              <a:t> </a:t>
            </a:r>
            <a:endParaRPr lang="fr-FR" sz="1100" b="1" dirty="0"/>
          </a:p>
          <a:p>
            <a:r>
              <a:rPr lang="fr-FR" sz="900" dirty="0">
                <a:effectLst/>
                <a:latin typeface="AdvTTc8c83e50"/>
              </a:rPr>
              <a:t>Tobias </a:t>
            </a:r>
            <a:r>
              <a:rPr lang="fr-FR" sz="900" dirty="0" err="1">
                <a:effectLst/>
                <a:latin typeface="AdvTTc8c83e50"/>
              </a:rPr>
              <a:t>Naegler</a:t>
            </a:r>
            <a:r>
              <a:rPr lang="fr-FR" sz="900" dirty="0">
                <a:effectLst/>
                <a:latin typeface="AdvTTc8c83e50"/>
              </a:rPr>
              <a:t>*,</a:t>
            </a:r>
            <a:r>
              <a:rPr lang="fr-FR" sz="900" dirty="0">
                <a:effectLst/>
                <a:latin typeface="AdvTTc8c83e50+20"/>
              </a:rPr>
              <a:t>†</a:t>
            </a:r>
            <a:r>
              <a:rPr lang="fr-FR" sz="900" dirty="0">
                <a:effectLst/>
                <a:latin typeface="AdvTTc8c83e50"/>
              </a:rPr>
              <a:t>, Sonja Simon, Martin Klein and Hans Christian </a:t>
            </a:r>
            <a:r>
              <a:rPr lang="fr-FR" sz="900" dirty="0" err="1">
                <a:effectLst/>
                <a:latin typeface="AdvTTc8c83e50"/>
              </a:rPr>
              <a:t>Gils</a:t>
            </a:r>
            <a:br>
              <a:rPr lang="fr-FR" sz="900" dirty="0">
                <a:effectLst/>
                <a:latin typeface="AdvTTc8c83e50"/>
              </a:rPr>
            </a:br>
            <a:endParaRPr lang="fr-FR" sz="900" dirty="0">
              <a:effectLst/>
              <a:latin typeface="AdvTTc8c83e50"/>
            </a:endParaRPr>
          </a:p>
          <a:p>
            <a:r>
              <a:rPr lang="fr-FR" sz="900" dirty="0">
                <a:effectLst/>
                <a:latin typeface="AdvTT080e16ec"/>
              </a:rPr>
              <a:t>INTERNATIONAL JOURNAL OF ENERGY RESEARCH </a:t>
            </a:r>
            <a:r>
              <a:rPr lang="fr-FR" sz="900" dirty="0">
                <a:effectLst/>
                <a:latin typeface="AdvTT9ce5b9b8.I"/>
              </a:rPr>
              <a:t>Int. J. Energy </a:t>
            </a:r>
            <a:r>
              <a:rPr lang="fr-FR" sz="900" dirty="0" err="1">
                <a:effectLst/>
                <a:latin typeface="AdvTT9ce5b9b8.I"/>
              </a:rPr>
              <a:t>Res</a:t>
            </a:r>
            <a:r>
              <a:rPr lang="fr-FR" sz="900" dirty="0">
                <a:effectLst/>
                <a:latin typeface="AdvTT9ce5b9b8.I"/>
              </a:rPr>
              <a:t>. </a:t>
            </a:r>
            <a:r>
              <a:rPr lang="fr-FR" sz="900" dirty="0">
                <a:effectLst/>
                <a:latin typeface="AdvTT080e16ec"/>
              </a:rPr>
              <a:t>2015; </a:t>
            </a:r>
            <a:r>
              <a:rPr lang="fr-FR" sz="900" dirty="0">
                <a:effectLst/>
                <a:latin typeface="AdvTT47a11158.B"/>
              </a:rPr>
              <a:t>39</a:t>
            </a:r>
            <a:r>
              <a:rPr lang="fr-FR" sz="900" dirty="0">
                <a:effectLst/>
                <a:latin typeface="AdvTT080e16ec"/>
              </a:rPr>
              <a:t>:2019</a:t>
            </a:r>
            <a:r>
              <a:rPr lang="fr-FR" sz="900" dirty="0">
                <a:effectLst/>
                <a:latin typeface="AdvTT080e16ec+20"/>
              </a:rPr>
              <a:t>–</a:t>
            </a:r>
            <a:r>
              <a:rPr lang="fr-FR" sz="900" dirty="0">
                <a:effectLst/>
                <a:latin typeface="AdvTT080e16ec"/>
              </a:rPr>
              <a:t>2030 </a:t>
            </a:r>
            <a:endParaRPr lang="fr-FR" sz="900" dirty="0"/>
          </a:p>
          <a:p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025996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16</a:t>
            </a:fld>
            <a:endParaRPr lang="en-US" altLang="fr-FR" dirty="0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125759" y="51047"/>
            <a:ext cx="8892480" cy="1145705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World uses of heat </a:t>
            </a:r>
          </a:p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Estimates of number of users per sector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A03BB9-5A33-E501-A118-1379089314A0}"/>
              </a:ext>
            </a:extLst>
          </p:cNvPr>
          <p:cNvSpPr/>
          <p:nvPr/>
        </p:nvSpPr>
        <p:spPr>
          <a:xfrm>
            <a:off x="5436096" y="2060848"/>
            <a:ext cx="3406003" cy="31143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Estimations </a:t>
            </a:r>
            <a:r>
              <a:rPr lang="fr-FR" sz="2000" b="1" dirty="0" err="1">
                <a:solidFill>
                  <a:schemeClr val="tx1"/>
                </a:solidFill>
              </a:rPr>
              <a:t>only</a:t>
            </a:r>
            <a:r>
              <a:rPr lang="fr-FR" sz="2000" b="1" dirty="0">
                <a:solidFill>
                  <a:schemeClr val="tx1"/>
                </a:solidFill>
              </a:rPr>
              <a:t> !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u="sng" dirty="0" err="1">
                <a:solidFill>
                  <a:schemeClr val="tx1"/>
                </a:solidFill>
              </a:rPr>
              <a:t>Industry</a:t>
            </a:r>
            <a:r>
              <a:rPr lang="fr-FR" sz="2000" b="1" u="sng" dirty="0">
                <a:solidFill>
                  <a:schemeClr val="tx1"/>
                </a:solidFill>
              </a:rPr>
              <a:t>: </a:t>
            </a:r>
            <a:r>
              <a:rPr lang="fr-FR" sz="2000" b="1" dirty="0" err="1">
                <a:solidFill>
                  <a:schemeClr val="tx1"/>
                </a:solidFill>
              </a:rPr>
              <a:t>Only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selected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energy</a:t>
            </a:r>
            <a:r>
              <a:rPr lang="fr-FR" sz="2000" b="1" dirty="0">
                <a:solidFill>
                  <a:schemeClr val="tx1"/>
                </a:solidFill>
              </a:rPr>
              <a:t>-intensive </a:t>
            </a:r>
            <a:r>
              <a:rPr lang="fr-FR" sz="2000" b="1" dirty="0" err="1">
                <a:solidFill>
                  <a:schemeClr val="tx1"/>
                </a:solidFill>
              </a:rPr>
              <a:t>sectors</a:t>
            </a:r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i="1" dirty="0">
                <a:solidFill>
                  <a:schemeClr val="tx1"/>
                </a:solidFill>
              </a:rPr>
              <a:t>(</a:t>
            </a:r>
            <a:r>
              <a:rPr lang="fr-FR" sz="2000" i="1" dirty="0" err="1">
                <a:solidFill>
                  <a:schemeClr val="tx1"/>
                </a:solidFill>
              </a:rPr>
              <a:t>Many</a:t>
            </a:r>
            <a:r>
              <a:rPr lang="fr-FR" sz="2000" i="1" dirty="0">
                <a:solidFill>
                  <a:schemeClr val="tx1"/>
                </a:solidFill>
              </a:rPr>
              <a:t> industries </a:t>
            </a:r>
            <a:r>
              <a:rPr lang="fr-FR" sz="2000" i="1" dirty="0" err="1">
                <a:solidFill>
                  <a:schemeClr val="tx1"/>
                </a:solidFill>
              </a:rPr>
              <a:t>missing</a:t>
            </a:r>
            <a:r>
              <a:rPr lang="fr-FR" sz="2000" i="1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u="sng" dirty="0" err="1">
                <a:solidFill>
                  <a:schemeClr val="tx1"/>
                </a:solidFill>
              </a:rPr>
              <a:t>Residential</a:t>
            </a:r>
            <a:r>
              <a:rPr lang="fr-FR" sz="2000" b="1" u="sng" dirty="0">
                <a:solidFill>
                  <a:schemeClr val="tx1"/>
                </a:solidFill>
              </a:rPr>
              <a:t> and commercial: </a:t>
            </a:r>
            <a:r>
              <a:rPr lang="fr-FR" sz="2000" b="1" dirty="0">
                <a:solidFill>
                  <a:schemeClr val="tx1"/>
                </a:solidFill>
              </a:rPr>
              <a:t>extrapolations </a:t>
            </a:r>
            <a:r>
              <a:rPr lang="fr-FR" sz="2000" b="1" dirty="0" err="1">
                <a:solidFill>
                  <a:schemeClr val="tx1"/>
                </a:solidFill>
              </a:rPr>
              <a:t>from</a:t>
            </a:r>
            <a:r>
              <a:rPr lang="fr-FR" sz="2000" b="1" dirty="0">
                <a:solidFill>
                  <a:schemeClr val="tx1"/>
                </a:solidFill>
              </a:rPr>
              <a:t> EU or OECD </a:t>
            </a:r>
            <a:r>
              <a:rPr lang="fr-FR" sz="2000" b="1" dirty="0" err="1">
                <a:solidFill>
                  <a:schemeClr val="tx1"/>
                </a:solidFill>
              </a:rPr>
              <a:t>statistics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AFF157E-29F4-9D42-5F6E-666D515F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229283"/>
            <a:ext cx="378042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23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17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251520" y="352454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Overview of Heat Users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EA5C20-C6DA-7CB6-2976-DF2E44754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6792"/>
            <a:ext cx="8503187" cy="437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7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18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251520" y="352454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Overview of Heat Users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EA5C20-C6DA-7CB6-2976-DF2E44754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6792"/>
            <a:ext cx="8503187" cy="4371356"/>
          </a:xfrm>
          <a:prstGeom prst="rect">
            <a:avLst/>
          </a:prstGeom>
        </p:spPr>
      </p:pic>
      <p:sp>
        <p:nvSpPr>
          <p:cNvPr id="4" name="Bulle rectangulaire à coins arrondis 3">
            <a:extLst>
              <a:ext uri="{FF2B5EF4-FFF2-40B4-BE49-F238E27FC236}">
                <a16:creationId xmlns:a16="http://schemas.microsoft.com/office/drawing/2014/main" id="{41F4701B-3F0E-3499-3ABF-60016B19E93A}"/>
              </a:ext>
            </a:extLst>
          </p:cNvPr>
          <p:cNvSpPr/>
          <p:nvPr/>
        </p:nvSpPr>
        <p:spPr bwMode="auto">
          <a:xfrm>
            <a:off x="411089" y="1196259"/>
            <a:ext cx="2050375" cy="720080"/>
          </a:xfrm>
          <a:prstGeom prst="wedgeRoundRectCallout">
            <a:avLst>
              <a:gd name="adj1" fmla="val -23361"/>
              <a:gd name="adj2" fmla="val 104699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scale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Gill Sans" panose="020B0502020104020203" pitchFamily="34" charset="-79"/>
            </a:endParaRPr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BD30A1C5-367E-B4DC-A2CA-E83642A1FA6F}"/>
              </a:ext>
            </a:extLst>
          </p:cNvPr>
          <p:cNvSpPr/>
          <p:nvPr/>
        </p:nvSpPr>
        <p:spPr bwMode="auto">
          <a:xfrm>
            <a:off x="2647586" y="1344424"/>
            <a:ext cx="3364574" cy="576064"/>
          </a:xfrm>
          <a:prstGeom prst="wedgeRoundRectCallout">
            <a:avLst>
              <a:gd name="adj1" fmla="val -58112"/>
              <a:gd name="adj2" fmla="val 170666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Residential appliances</a:t>
            </a:r>
          </a:p>
        </p:txBody>
      </p:sp>
      <p:sp>
        <p:nvSpPr>
          <p:cNvPr id="6" name="Bulle rectangulaire à coins arrondis 5">
            <a:extLst>
              <a:ext uri="{FF2B5EF4-FFF2-40B4-BE49-F238E27FC236}">
                <a16:creationId xmlns:a16="http://schemas.microsoft.com/office/drawing/2014/main" id="{09108CEB-CA27-E208-68BA-E38FBFA6C5F3}"/>
              </a:ext>
            </a:extLst>
          </p:cNvPr>
          <p:cNvSpPr/>
          <p:nvPr/>
        </p:nvSpPr>
        <p:spPr bwMode="auto">
          <a:xfrm>
            <a:off x="4250413" y="2041050"/>
            <a:ext cx="1113675" cy="523854"/>
          </a:xfrm>
          <a:prstGeom prst="wedgeRoundRectCallout">
            <a:avLst>
              <a:gd name="adj1" fmla="val -120396"/>
              <a:gd name="adj2" fmla="val 163639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Cars</a:t>
            </a:r>
          </a:p>
        </p:txBody>
      </p:sp>
    </p:spTree>
    <p:extLst>
      <p:ext uri="{BB962C8B-B14F-4D97-AF65-F5344CB8AC3E}">
        <p14:creationId xmlns:p14="http://schemas.microsoft.com/office/powerpoint/2010/main" val="3379776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19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251520" y="352454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Overview of Heat Users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D20E39-6C28-9594-8A22-7AED364D1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11418"/>
            <a:ext cx="7772400" cy="423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0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</a:t>
            </a:fld>
            <a:endParaRPr lang="en-US" altLang="fr-FR"/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74DE7D-3312-BEF8-8822-B8EA19D34E13}"/>
              </a:ext>
            </a:extLst>
          </p:cNvPr>
          <p:cNvSpPr/>
          <p:nvPr/>
        </p:nvSpPr>
        <p:spPr bwMode="auto">
          <a:xfrm>
            <a:off x="323528" y="1052736"/>
            <a:ext cx="8424936" cy="5040560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Assumption:  HME reactor that generates heat</a:t>
            </a:r>
          </a:p>
          <a:p>
            <a:pPr lvl="1"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C587145-296E-B730-A2DE-E2CA2E3C590B}"/>
              </a:ext>
            </a:extLst>
          </p:cNvPr>
          <p:cNvSpPr/>
          <p:nvPr/>
        </p:nvSpPr>
        <p:spPr bwMode="auto">
          <a:xfrm>
            <a:off x="395536" y="332656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HME Heat source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6415F7-22AA-5DD5-1EA2-513EF644EF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9" t="5250" r="8126" b="5022"/>
          <a:stretch/>
        </p:blipFill>
        <p:spPr>
          <a:xfrm>
            <a:off x="2051720" y="1548083"/>
            <a:ext cx="5184576" cy="20340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C0D5AC-1E91-2621-F7EC-6D6019ACF2BB}"/>
              </a:ext>
            </a:extLst>
          </p:cNvPr>
          <p:cNvSpPr/>
          <p:nvPr/>
        </p:nvSpPr>
        <p:spPr>
          <a:xfrm>
            <a:off x="1404986" y="3160086"/>
            <a:ext cx="605533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chemeClr val="tx1"/>
                </a:solidFill>
              </a:rPr>
              <a:t>What</a:t>
            </a:r>
            <a:r>
              <a:rPr lang="fr-FR" sz="2400" dirty="0">
                <a:solidFill>
                  <a:schemeClr val="tx1"/>
                </a:solidFill>
              </a:rPr>
              <a:t> can </a:t>
            </a:r>
            <a:r>
              <a:rPr lang="fr-FR" sz="2400" dirty="0" err="1">
                <a:solidFill>
                  <a:schemeClr val="tx1"/>
                </a:solidFill>
              </a:rPr>
              <a:t>we</a:t>
            </a:r>
            <a:r>
              <a:rPr lang="fr-FR" sz="2400" dirty="0">
                <a:solidFill>
                  <a:schemeClr val="tx1"/>
                </a:solidFill>
              </a:rPr>
              <a:t> do </a:t>
            </a:r>
            <a:r>
              <a:rPr lang="fr-FR" sz="2400" dirty="0" err="1">
                <a:solidFill>
                  <a:schemeClr val="tx1"/>
                </a:solidFill>
              </a:rPr>
              <a:t>with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it</a:t>
            </a:r>
            <a:r>
              <a:rPr lang="fr-FR" sz="2400" dirty="0">
                <a:solidFill>
                  <a:schemeClr val="tx1"/>
                </a:solidFill>
              </a:rPr>
              <a:t>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B345E-B89B-1EEE-7F47-F5F756564B30}"/>
              </a:ext>
            </a:extLst>
          </p:cNvPr>
          <p:cNvSpPr/>
          <p:nvPr/>
        </p:nvSpPr>
        <p:spPr>
          <a:xfrm>
            <a:off x="1418152" y="3719723"/>
            <a:ext cx="6029000" cy="12590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chemeClr val="tx1"/>
                </a:solidFill>
              </a:rPr>
              <a:t>What</a:t>
            </a:r>
            <a:r>
              <a:rPr lang="fr-FR" sz="2400" dirty="0">
                <a:solidFill>
                  <a:schemeClr val="tx1"/>
                </a:solidFill>
              </a:rPr>
              <a:t> are the uses of </a:t>
            </a:r>
            <a:r>
              <a:rPr lang="fr-FR" sz="2400" dirty="0" err="1">
                <a:solidFill>
                  <a:schemeClr val="tx1"/>
                </a:solidFill>
              </a:rPr>
              <a:t>heat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that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sz="2400" dirty="0" err="1">
                <a:solidFill>
                  <a:schemeClr val="tx1"/>
                </a:solidFill>
              </a:rPr>
              <a:t>could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benefit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from</a:t>
            </a:r>
            <a:r>
              <a:rPr lang="fr-FR" sz="2400" dirty="0">
                <a:solidFill>
                  <a:schemeClr val="tx1"/>
                </a:solidFill>
              </a:rPr>
              <a:t> HME ?</a:t>
            </a:r>
          </a:p>
          <a:p>
            <a:pPr algn="ctr"/>
            <a:r>
              <a:rPr lang="fr-FR" sz="2400" i="1" dirty="0" err="1">
                <a:solidFill>
                  <a:schemeClr val="tx1"/>
                </a:solidFill>
              </a:rPr>
              <a:t>Study</a:t>
            </a:r>
            <a:r>
              <a:rPr lang="fr-FR" sz="2400" i="1" dirty="0">
                <a:solidFill>
                  <a:schemeClr val="tx1"/>
                </a:solidFill>
              </a:rPr>
              <a:t> </a:t>
            </a:r>
            <a:r>
              <a:rPr lang="fr-FR" sz="2400" i="1" dirty="0" err="1">
                <a:solidFill>
                  <a:schemeClr val="tx1"/>
                </a:solidFill>
              </a:rPr>
              <a:t>included</a:t>
            </a:r>
            <a:r>
              <a:rPr lang="fr-FR" sz="2400" i="1" dirty="0">
                <a:solidFill>
                  <a:schemeClr val="tx1"/>
                </a:solidFill>
              </a:rPr>
              <a:t> as one </a:t>
            </a:r>
            <a:r>
              <a:rPr lang="fr-FR" sz="2400" i="1" dirty="0" err="1">
                <a:solidFill>
                  <a:schemeClr val="tx1"/>
                </a:solidFill>
              </a:rPr>
              <a:t>CleanHME</a:t>
            </a:r>
            <a:r>
              <a:rPr lang="fr-FR" sz="2400" i="1" dirty="0">
                <a:solidFill>
                  <a:schemeClr val="tx1"/>
                </a:solidFill>
              </a:rPr>
              <a:t> </a:t>
            </a:r>
            <a:r>
              <a:rPr lang="fr-FR" sz="2400" i="1" dirty="0" err="1">
                <a:solidFill>
                  <a:schemeClr val="tx1"/>
                </a:solidFill>
              </a:rPr>
              <a:t>task</a:t>
            </a:r>
            <a:endParaRPr lang="fr-FR" sz="2400" i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31B98F-6209-6565-AD74-4AE20FCFE211}"/>
              </a:ext>
            </a:extLst>
          </p:cNvPr>
          <p:cNvSpPr/>
          <p:nvPr/>
        </p:nvSpPr>
        <p:spPr>
          <a:xfrm>
            <a:off x="1407163" y="5106395"/>
            <a:ext cx="6055332" cy="7672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First part of the </a:t>
            </a:r>
            <a:r>
              <a:rPr lang="fr-FR" sz="2400" dirty="0" err="1">
                <a:solidFill>
                  <a:schemeClr val="tx1"/>
                </a:solidFill>
              </a:rPr>
              <a:t>study</a:t>
            </a:r>
            <a:r>
              <a:rPr lang="fr-FR" sz="2400" dirty="0">
                <a:solidFill>
                  <a:schemeClr val="tx1"/>
                </a:solidFill>
              </a:rPr>
              <a:t> : </a:t>
            </a:r>
            <a:r>
              <a:rPr lang="fr-FR" sz="2400" dirty="0" err="1">
                <a:solidFill>
                  <a:schemeClr val="tx1"/>
                </a:solidFill>
              </a:rPr>
              <a:t>What</a:t>
            </a:r>
            <a:r>
              <a:rPr lang="fr-FR" sz="2400" dirty="0">
                <a:solidFill>
                  <a:schemeClr val="tx1"/>
                </a:solidFill>
              </a:rPr>
              <a:t> are the </a:t>
            </a:r>
          </a:p>
          <a:p>
            <a:pPr algn="ctr"/>
            <a:r>
              <a:rPr lang="fr-FR" sz="2400" dirty="0" err="1">
                <a:solidFill>
                  <a:schemeClr val="tx1"/>
                </a:solidFill>
              </a:rPr>
              <a:t>present</a:t>
            </a:r>
            <a:r>
              <a:rPr lang="fr-FR" sz="2400" dirty="0">
                <a:solidFill>
                  <a:schemeClr val="tx1"/>
                </a:solidFill>
              </a:rPr>
              <a:t> uses of </a:t>
            </a:r>
            <a:r>
              <a:rPr lang="fr-FR" sz="2400" dirty="0" err="1">
                <a:solidFill>
                  <a:schemeClr val="tx1"/>
                </a:solidFill>
              </a:rPr>
              <a:t>heat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DC7DDB-C9A4-4AA4-AB39-D895704B0D77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C897F9-67CF-ED4E-4DCE-8568D51622D1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</p:spTree>
    <p:extLst>
      <p:ext uri="{BB962C8B-B14F-4D97-AF65-F5344CB8AC3E}">
        <p14:creationId xmlns:p14="http://schemas.microsoft.com/office/powerpoint/2010/main" val="36539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6E1DA5-5150-33C9-A340-E214D8862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11418"/>
            <a:ext cx="7772400" cy="4235164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20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251520" y="352454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Overview of Heat Users</a:t>
            </a:r>
          </a:p>
        </p:txBody>
      </p:sp>
      <p:sp>
        <p:nvSpPr>
          <p:cNvPr id="3" name="Bulle rectangulaire à coins arrondis 2">
            <a:extLst>
              <a:ext uri="{FF2B5EF4-FFF2-40B4-BE49-F238E27FC236}">
                <a16:creationId xmlns:a16="http://schemas.microsoft.com/office/drawing/2014/main" id="{0ED3C894-A1BE-CEBB-C4DE-4A37CEA61CD8}"/>
              </a:ext>
            </a:extLst>
          </p:cNvPr>
          <p:cNvSpPr/>
          <p:nvPr/>
        </p:nvSpPr>
        <p:spPr bwMode="auto">
          <a:xfrm>
            <a:off x="505401" y="1198819"/>
            <a:ext cx="2664296" cy="720080"/>
          </a:xfrm>
          <a:prstGeom prst="wedgeRoundRectCallout">
            <a:avLst>
              <a:gd name="adj1" fmla="val -19307"/>
              <a:gd name="adj2" fmla="val 83260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Logarithmic scale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Gill Sans" panose="020B0502020104020203" pitchFamily="34" charset="-79"/>
            </a:endParaRPr>
          </a:p>
        </p:txBody>
      </p:sp>
      <p:sp>
        <p:nvSpPr>
          <p:cNvPr id="4" name="Bulle rectangulaire à coins arrondis 3">
            <a:extLst>
              <a:ext uri="{FF2B5EF4-FFF2-40B4-BE49-F238E27FC236}">
                <a16:creationId xmlns:a16="http://schemas.microsoft.com/office/drawing/2014/main" id="{726B9B61-4478-B139-E8CB-11368434C736}"/>
              </a:ext>
            </a:extLst>
          </p:cNvPr>
          <p:cNvSpPr/>
          <p:nvPr/>
        </p:nvSpPr>
        <p:spPr bwMode="auto">
          <a:xfrm>
            <a:off x="3329299" y="1222456"/>
            <a:ext cx="1728192" cy="648072"/>
          </a:xfrm>
          <a:prstGeom prst="wedgeRoundRectCallout">
            <a:avLst>
              <a:gd name="adj1" fmla="val -33884"/>
              <a:gd name="adj2" fmla="val 126992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1 400 000 000 automobiles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Gill Sans" panose="020B0502020104020203" pitchFamily="34" charset="-79"/>
            </a:endParaRPr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8C7625C7-E1AA-50C6-2E1B-68DFFACD6C7A}"/>
              </a:ext>
            </a:extLst>
          </p:cNvPr>
          <p:cNvSpPr/>
          <p:nvPr/>
        </p:nvSpPr>
        <p:spPr bwMode="auto">
          <a:xfrm>
            <a:off x="5415609" y="1072534"/>
            <a:ext cx="2069216" cy="720080"/>
          </a:xfrm>
          <a:prstGeom prst="wedgeRoundRectCallout">
            <a:avLst>
              <a:gd name="adj1" fmla="val -4262"/>
              <a:gd name="adj2" fmla="val 314716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440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reactors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Gill Sans" panose="020B0502020104020203" pitchFamily="34" charset="-79"/>
            </a:endParaRPr>
          </a:p>
        </p:txBody>
      </p:sp>
      <p:sp>
        <p:nvSpPr>
          <p:cNvPr id="6" name="Bulle rectangulaire à coins arrondis 5">
            <a:extLst>
              <a:ext uri="{FF2B5EF4-FFF2-40B4-BE49-F238E27FC236}">
                <a16:creationId xmlns:a16="http://schemas.microsoft.com/office/drawing/2014/main" id="{315CF66E-A7D1-8700-2B95-B40B1FFCC7E6}"/>
              </a:ext>
            </a:extLst>
          </p:cNvPr>
          <p:cNvSpPr/>
          <p:nvPr/>
        </p:nvSpPr>
        <p:spPr bwMode="auto">
          <a:xfrm>
            <a:off x="526198" y="5429950"/>
            <a:ext cx="7884814" cy="457902"/>
          </a:xfrm>
          <a:prstGeom prst="wedgeRoundRectCallout">
            <a:avLst>
              <a:gd name="adj1" fmla="val 18286"/>
              <a:gd name="adj2" fmla="val -28102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levels, typical temperatures and numbers of users are only indicative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649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21</a:t>
            </a:fld>
            <a:endParaRPr lang="en-US" altLang="fr-FR" dirty="0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251520" y="352454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Cumulated installed power per sector</a:t>
            </a:r>
          </a:p>
        </p:txBody>
      </p:sp>
      <p:sp>
        <p:nvSpPr>
          <p:cNvPr id="8" name="Bulle rectangulaire à coins arrondis 7">
            <a:extLst>
              <a:ext uri="{FF2B5EF4-FFF2-40B4-BE49-F238E27FC236}">
                <a16:creationId xmlns:a16="http://schemas.microsoft.com/office/drawing/2014/main" id="{542BE5A1-F82D-74BD-96BB-3A31F8706EC9}"/>
              </a:ext>
            </a:extLst>
          </p:cNvPr>
          <p:cNvSpPr/>
          <p:nvPr/>
        </p:nvSpPr>
        <p:spPr bwMode="auto">
          <a:xfrm>
            <a:off x="1641178" y="5556515"/>
            <a:ext cx="4981906" cy="457902"/>
          </a:xfrm>
          <a:prstGeom prst="wedgeRoundRectCallout">
            <a:avLst>
              <a:gd name="adj1" fmla="val 18286"/>
              <a:gd name="adj2" fmla="val -28102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Cumulated powers - Logarithmic scale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Gill Sans" panose="020B0502020104020203" pitchFamily="34" charset="-79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D8A500-7BC0-9228-8A9D-DCCAE691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57982"/>
            <a:ext cx="7772400" cy="35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93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E9EBC4-485A-F984-76A2-3F8DDCB4B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691958"/>
            <a:ext cx="7772400" cy="3542035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22</a:t>
            </a:fld>
            <a:endParaRPr lang="en-US" altLang="fr-FR" dirty="0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251520" y="352454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Cumulated installed power per sector</a:t>
            </a:r>
          </a:p>
        </p:txBody>
      </p:sp>
      <p:sp>
        <p:nvSpPr>
          <p:cNvPr id="8" name="Bulle rectangulaire à coins arrondis 7">
            <a:extLst>
              <a:ext uri="{FF2B5EF4-FFF2-40B4-BE49-F238E27FC236}">
                <a16:creationId xmlns:a16="http://schemas.microsoft.com/office/drawing/2014/main" id="{542BE5A1-F82D-74BD-96BB-3A31F8706EC9}"/>
              </a:ext>
            </a:extLst>
          </p:cNvPr>
          <p:cNvSpPr/>
          <p:nvPr/>
        </p:nvSpPr>
        <p:spPr bwMode="auto">
          <a:xfrm>
            <a:off x="1641178" y="5556515"/>
            <a:ext cx="4981906" cy="457902"/>
          </a:xfrm>
          <a:prstGeom prst="wedgeRoundRectCallout">
            <a:avLst>
              <a:gd name="adj1" fmla="val 18286"/>
              <a:gd name="adj2" fmla="val -28102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Cumulated powers - Linear scale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Gill Sans" panose="020B0502020104020203" pitchFamily="34" charset="-79"/>
            </a:endParaRP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8363089-D81D-076B-BF2F-03DD386FBAD7}"/>
              </a:ext>
            </a:extLst>
          </p:cNvPr>
          <p:cNvSpPr/>
          <p:nvPr/>
        </p:nvSpPr>
        <p:spPr>
          <a:xfrm rot="15970623">
            <a:off x="2215180" y="994546"/>
            <a:ext cx="240069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7.2 E7</a:t>
            </a:r>
          </a:p>
        </p:txBody>
      </p:sp>
    </p:spTree>
    <p:extLst>
      <p:ext uri="{BB962C8B-B14F-4D97-AF65-F5344CB8AC3E}">
        <p14:creationId xmlns:p14="http://schemas.microsoft.com/office/powerpoint/2010/main" val="3657696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23</a:t>
            </a:fld>
            <a:endParaRPr lang="en-US" altLang="fr-FR" dirty="0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50800" y="352454"/>
            <a:ext cx="8913688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Cumulated HEAT consumed per sector</a:t>
            </a:r>
          </a:p>
        </p:txBody>
      </p:sp>
      <p:sp>
        <p:nvSpPr>
          <p:cNvPr id="8" name="Bulle rectangulaire à coins arrondis 7">
            <a:extLst>
              <a:ext uri="{FF2B5EF4-FFF2-40B4-BE49-F238E27FC236}">
                <a16:creationId xmlns:a16="http://schemas.microsoft.com/office/drawing/2014/main" id="{542BE5A1-F82D-74BD-96BB-3A31F8706EC9}"/>
              </a:ext>
            </a:extLst>
          </p:cNvPr>
          <p:cNvSpPr/>
          <p:nvPr/>
        </p:nvSpPr>
        <p:spPr bwMode="auto">
          <a:xfrm>
            <a:off x="1641178" y="5556515"/>
            <a:ext cx="4981906" cy="457902"/>
          </a:xfrm>
          <a:prstGeom prst="wedgeRoundRectCallout">
            <a:avLst>
              <a:gd name="adj1" fmla="val 18286"/>
              <a:gd name="adj2" fmla="val -28102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Cumulated energies - Logarithmic scale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Gill Sans" panose="020B0502020104020203" pitchFamily="34" charset="-79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877A80-A2D8-9A57-D533-547A5F7ED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25357"/>
            <a:ext cx="7772400" cy="36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96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24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Introduction of 100°C Class HME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0F5FD7-E020-5FBC-8461-649A737C1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59607"/>
            <a:ext cx="7772400" cy="39387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0FD7B7-F1B6-3117-5B9E-20FD96B40999}"/>
              </a:ext>
            </a:extLst>
          </p:cNvPr>
          <p:cNvSpPr/>
          <p:nvPr/>
        </p:nvSpPr>
        <p:spPr>
          <a:xfrm>
            <a:off x="1943708" y="5373214"/>
            <a:ext cx="5220580" cy="7920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100°C sources : </a:t>
            </a:r>
            <a:r>
              <a:rPr lang="fr-FR" sz="2400" dirty="0" err="1">
                <a:solidFill>
                  <a:schemeClr val="tx1"/>
                </a:solidFill>
              </a:rPr>
              <a:t>huge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market</a:t>
            </a:r>
            <a:r>
              <a:rPr lang="fr-FR" sz="2400" dirty="0">
                <a:solidFill>
                  <a:schemeClr val="tx1"/>
                </a:solidFill>
              </a:rPr>
              <a:t> for </a:t>
            </a:r>
            <a:r>
              <a:rPr lang="fr-FR" sz="2400" dirty="0" err="1">
                <a:solidFill>
                  <a:schemeClr val="tx1"/>
                </a:solidFill>
              </a:rPr>
              <a:t>residential</a:t>
            </a:r>
            <a:r>
              <a:rPr lang="fr-FR" sz="2400" dirty="0">
                <a:solidFill>
                  <a:schemeClr val="tx1"/>
                </a:solidFill>
              </a:rPr>
              <a:t> and commercial uses</a:t>
            </a:r>
          </a:p>
        </p:txBody>
      </p:sp>
    </p:spTree>
    <p:extLst>
      <p:ext uri="{BB962C8B-B14F-4D97-AF65-F5344CB8AC3E}">
        <p14:creationId xmlns:p14="http://schemas.microsoft.com/office/powerpoint/2010/main" val="1528964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25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785BC4F-3B0D-1470-A9FB-07312D1F8123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Introduction of 350°C Class HME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F115D9-CD6B-51DB-9180-C10B6F746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77149"/>
            <a:ext cx="7772400" cy="41037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DF626-7337-EA05-D2AB-4AD3625EF825}"/>
              </a:ext>
            </a:extLst>
          </p:cNvPr>
          <p:cNvSpPr/>
          <p:nvPr/>
        </p:nvSpPr>
        <p:spPr>
          <a:xfrm>
            <a:off x="1943708" y="5373214"/>
            <a:ext cx="5220580" cy="7920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200°C to 350°C sources : large </a:t>
            </a:r>
            <a:r>
              <a:rPr lang="fr-FR" sz="2400" dirty="0" err="1">
                <a:solidFill>
                  <a:schemeClr val="tx1"/>
                </a:solidFill>
              </a:rPr>
              <a:t>market</a:t>
            </a:r>
            <a:r>
              <a:rPr lang="fr-FR" sz="2400" dirty="0">
                <a:solidFill>
                  <a:schemeClr val="tx1"/>
                </a:solidFill>
              </a:rPr>
              <a:t> for </a:t>
            </a:r>
            <a:r>
              <a:rPr lang="fr-FR" sz="2400" dirty="0" err="1">
                <a:solidFill>
                  <a:schemeClr val="tx1"/>
                </a:solidFill>
              </a:rPr>
              <a:t>industrial</a:t>
            </a:r>
            <a:r>
              <a:rPr lang="fr-FR" sz="2400" dirty="0">
                <a:solidFill>
                  <a:schemeClr val="tx1"/>
                </a:solidFill>
              </a:rPr>
              <a:t> boilers</a:t>
            </a:r>
          </a:p>
        </p:txBody>
      </p:sp>
    </p:spTree>
    <p:extLst>
      <p:ext uri="{BB962C8B-B14F-4D97-AF65-F5344CB8AC3E}">
        <p14:creationId xmlns:p14="http://schemas.microsoft.com/office/powerpoint/2010/main" val="764493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26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3503A2-ECD4-2BA5-CAB6-72C1802DEE35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Introduction of HME Generators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BD6D60-1AAD-3A93-4D12-77B34D23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42" y="1338456"/>
            <a:ext cx="7772400" cy="4181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FDBB2F-F55C-3A3E-9115-78E8594D0198}"/>
              </a:ext>
            </a:extLst>
          </p:cNvPr>
          <p:cNvSpPr/>
          <p:nvPr/>
        </p:nvSpPr>
        <p:spPr>
          <a:xfrm>
            <a:off x="1376462" y="5301208"/>
            <a:ext cx="6110188" cy="7920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350°C+ sources : </a:t>
            </a:r>
            <a:r>
              <a:rPr lang="fr-FR" sz="2400" dirty="0" err="1">
                <a:solidFill>
                  <a:schemeClr val="tx1"/>
                </a:solidFill>
              </a:rPr>
              <a:t>Heat</a:t>
            </a:r>
            <a:r>
              <a:rPr lang="fr-FR" sz="2400" dirty="0">
                <a:solidFill>
                  <a:schemeClr val="tx1"/>
                </a:solidFill>
              </a:rPr>
              <a:t> conversion in </a:t>
            </a:r>
            <a:r>
              <a:rPr lang="fr-FR" sz="2400" dirty="0" err="1">
                <a:solidFill>
                  <a:schemeClr val="tx1"/>
                </a:solidFill>
              </a:rPr>
              <a:t>electricity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00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27</a:t>
            </a:fld>
            <a:endParaRPr lang="en-US" altLang="fr-FR"/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217EF2-5C8C-98C7-5932-BC098A8CF37E}"/>
              </a:ext>
            </a:extLst>
          </p:cNvPr>
          <p:cNvSpPr/>
          <p:nvPr/>
        </p:nvSpPr>
        <p:spPr bwMode="auto">
          <a:xfrm>
            <a:off x="179512" y="188640"/>
            <a:ext cx="8856984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HME generators replace power stations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435C13-68B3-4971-D229-3F1C1B775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72" y="1314098"/>
            <a:ext cx="7772400" cy="4229804"/>
          </a:xfrm>
          <a:prstGeom prst="rect">
            <a:avLst/>
          </a:prstGeom>
        </p:spPr>
      </p:pic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131B05-BFC2-3AAE-097C-0DA7869F461F}"/>
              </a:ext>
            </a:extLst>
          </p:cNvPr>
          <p:cNvSpPr/>
          <p:nvPr/>
        </p:nvSpPr>
        <p:spPr>
          <a:xfrm>
            <a:off x="1407778" y="5438279"/>
            <a:ext cx="6110188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350°C+ sources : All power stations </a:t>
            </a:r>
            <a:r>
              <a:rPr lang="fr-FR" sz="2400" dirty="0" err="1">
                <a:solidFill>
                  <a:schemeClr val="tx1"/>
                </a:solidFill>
              </a:rPr>
              <a:t>progressively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displaced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D1556D6-85E0-CF96-946C-9C3190F9604F}"/>
              </a:ext>
            </a:extLst>
          </p:cNvPr>
          <p:cNvSpPr/>
          <p:nvPr/>
        </p:nvSpPr>
        <p:spPr>
          <a:xfrm>
            <a:off x="3062474" y="1700808"/>
            <a:ext cx="3019052" cy="1728192"/>
          </a:xfrm>
          <a:custGeom>
            <a:avLst/>
            <a:gdLst>
              <a:gd name="connsiteX0" fmla="*/ 0 w 1399378"/>
              <a:gd name="connsiteY0" fmla="*/ 129396 h 1069196"/>
              <a:gd name="connsiteX1" fmla="*/ 800100 w 1399378"/>
              <a:gd name="connsiteY1" fmla="*/ 27796 h 1069196"/>
              <a:gd name="connsiteX2" fmla="*/ 1308100 w 1399378"/>
              <a:gd name="connsiteY2" fmla="*/ 573896 h 1069196"/>
              <a:gd name="connsiteX3" fmla="*/ 1397000 w 1399378"/>
              <a:gd name="connsiteY3" fmla="*/ 1069196 h 1069196"/>
              <a:gd name="connsiteX0" fmla="*/ 0 w 1363274"/>
              <a:gd name="connsiteY0" fmla="*/ 240154 h 1050183"/>
              <a:gd name="connsiteX1" fmla="*/ 763996 w 1363274"/>
              <a:gd name="connsiteY1" fmla="*/ 8783 h 1050183"/>
              <a:gd name="connsiteX2" fmla="*/ 1271996 w 1363274"/>
              <a:gd name="connsiteY2" fmla="*/ 554883 h 1050183"/>
              <a:gd name="connsiteX3" fmla="*/ 1360896 w 1363274"/>
              <a:gd name="connsiteY3" fmla="*/ 1050183 h 1050183"/>
              <a:gd name="connsiteX0" fmla="*/ 0 w 1363274"/>
              <a:gd name="connsiteY0" fmla="*/ 243639 h 1053668"/>
              <a:gd name="connsiteX1" fmla="*/ 763996 w 1363274"/>
              <a:gd name="connsiteY1" fmla="*/ 12268 h 1053668"/>
              <a:gd name="connsiteX2" fmla="*/ 1271996 w 1363274"/>
              <a:gd name="connsiteY2" fmla="*/ 558368 h 1053668"/>
              <a:gd name="connsiteX3" fmla="*/ 1360896 w 1363274"/>
              <a:gd name="connsiteY3" fmla="*/ 1053668 h 1053668"/>
              <a:gd name="connsiteX0" fmla="*/ 0 w 1363274"/>
              <a:gd name="connsiteY0" fmla="*/ 244463 h 1054492"/>
              <a:gd name="connsiteX1" fmla="*/ 763996 w 1363274"/>
              <a:gd name="connsiteY1" fmla="*/ 13092 h 1054492"/>
              <a:gd name="connsiteX2" fmla="*/ 1271996 w 1363274"/>
              <a:gd name="connsiteY2" fmla="*/ 559192 h 1054492"/>
              <a:gd name="connsiteX3" fmla="*/ 1360896 w 1363274"/>
              <a:gd name="connsiteY3" fmla="*/ 1054492 h 1054492"/>
              <a:gd name="connsiteX0" fmla="*/ 0 w 1363274"/>
              <a:gd name="connsiteY0" fmla="*/ 243640 h 1053669"/>
              <a:gd name="connsiteX1" fmla="*/ 763996 w 1363274"/>
              <a:gd name="connsiteY1" fmla="*/ 12269 h 1053669"/>
              <a:gd name="connsiteX2" fmla="*/ 1271996 w 1363274"/>
              <a:gd name="connsiteY2" fmla="*/ 558369 h 1053669"/>
              <a:gd name="connsiteX3" fmla="*/ 1360896 w 1363274"/>
              <a:gd name="connsiteY3" fmla="*/ 1053669 h 1053669"/>
              <a:gd name="connsiteX0" fmla="*/ 0 w 1363274"/>
              <a:gd name="connsiteY0" fmla="*/ 236802 h 1046831"/>
              <a:gd name="connsiteX1" fmla="*/ 763996 w 1363274"/>
              <a:gd name="connsiteY1" fmla="*/ 5431 h 1046831"/>
              <a:gd name="connsiteX2" fmla="*/ 1271996 w 1363274"/>
              <a:gd name="connsiteY2" fmla="*/ 419991 h 1046831"/>
              <a:gd name="connsiteX3" fmla="*/ 1360896 w 1363274"/>
              <a:gd name="connsiteY3" fmla="*/ 1046831 h 1046831"/>
              <a:gd name="connsiteX0" fmla="*/ 0 w 1368047"/>
              <a:gd name="connsiteY0" fmla="*/ 350633 h 1041814"/>
              <a:gd name="connsiteX1" fmla="*/ 768769 w 1368047"/>
              <a:gd name="connsiteY1" fmla="*/ 414 h 1041814"/>
              <a:gd name="connsiteX2" fmla="*/ 1276769 w 1368047"/>
              <a:gd name="connsiteY2" fmla="*/ 414974 h 1041814"/>
              <a:gd name="connsiteX3" fmla="*/ 1365669 w 1368047"/>
              <a:gd name="connsiteY3" fmla="*/ 1041814 h 1041814"/>
              <a:gd name="connsiteX0" fmla="*/ 0 w 1368047"/>
              <a:gd name="connsiteY0" fmla="*/ 350865 h 1042046"/>
              <a:gd name="connsiteX1" fmla="*/ 768769 w 1368047"/>
              <a:gd name="connsiteY1" fmla="*/ 646 h 1042046"/>
              <a:gd name="connsiteX2" fmla="*/ 1276769 w 1368047"/>
              <a:gd name="connsiteY2" fmla="*/ 415206 h 1042046"/>
              <a:gd name="connsiteX3" fmla="*/ 1365669 w 1368047"/>
              <a:gd name="connsiteY3" fmla="*/ 1042046 h 1042046"/>
              <a:gd name="connsiteX0" fmla="*/ 0 w 1368047"/>
              <a:gd name="connsiteY0" fmla="*/ 416021 h 1107202"/>
              <a:gd name="connsiteX1" fmla="*/ 558757 w 1368047"/>
              <a:gd name="connsiteY1" fmla="*/ 436 h 1107202"/>
              <a:gd name="connsiteX2" fmla="*/ 1276769 w 1368047"/>
              <a:gd name="connsiteY2" fmla="*/ 480362 h 1107202"/>
              <a:gd name="connsiteX3" fmla="*/ 1365669 w 1368047"/>
              <a:gd name="connsiteY3" fmla="*/ 1107202 h 1107202"/>
              <a:gd name="connsiteX0" fmla="*/ 0 w 1365827"/>
              <a:gd name="connsiteY0" fmla="*/ 415618 h 1106799"/>
              <a:gd name="connsiteX1" fmla="*/ 558757 w 1365827"/>
              <a:gd name="connsiteY1" fmla="*/ 33 h 1106799"/>
              <a:gd name="connsiteX2" fmla="*/ 1143125 w 1365827"/>
              <a:gd name="connsiteY2" fmla="*/ 396765 h 1106799"/>
              <a:gd name="connsiteX3" fmla="*/ 1365669 w 1365827"/>
              <a:gd name="connsiteY3" fmla="*/ 1106799 h 1106799"/>
              <a:gd name="connsiteX0" fmla="*/ 0 w 1365827"/>
              <a:gd name="connsiteY0" fmla="*/ 397794 h 1088975"/>
              <a:gd name="connsiteX1" fmla="*/ 453751 w 1365827"/>
              <a:gd name="connsiteY1" fmla="*/ 36 h 1088975"/>
              <a:gd name="connsiteX2" fmla="*/ 1143125 w 1365827"/>
              <a:gd name="connsiteY2" fmla="*/ 378941 h 1088975"/>
              <a:gd name="connsiteX3" fmla="*/ 1365669 w 1365827"/>
              <a:gd name="connsiteY3" fmla="*/ 1088975 h 1088975"/>
              <a:gd name="connsiteX0" fmla="*/ 0 w 1365774"/>
              <a:gd name="connsiteY0" fmla="*/ 398090 h 1089271"/>
              <a:gd name="connsiteX1" fmla="*/ 453751 w 1365774"/>
              <a:gd name="connsiteY1" fmla="*/ 332 h 1089271"/>
              <a:gd name="connsiteX2" fmla="*/ 1076303 w 1365774"/>
              <a:gd name="connsiteY2" fmla="*/ 343583 h 1089271"/>
              <a:gd name="connsiteX3" fmla="*/ 1365669 w 1365774"/>
              <a:gd name="connsiteY3" fmla="*/ 1089271 h 1089271"/>
              <a:gd name="connsiteX0" fmla="*/ 0 w 1365774"/>
              <a:gd name="connsiteY0" fmla="*/ 398031 h 1089212"/>
              <a:gd name="connsiteX1" fmla="*/ 453751 w 1365774"/>
              <a:gd name="connsiteY1" fmla="*/ 273 h 1089212"/>
              <a:gd name="connsiteX2" fmla="*/ 1076303 w 1365774"/>
              <a:gd name="connsiteY2" fmla="*/ 343524 h 1089212"/>
              <a:gd name="connsiteX3" fmla="*/ 1365669 w 1365774"/>
              <a:gd name="connsiteY3" fmla="*/ 1089212 h 1089212"/>
              <a:gd name="connsiteX0" fmla="*/ 0 w 1365774"/>
              <a:gd name="connsiteY0" fmla="*/ 398200 h 1089381"/>
              <a:gd name="connsiteX1" fmla="*/ 453751 w 1365774"/>
              <a:gd name="connsiteY1" fmla="*/ 442 h 1089381"/>
              <a:gd name="connsiteX2" fmla="*/ 1076303 w 1365774"/>
              <a:gd name="connsiteY2" fmla="*/ 343693 h 1089381"/>
              <a:gd name="connsiteX3" fmla="*/ 1365669 w 1365774"/>
              <a:gd name="connsiteY3" fmla="*/ 1089381 h 108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774" h="1089381">
                <a:moveTo>
                  <a:pt x="0" y="398200"/>
                </a:moveTo>
                <a:cubicBezTo>
                  <a:pt x="55328" y="160110"/>
                  <a:pt x="274367" y="9526"/>
                  <a:pt x="453751" y="442"/>
                </a:cubicBezTo>
                <a:cubicBezTo>
                  <a:pt x="633135" y="-8642"/>
                  <a:pt x="943409" y="122586"/>
                  <a:pt x="1076303" y="343693"/>
                </a:cubicBezTo>
                <a:cubicBezTo>
                  <a:pt x="1175786" y="517260"/>
                  <a:pt x="1370960" y="928514"/>
                  <a:pt x="1365669" y="108938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397864D6-C5C9-048B-4298-07584E28EFB0}"/>
              </a:ext>
            </a:extLst>
          </p:cNvPr>
          <p:cNvSpPr/>
          <p:nvPr/>
        </p:nvSpPr>
        <p:spPr>
          <a:xfrm>
            <a:off x="2953346" y="1484784"/>
            <a:ext cx="3504604" cy="2160239"/>
          </a:xfrm>
          <a:custGeom>
            <a:avLst/>
            <a:gdLst>
              <a:gd name="connsiteX0" fmla="*/ 0 w 1399378"/>
              <a:gd name="connsiteY0" fmla="*/ 129396 h 1069196"/>
              <a:gd name="connsiteX1" fmla="*/ 800100 w 1399378"/>
              <a:gd name="connsiteY1" fmla="*/ 27796 h 1069196"/>
              <a:gd name="connsiteX2" fmla="*/ 1308100 w 1399378"/>
              <a:gd name="connsiteY2" fmla="*/ 573896 h 1069196"/>
              <a:gd name="connsiteX3" fmla="*/ 1397000 w 1399378"/>
              <a:gd name="connsiteY3" fmla="*/ 1069196 h 1069196"/>
              <a:gd name="connsiteX0" fmla="*/ 0 w 1363274"/>
              <a:gd name="connsiteY0" fmla="*/ 240154 h 1050183"/>
              <a:gd name="connsiteX1" fmla="*/ 763996 w 1363274"/>
              <a:gd name="connsiteY1" fmla="*/ 8783 h 1050183"/>
              <a:gd name="connsiteX2" fmla="*/ 1271996 w 1363274"/>
              <a:gd name="connsiteY2" fmla="*/ 554883 h 1050183"/>
              <a:gd name="connsiteX3" fmla="*/ 1360896 w 1363274"/>
              <a:gd name="connsiteY3" fmla="*/ 1050183 h 1050183"/>
              <a:gd name="connsiteX0" fmla="*/ 0 w 1363274"/>
              <a:gd name="connsiteY0" fmla="*/ 243639 h 1053668"/>
              <a:gd name="connsiteX1" fmla="*/ 763996 w 1363274"/>
              <a:gd name="connsiteY1" fmla="*/ 12268 h 1053668"/>
              <a:gd name="connsiteX2" fmla="*/ 1271996 w 1363274"/>
              <a:gd name="connsiteY2" fmla="*/ 558368 h 1053668"/>
              <a:gd name="connsiteX3" fmla="*/ 1360896 w 1363274"/>
              <a:gd name="connsiteY3" fmla="*/ 1053668 h 1053668"/>
              <a:gd name="connsiteX0" fmla="*/ 0 w 1363274"/>
              <a:gd name="connsiteY0" fmla="*/ 244463 h 1054492"/>
              <a:gd name="connsiteX1" fmla="*/ 763996 w 1363274"/>
              <a:gd name="connsiteY1" fmla="*/ 13092 h 1054492"/>
              <a:gd name="connsiteX2" fmla="*/ 1271996 w 1363274"/>
              <a:gd name="connsiteY2" fmla="*/ 559192 h 1054492"/>
              <a:gd name="connsiteX3" fmla="*/ 1360896 w 1363274"/>
              <a:gd name="connsiteY3" fmla="*/ 1054492 h 1054492"/>
              <a:gd name="connsiteX0" fmla="*/ 0 w 1363274"/>
              <a:gd name="connsiteY0" fmla="*/ 243640 h 1053669"/>
              <a:gd name="connsiteX1" fmla="*/ 763996 w 1363274"/>
              <a:gd name="connsiteY1" fmla="*/ 12269 h 1053669"/>
              <a:gd name="connsiteX2" fmla="*/ 1271996 w 1363274"/>
              <a:gd name="connsiteY2" fmla="*/ 558369 h 1053669"/>
              <a:gd name="connsiteX3" fmla="*/ 1360896 w 1363274"/>
              <a:gd name="connsiteY3" fmla="*/ 1053669 h 1053669"/>
              <a:gd name="connsiteX0" fmla="*/ 0 w 1363274"/>
              <a:gd name="connsiteY0" fmla="*/ 236802 h 1046831"/>
              <a:gd name="connsiteX1" fmla="*/ 763996 w 1363274"/>
              <a:gd name="connsiteY1" fmla="*/ 5431 h 1046831"/>
              <a:gd name="connsiteX2" fmla="*/ 1271996 w 1363274"/>
              <a:gd name="connsiteY2" fmla="*/ 419991 h 1046831"/>
              <a:gd name="connsiteX3" fmla="*/ 1360896 w 1363274"/>
              <a:gd name="connsiteY3" fmla="*/ 1046831 h 1046831"/>
              <a:gd name="connsiteX0" fmla="*/ 0 w 1368047"/>
              <a:gd name="connsiteY0" fmla="*/ 350633 h 1041814"/>
              <a:gd name="connsiteX1" fmla="*/ 768769 w 1368047"/>
              <a:gd name="connsiteY1" fmla="*/ 414 h 1041814"/>
              <a:gd name="connsiteX2" fmla="*/ 1276769 w 1368047"/>
              <a:gd name="connsiteY2" fmla="*/ 414974 h 1041814"/>
              <a:gd name="connsiteX3" fmla="*/ 1365669 w 1368047"/>
              <a:gd name="connsiteY3" fmla="*/ 1041814 h 1041814"/>
              <a:gd name="connsiteX0" fmla="*/ 0 w 1368047"/>
              <a:gd name="connsiteY0" fmla="*/ 350865 h 1042046"/>
              <a:gd name="connsiteX1" fmla="*/ 768769 w 1368047"/>
              <a:gd name="connsiteY1" fmla="*/ 646 h 1042046"/>
              <a:gd name="connsiteX2" fmla="*/ 1276769 w 1368047"/>
              <a:gd name="connsiteY2" fmla="*/ 415206 h 1042046"/>
              <a:gd name="connsiteX3" fmla="*/ 1365669 w 1368047"/>
              <a:gd name="connsiteY3" fmla="*/ 1042046 h 1042046"/>
              <a:gd name="connsiteX0" fmla="*/ 0 w 1368047"/>
              <a:gd name="connsiteY0" fmla="*/ 416021 h 1107202"/>
              <a:gd name="connsiteX1" fmla="*/ 558757 w 1368047"/>
              <a:gd name="connsiteY1" fmla="*/ 436 h 1107202"/>
              <a:gd name="connsiteX2" fmla="*/ 1276769 w 1368047"/>
              <a:gd name="connsiteY2" fmla="*/ 480362 h 1107202"/>
              <a:gd name="connsiteX3" fmla="*/ 1365669 w 1368047"/>
              <a:gd name="connsiteY3" fmla="*/ 1107202 h 1107202"/>
              <a:gd name="connsiteX0" fmla="*/ 0 w 1365827"/>
              <a:gd name="connsiteY0" fmla="*/ 415618 h 1106799"/>
              <a:gd name="connsiteX1" fmla="*/ 558757 w 1365827"/>
              <a:gd name="connsiteY1" fmla="*/ 33 h 1106799"/>
              <a:gd name="connsiteX2" fmla="*/ 1143125 w 1365827"/>
              <a:gd name="connsiteY2" fmla="*/ 396765 h 1106799"/>
              <a:gd name="connsiteX3" fmla="*/ 1365669 w 1365827"/>
              <a:gd name="connsiteY3" fmla="*/ 1106799 h 1106799"/>
              <a:gd name="connsiteX0" fmla="*/ 0 w 1365827"/>
              <a:gd name="connsiteY0" fmla="*/ 397794 h 1088975"/>
              <a:gd name="connsiteX1" fmla="*/ 453751 w 1365827"/>
              <a:gd name="connsiteY1" fmla="*/ 36 h 1088975"/>
              <a:gd name="connsiteX2" fmla="*/ 1143125 w 1365827"/>
              <a:gd name="connsiteY2" fmla="*/ 378941 h 1088975"/>
              <a:gd name="connsiteX3" fmla="*/ 1365669 w 1365827"/>
              <a:gd name="connsiteY3" fmla="*/ 1088975 h 1088975"/>
              <a:gd name="connsiteX0" fmla="*/ 0 w 1365774"/>
              <a:gd name="connsiteY0" fmla="*/ 398090 h 1089271"/>
              <a:gd name="connsiteX1" fmla="*/ 453751 w 1365774"/>
              <a:gd name="connsiteY1" fmla="*/ 332 h 1089271"/>
              <a:gd name="connsiteX2" fmla="*/ 1076303 w 1365774"/>
              <a:gd name="connsiteY2" fmla="*/ 343583 h 1089271"/>
              <a:gd name="connsiteX3" fmla="*/ 1365669 w 1365774"/>
              <a:gd name="connsiteY3" fmla="*/ 1089271 h 1089271"/>
              <a:gd name="connsiteX0" fmla="*/ 0 w 1365774"/>
              <a:gd name="connsiteY0" fmla="*/ 398031 h 1089212"/>
              <a:gd name="connsiteX1" fmla="*/ 453751 w 1365774"/>
              <a:gd name="connsiteY1" fmla="*/ 273 h 1089212"/>
              <a:gd name="connsiteX2" fmla="*/ 1076303 w 1365774"/>
              <a:gd name="connsiteY2" fmla="*/ 343524 h 1089212"/>
              <a:gd name="connsiteX3" fmla="*/ 1365669 w 1365774"/>
              <a:gd name="connsiteY3" fmla="*/ 1089212 h 1089212"/>
              <a:gd name="connsiteX0" fmla="*/ 0 w 1365774"/>
              <a:gd name="connsiteY0" fmla="*/ 398200 h 1089381"/>
              <a:gd name="connsiteX1" fmla="*/ 453751 w 1365774"/>
              <a:gd name="connsiteY1" fmla="*/ 442 h 1089381"/>
              <a:gd name="connsiteX2" fmla="*/ 1076303 w 1365774"/>
              <a:gd name="connsiteY2" fmla="*/ 343693 h 1089381"/>
              <a:gd name="connsiteX3" fmla="*/ 1365669 w 1365774"/>
              <a:gd name="connsiteY3" fmla="*/ 1089381 h 108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774" h="1089381">
                <a:moveTo>
                  <a:pt x="0" y="398200"/>
                </a:moveTo>
                <a:cubicBezTo>
                  <a:pt x="55328" y="160110"/>
                  <a:pt x="274367" y="9526"/>
                  <a:pt x="453751" y="442"/>
                </a:cubicBezTo>
                <a:cubicBezTo>
                  <a:pt x="633135" y="-8642"/>
                  <a:pt x="943409" y="122586"/>
                  <a:pt x="1076303" y="343693"/>
                </a:cubicBezTo>
                <a:cubicBezTo>
                  <a:pt x="1175786" y="517260"/>
                  <a:pt x="1370960" y="928514"/>
                  <a:pt x="1365669" y="108938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829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18AB83-A4E0-B37B-DBED-488B57BED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72" y="1314098"/>
            <a:ext cx="7772400" cy="4229804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28</a:t>
            </a:fld>
            <a:endParaRPr lang="en-US" altLang="fr-FR" dirty="0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4FC326B-7C2C-C59B-A48C-21101D21F8B3}"/>
              </a:ext>
            </a:extLst>
          </p:cNvPr>
          <p:cNvGrpSpPr/>
          <p:nvPr/>
        </p:nvGrpSpPr>
        <p:grpSpPr>
          <a:xfrm>
            <a:off x="2021252" y="1700808"/>
            <a:ext cx="3806096" cy="2508070"/>
            <a:chOff x="2004707" y="1713018"/>
            <a:chExt cx="3806096" cy="2508070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EDBB00EE-21FD-87C1-279A-8CEBCF0F78FB}"/>
                </a:ext>
              </a:extLst>
            </p:cNvPr>
            <p:cNvSpPr/>
            <p:nvPr/>
          </p:nvSpPr>
          <p:spPr>
            <a:xfrm flipH="1">
              <a:off x="2468912" y="1976560"/>
              <a:ext cx="336876" cy="1033081"/>
            </a:xfrm>
            <a:custGeom>
              <a:avLst/>
              <a:gdLst>
                <a:gd name="connsiteX0" fmla="*/ 0 w 1399378"/>
                <a:gd name="connsiteY0" fmla="*/ 129396 h 1069196"/>
                <a:gd name="connsiteX1" fmla="*/ 800100 w 1399378"/>
                <a:gd name="connsiteY1" fmla="*/ 27796 h 1069196"/>
                <a:gd name="connsiteX2" fmla="*/ 1308100 w 1399378"/>
                <a:gd name="connsiteY2" fmla="*/ 573896 h 1069196"/>
                <a:gd name="connsiteX3" fmla="*/ 1397000 w 1399378"/>
                <a:gd name="connsiteY3" fmla="*/ 1069196 h 1069196"/>
                <a:gd name="connsiteX0" fmla="*/ 0 w 1555588"/>
                <a:gd name="connsiteY0" fmla="*/ 369092 h 1043421"/>
                <a:gd name="connsiteX1" fmla="*/ 956310 w 1555588"/>
                <a:gd name="connsiteY1" fmla="*/ 2021 h 1043421"/>
                <a:gd name="connsiteX2" fmla="*/ 1464310 w 1555588"/>
                <a:gd name="connsiteY2" fmla="*/ 548121 h 1043421"/>
                <a:gd name="connsiteX3" fmla="*/ 1553210 w 1555588"/>
                <a:gd name="connsiteY3" fmla="*/ 1043421 h 1043421"/>
                <a:gd name="connsiteX0" fmla="*/ 0 w 1555588"/>
                <a:gd name="connsiteY0" fmla="*/ 370997 h 1045326"/>
                <a:gd name="connsiteX1" fmla="*/ 956310 w 1555588"/>
                <a:gd name="connsiteY1" fmla="*/ 3926 h 1045326"/>
                <a:gd name="connsiteX2" fmla="*/ 1464310 w 1555588"/>
                <a:gd name="connsiteY2" fmla="*/ 550026 h 1045326"/>
                <a:gd name="connsiteX3" fmla="*/ 1553210 w 1555588"/>
                <a:gd name="connsiteY3" fmla="*/ 1045326 h 1045326"/>
                <a:gd name="connsiteX0" fmla="*/ 0 w 1553209"/>
                <a:gd name="connsiteY0" fmla="*/ 396807 h 1071136"/>
                <a:gd name="connsiteX1" fmla="*/ 956310 w 1553209"/>
                <a:gd name="connsiteY1" fmla="*/ 29736 h 1071136"/>
                <a:gd name="connsiteX2" fmla="*/ 1553210 w 1553209"/>
                <a:gd name="connsiteY2" fmla="*/ 1071136 h 1071136"/>
                <a:gd name="connsiteX0" fmla="*/ 0 w 1553209"/>
                <a:gd name="connsiteY0" fmla="*/ 293639 h 967968"/>
                <a:gd name="connsiteX1" fmla="*/ 1067890 w 1553209"/>
                <a:gd name="connsiteY1" fmla="*/ 44555 h 967968"/>
                <a:gd name="connsiteX2" fmla="*/ 1553210 w 1553209"/>
                <a:gd name="connsiteY2" fmla="*/ 967968 h 967968"/>
                <a:gd name="connsiteX0" fmla="*/ 0 w 1553209"/>
                <a:gd name="connsiteY0" fmla="*/ 310682 h 985011"/>
                <a:gd name="connsiteX1" fmla="*/ 1067890 w 1553209"/>
                <a:gd name="connsiteY1" fmla="*/ 61598 h 985011"/>
                <a:gd name="connsiteX2" fmla="*/ 1553210 w 1553209"/>
                <a:gd name="connsiteY2" fmla="*/ 985011 h 985011"/>
                <a:gd name="connsiteX0" fmla="*/ 0 w 1441629"/>
                <a:gd name="connsiteY0" fmla="*/ 276154 h 704676"/>
                <a:gd name="connsiteX1" fmla="*/ 1067890 w 1441629"/>
                <a:gd name="connsiteY1" fmla="*/ 27070 h 704676"/>
                <a:gd name="connsiteX2" fmla="*/ 1441629 w 1441629"/>
                <a:gd name="connsiteY2" fmla="*/ 704676 h 704676"/>
                <a:gd name="connsiteX0" fmla="*/ 0 w 1441629"/>
                <a:gd name="connsiteY0" fmla="*/ 369864 h 798386"/>
                <a:gd name="connsiteX1" fmla="*/ 429186 w 1441629"/>
                <a:gd name="connsiteY1" fmla="*/ 21492 h 798386"/>
                <a:gd name="connsiteX2" fmla="*/ 1067890 w 1441629"/>
                <a:gd name="connsiteY2" fmla="*/ 120780 h 798386"/>
                <a:gd name="connsiteX3" fmla="*/ 1441629 w 1441629"/>
                <a:gd name="connsiteY3" fmla="*/ 798386 h 798386"/>
                <a:gd name="connsiteX0" fmla="*/ 0 w 1084767"/>
                <a:gd name="connsiteY0" fmla="*/ 380968 h 1065129"/>
                <a:gd name="connsiteX1" fmla="*/ 429186 w 1084767"/>
                <a:gd name="connsiteY1" fmla="*/ 32596 h 1065129"/>
                <a:gd name="connsiteX2" fmla="*/ 1067890 w 1084767"/>
                <a:gd name="connsiteY2" fmla="*/ 131884 h 1065129"/>
                <a:gd name="connsiteX3" fmla="*/ 973001 w 1084767"/>
                <a:gd name="connsiteY3" fmla="*/ 1065129 h 1065129"/>
                <a:gd name="connsiteX0" fmla="*/ 0 w 973001"/>
                <a:gd name="connsiteY0" fmla="*/ 367721 h 1051882"/>
                <a:gd name="connsiteX1" fmla="*/ 429186 w 973001"/>
                <a:gd name="connsiteY1" fmla="*/ 19349 h 1051882"/>
                <a:gd name="connsiteX2" fmla="*/ 973001 w 973001"/>
                <a:gd name="connsiteY2" fmla="*/ 1051882 h 1051882"/>
                <a:gd name="connsiteX0" fmla="*/ 0 w 973001"/>
                <a:gd name="connsiteY0" fmla="*/ 348920 h 1033081"/>
                <a:gd name="connsiteX1" fmla="*/ 429186 w 973001"/>
                <a:gd name="connsiteY1" fmla="*/ 548 h 1033081"/>
                <a:gd name="connsiteX2" fmla="*/ 973001 w 973001"/>
                <a:gd name="connsiteY2" fmla="*/ 1033081 h 1033081"/>
                <a:gd name="connsiteX0" fmla="*/ 0 w 973001"/>
                <a:gd name="connsiteY0" fmla="*/ 348920 h 1033081"/>
                <a:gd name="connsiteX1" fmla="*/ 429186 w 973001"/>
                <a:gd name="connsiteY1" fmla="*/ 548 h 1033081"/>
                <a:gd name="connsiteX2" fmla="*/ 973001 w 973001"/>
                <a:gd name="connsiteY2" fmla="*/ 1033081 h 1033081"/>
                <a:gd name="connsiteX0" fmla="*/ 0 w 973001"/>
                <a:gd name="connsiteY0" fmla="*/ 348920 h 1033081"/>
                <a:gd name="connsiteX1" fmla="*/ 429186 w 973001"/>
                <a:gd name="connsiteY1" fmla="*/ 548 h 1033081"/>
                <a:gd name="connsiteX2" fmla="*/ 973001 w 973001"/>
                <a:gd name="connsiteY2" fmla="*/ 1033081 h 1033081"/>
                <a:gd name="connsiteX0" fmla="*/ 0 w 974036"/>
                <a:gd name="connsiteY0" fmla="*/ 348920 h 1033081"/>
                <a:gd name="connsiteX1" fmla="*/ 429186 w 974036"/>
                <a:gd name="connsiteY1" fmla="*/ 548 h 1033081"/>
                <a:gd name="connsiteX2" fmla="*/ 973001 w 974036"/>
                <a:gd name="connsiteY2" fmla="*/ 1033081 h 103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4036" h="1033081">
                  <a:moveTo>
                    <a:pt x="0" y="348920"/>
                  </a:moveTo>
                  <a:cubicBezTo>
                    <a:pt x="60373" y="312161"/>
                    <a:pt x="66176" y="-15157"/>
                    <a:pt x="429186" y="548"/>
                  </a:cubicBezTo>
                  <a:cubicBezTo>
                    <a:pt x="702930" y="16253"/>
                    <a:pt x="993598" y="542666"/>
                    <a:pt x="973001" y="103308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15627F19-EC9A-2CCB-BA14-6CFF74AA2828}"/>
                </a:ext>
              </a:extLst>
            </p:cNvPr>
            <p:cNvSpPr/>
            <p:nvPr/>
          </p:nvSpPr>
          <p:spPr>
            <a:xfrm>
              <a:off x="3055336" y="1916832"/>
              <a:ext cx="2092728" cy="2304256"/>
            </a:xfrm>
            <a:custGeom>
              <a:avLst/>
              <a:gdLst>
                <a:gd name="connsiteX0" fmla="*/ 0 w 1399378"/>
                <a:gd name="connsiteY0" fmla="*/ 129396 h 1069196"/>
                <a:gd name="connsiteX1" fmla="*/ 800100 w 1399378"/>
                <a:gd name="connsiteY1" fmla="*/ 27796 h 1069196"/>
                <a:gd name="connsiteX2" fmla="*/ 1308100 w 1399378"/>
                <a:gd name="connsiteY2" fmla="*/ 573896 h 1069196"/>
                <a:gd name="connsiteX3" fmla="*/ 1397000 w 1399378"/>
                <a:gd name="connsiteY3" fmla="*/ 1069196 h 1069196"/>
                <a:gd name="connsiteX0" fmla="*/ 0 w 1363274"/>
                <a:gd name="connsiteY0" fmla="*/ 240154 h 1050183"/>
                <a:gd name="connsiteX1" fmla="*/ 763996 w 1363274"/>
                <a:gd name="connsiteY1" fmla="*/ 8783 h 1050183"/>
                <a:gd name="connsiteX2" fmla="*/ 1271996 w 1363274"/>
                <a:gd name="connsiteY2" fmla="*/ 554883 h 1050183"/>
                <a:gd name="connsiteX3" fmla="*/ 1360896 w 1363274"/>
                <a:gd name="connsiteY3" fmla="*/ 1050183 h 1050183"/>
                <a:gd name="connsiteX0" fmla="*/ 0 w 1363274"/>
                <a:gd name="connsiteY0" fmla="*/ 243639 h 1053668"/>
                <a:gd name="connsiteX1" fmla="*/ 763996 w 1363274"/>
                <a:gd name="connsiteY1" fmla="*/ 12268 h 1053668"/>
                <a:gd name="connsiteX2" fmla="*/ 1271996 w 1363274"/>
                <a:gd name="connsiteY2" fmla="*/ 558368 h 1053668"/>
                <a:gd name="connsiteX3" fmla="*/ 1360896 w 1363274"/>
                <a:gd name="connsiteY3" fmla="*/ 1053668 h 1053668"/>
                <a:gd name="connsiteX0" fmla="*/ 0 w 1363274"/>
                <a:gd name="connsiteY0" fmla="*/ 244463 h 1054492"/>
                <a:gd name="connsiteX1" fmla="*/ 763996 w 1363274"/>
                <a:gd name="connsiteY1" fmla="*/ 13092 h 1054492"/>
                <a:gd name="connsiteX2" fmla="*/ 1271996 w 1363274"/>
                <a:gd name="connsiteY2" fmla="*/ 559192 h 1054492"/>
                <a:gd name="connsiteX3" fmla="*/ 1360896 w 1363274"/>
                <a:gd name="connsiteY3" fmla="*/ 1054492 h 1054492"/>
                <a:gd name="connsiteX0" fmla="*/ 0 w 1363274"/>
                <a:gd name="connsiteY0" fmla="*/ 243640 h 1053669"/>
                <a:gd name="connsiteX1" fmla="*/ 763996 w 1363274"/>
                <a:gd name="connsiteY1" fmla="*/ 12269 h 1053669"/>
                <a:gd name="connsiteX2" fmla="*/ 1271996 w 1363274"/>
                <a:gd name="connsiteY2" fmla="*/ 558369 h 1053669"/>
                <a:gd name="connsiteX3" fmla="*/ 1360896 w 1363274"/>
                <a:gd name="connsiteY3" fmla="*/ 1053669 h 1053669"/>
                <a:gd name="connsiteX0" fmla="*/ 0 w 1363274"/>
                <a:gd name="connsiteY0" fmla="*/ 236802 h 1046831"/>
                <a:gd name="connsiteX1" fmla="*/ 763996 w 1363274"/>
                <a:gd name="connsiteY1" fmla="*/ 5431 h 1046831"/>
                <a:gd name="connsiteX2" fmla="*/ 1271996 w 1363274"/>
                <a:gd name="connsiteY2" fmla="*/ 419991 h 1046831"/>
                <a:gd name="connsiteX3" fmla="*/ 1360896 w 1363274"/>
                <a:gd name="connsiteY3" fmla="*/ 1046831 h 1046831"/>
                <a:gd name="connsiteX0" fmla="*/ 0 w 1363274"/>
                <a:gd name="connsiteY0" fmla="*/ 209445 h 1019474"/>
                <a:gd name="connsiteX1" fmla="*/ 565440 w 1363274"/>
                <a:gd name="connsiteY1" fmla="*/ 6848 h 1019474"/>
                <a:gd name="connsiteX2" fmla="*/ 1271996 w 1363274"/>
                <a:gd name="connsiteY2" fmla="*/ 392634 h 1019474"/>
                <a:gd name="connsiteX3" fmla="*/ 1360896 w 1363274"/>
                <a:gd name="connsiteY3" fmla="*/ 1019474 h 1019474"/>
                <a:gd name="connsiteX0" fmla="*/ 0 w 1363274"/>
                <a:gd name="connsiteY0" fmla="*/ 186633 h 996662"/>
                <a:gd name="connsiteX1" fmla="*/ 683333 w 1363274"/>
                <a:gd name="connsiteY1" fmla="*/ 8700 h 996662"/>
                <a:gd name="connsiteX2" fmla="*/ 1271996 w 1363274"/>
                <a:gd name="connsiteY2" fmla="*/ 369822 h 996662"/>
                <a:gd name="connsiteX3" fmla="*/ 1360896 w 1363274"/>
                <a:gd name="connsiteY3" fmla="*/ 996662 h 9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3274" h="996662">
                  <a:moveTo>
                    <a:pt x="0" y="186633"/>
                  </a:moveTo>
                  <a:cubicBezTo>
                    <a:pt x="74420" y="25795"/>
                    <a:pt x="471334" y="-21832"/>
                    <a:pt x="683333" y="8700"/>
                  </a:cubicBezTo>
                  <a:cubicBezTo>
                    <a:pt x="895332" y="39232"/>
                    <a:pt x="1172513" y="196255"/>
                    <a:pt x="1271996" y="369822"/>
                  </a:cubicBezTo>
                  <a:cubicBezTo>
                    <a:pt x="1371479" y="543389"/>
                    <a:pt x="1366187" y="835795"/>
                    <a:pt x="1360896" y="99666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48EFC77F-9775-51DD-0132-18BDFEDA5DA9}"/>
                </a:ext>
              </a:extLst>
            </p:cNvPr>
            <p:cNvSpPr/>
            <p:nvPr/>
          </p:nvSpPr>
          <p:spPr>
            <a:xfrm>
              <a:off x="2976563" y="1713018"/>
              <a:ext cx="2834240" cy="1681325"/>
            </a:xfrm>
            <a:custGeom>
              <a:avLst/>
              <a:gdLst>
                <a:gd name="connsiteX0" fmla="*/ 0 w 1399378"/>
                <a:gd name="connsiteY0" fmla="*/ 129396 h 1069196"/>
                <a:gd name="connsiteX1" fmla="*/ 800100 w 1399378"/>
                <a:gd name="connsiteY1" fmla="*/ 27796 h 1069196"/>
                <a:gd name="connsiteX2" fmla="*/ 1308100 w 1399378"/>
                <a:gd name="connsiteY2" fmla="*/ 573896 h 1069196"/>
                <a:gd name="connsiteX3" fmla="*/ 1397000 w 1399378"/>
                <a:gd name="connsiteY3" fmla="*/ 1069196 h 1069196"/>
                <a:gd name="connsiteX0" fmla="*/ 0 w 1363274"/>
                <a:gd name="connsiteY0" fmla="*/ 240154 h 1050183"/>
                <a:gd name="connsiteX1" fmla="*/ 763996 w 1363274"/>
                <a:gd name="connsiteY1" fmla="*/ 8783 h 1050183"/>
                <a:gd name="connsiteX2" fmla="*/ 1271996 w 1363274"/>
                <a:gd name="connsiteY2" fmla="*/ 554883 h 1050183"/>
                <a:gd name="connsiteX3" fmla="*/ 1360896 w 1363274"/>
                <a:gd name="connsiteY3" fmla="*/ 1050183 h 1050183"/>
                <a:gd name="connsiteX0" fmla="*/ 0 w 1363274"/>
                <a:gd name="connsiteY0" fmla="*/ 243639 h 1053668"/>
                <a:gd name="connsiteX1" fmla="*/ 763996 w 1363274"/>
                <a:gd name="connsiteY1" fmla="*/ 12268 h 1053668"/>
                <a:gd name="connsiteX2" fmla="*/ 1271996 w 1363274"/>
                <a:gd name="connsiteY2" fmla="*/ 558368 h 1053668"/>
                <a:gd name="connsiteX3" fmla="*/ 1360896 w 1363274"/>
                <a:gd name="connsiteY3" fmla="*/ 1053668 h 1053668"/>
                <a:gd name="connsiteX0" fmla="*/ 0 w 1363274"/>
                <a:gd name="connsiteY0" fmla="*/ 244463 h 1054492"/>
                <a:gd name="connsiteX1" fmla="*/ 763996 w 1363274"/>
                <a:gd name="connsiteY1" fmla="*/ 13092 h 1054492"/>
                <a:gd name="connsiteX2" fmla="*/ 1271996 w 1363274"/>
                <a:gd name="connsiteY2" fmla="*/ 559192 h 1054492"/>
                <a:gd name="connsiteX3" fmla="*/ 1360896 w 1363274"/>
                <a:gd name="connsiteY3" fmla="*/ 1054492 h 1054492"/>
                <a:gd name="connsiteX0" fmla="*/ 0 w 1363274"/>
                <a:gd name="connsiteY0" fmla="*/ 243640 h 1053669"/>
                <a:gd name="connsiteX1" fmla="*/ 763996 w 1363274"/>
                <a:gd name="connsiteY1" fmla="*/ 12269 h 1053669"/>
                <a:gd name="connsiteX2" fmla="*/ 1271996 w 1363274"/>
                <a:gd name="connsiteY2" fmla="*/ 558369 h 1053669"/>
                <a:gd name="connsiteX3" fmla="*/ 1360896 w 1363274"/>
                <a:gd name="connsiteY3" fmla="*/ 1053669 h 1053669"/>
                <a:gd name="connsiteX0" fmla="*/ 0 w 1363274"/>
                <a:gd name="connsiteY0" fmla="*/ 236802 h 1046831"/>
                <a:gd name="connsiteX1" fmla="*/ 763996 w 1363274"/>
                <a:gd name="connsiteY1" fmla="*/ 5431 h 1046831"/>
                <a:gd name="connsiteX2" fmla="*/ 1271996 w 1363274"/>
                <a:gd name="connsiteY2" fmla="*/ 419991 h 1046831"/>
                <a:gd name="connsiteX3" fmla="*/ 1360896 w 1363274"/>
                <a:gd name="connsiteY3" fmla="*/ 1046831 h 1046831"/>
                <a:gd name="connsiteX0" fmla="*/ 0 w 1368047"/>
                <a:gd name="connsiteY0" fmla="*/ 350633 h 1041814"/>
                <a:gd name="connsiteX1" fmla="*/ 768769 w 1368047"/>
                <a:gd name="connsiteY1" fmla="*/ 414 h 1041814"/>
                <a:gd name="connsiteX2" fmla="*/ 1276769 w 1368047"/>
                <a:gd name="connsiteY2" fmla="*/ 414974 h 1041814"/>
                <a:gd name="connsiteX3" fmla="*/ 1365669 w 1368047"/>
                <a:gd name="connsiteY3" fmla="*/ 1041814 h 1041814"/>
                <a:gd name="connsiteX0" fmla="*/ 0 w 1368047"/>
                <a:gd name="connsiteY0" fmla="*/ 350865 h 1042046"/>
                <a:gd name="connsiteX1" fmla="*/ 768769 w 1368047"/>
                <a:gd name="connsiteY1" fmla="*/ 646 h 1042046"/>
                <a:gd name="connsiteX2" fmla="*/ 1276769 w 1368047"/>
                <a:gd name="connsiteY2" fmla="*/ 415206 h 1042046"/>
                <a:gd name="connsiteX3" fmla="*/ 1365669 w 1368047"/>
                <a:gd name="connsiteY3" fmla="*/ 1042046 h 1042046"/>
                <a:gd name="connsiteX0" fmla="*/ 0 w 1368047"/>
                <a:gd name="connsiteY0" fmla="*/ 416021 h 1107202"/>
                <a:gd name="connsiteX1" fmla="*/ 558757 w 1368047"/>
                <a:gd name="connsiteY1" fmla="*/ 436 h 1107202"/>
                <a:gd name="connsiteX2" fmla="*/ 1276769 w 1368047"/>
                <a:gd name="connsiteY2" fmla="*/ 480362 h 1107202"/>
                <a:gd name="connsiteX3" fmla="*/ 1365669 w 1368047"/>
                <a:gd name="connsiteY3" fmla="*/ 1107202 h 1107202"/>
                <a:gd name="connsiteX0" fmla="*/ 0 w 1365827"/>
                <a:gd name="connsiteY0" fmla="*/ 415618 h 1106799"/>
                <a:gd name="connsiteX1" fmla="*/ 558757 w 1365827"/>
                <a:gd name="connsiteY1" fmla="*/ 33 h 1106799"/>
                <a:gd name="connsiteX2" fmla="*/ 1143125 w 1365827"/>
                <a:gd name="connsiteY2" fmla="*/ 396765 h 1106799"/>
                <a:gd name="connsiteX3" fmla="*/ 1365669 w 1365827"/>
                <a:gd name="connsiteY3" fmla="*/ 1106799 h 1106799"/>
                <a:gd name="connsiteX0" fmla="*/ 0 w 1365827"/>
                <a:gd name="connsiteY0" fmla="*/ 397794 h 1088975"/>
                <a:gd name="connsiteX1" fmla="*/ 453751 w 1365827"/>
                <a:gd name="connsiteY1" fmla="*/ 36 h 1088975"/>
                <a:gd name="connsiteX2" fmla="*/ 1143125 w 1365827"/>
                <a:gd name="connsiteY2" fmla="*/ 378941 h 1088975"/>
                <a:gd name="connsiteX3" fmla="*/ 1365669 w 1365827"/>
                <a:gd name="connsiteY3" fmla="*/ 1088975 h 1088975"/>
                <a:gd name="connsiteX0" fmla="*/ 0 w 1365774"/>
                <a:gd name="connsiteY0" fmla="*/ 398090 h 1089271"/>
                <a:gd name="connsiteX1" fmla="*/ 453751 w 1365774"/>
                <a:gd name="connsiteY1" fmla="*/ 332 h 1089271"/>
                <a:gd name="connsiteX2" fmla="*/ 1076303 w 1365774"/>
                <a:gd name="connsiteY2" fmla="*/ 343583 h 1089271"/>
                <a:gd name="connsiteX3" fmla="*/ 1365669 w 1365774"/>
                <a:gd name="connsiteY3" fmla="*/ 1089271 h 1089271"/>
                <a:gd name="connsiteX0" fmla="*/ 0 w 1365774"/>
                <a:gd name="connsiteY0" fmla="*/ 398031 h 1089212"/>
                <a:gd name="connsiteX1" fmla="*/ 453751 w 1365774"/>
                <a:gd name="connsiteY1" fmla="*/ 273 h 1089212"/>
                <a:gd name="connsiteX2" fmla="*/ 1076303 w 1365774"/>
                <a:gd name="connsiteY2" fmla="*/ 343524 h 1089212"/>
                <a:gd name="connsiteX3" fmla="*/ 1365669 w 1365774"/>
                <a:gd name="connsiteY3" fmla="*/ 1089212 h 1089212"/>
                <a:gd name="connsiteX0" fmla="*/ 0 w 1365774"/>
                <a:gd name="connsiteY0" fmla="*/ 398200 h 1089381"/>
                <a:gd name="connsiteX1" fmla="*/ 453751 w 1365774"/>
                <a:gd name="connsiteY1" fmla="*/ 442 h 1089381"/>
                <a:gd name="connsiteX2" fmla="*/ 1076303 w 1365774"/>
                <a:gd name="connsiteY2" fmla="*/ 343693 h 1089381"/>
                <a:gd name="connsiteX3" fmla="*/ 1365669 w 1365774"/>
                <a:gd name="connsiteY3" fmla="*/ 1089381 h 10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774" h="1089381">
                  <a:moveTo>
                    <a:pt x="0" y="398200"/>
                  </a:moveTo>
                  <a:cubicBezTo>
                    <a:pt x="55328" y="160110"/>
                    <a:pt x="274367" y="9526"/>
                    <a:pt x="453751" y="442"/>
                  </a:cubicBezTo>
                  <a:cubicBezTo>
                    <a:pt x="633135" y="-8642"/>
                    <a:pt x="943409" y="122586"/>
                    <a:pt x="1076303" y="343693"/>
                  </a:cubicBezTo>
                  <a:cubicBezTo>
                    <a:pt x="1175786" y="517260"/>
                    <a:pt x="1370960" y="928514"/>
                    <a:pt x="1365669" y="108938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1AE487EC-C7C2-ED28-0B7C-8A142DE64016}"/>
                </a:ext>
              </a:extLst>
            </p:cNvPr>
            <p:cNvSpPr/>
            <p:nvPr/>
          </p:nvSpPr>
          <p:spPr>
            <a:xfrm>
              <a:off x="3107928" y="2154294"/>
              <a:ext cx="1296144" cy="1080120"/>
            </a:xfrm>
            <a:custGeom>
              <a:avLst/>
              <a:gdLst>
                <a:gd name="connsiteX0" fmla="*/ 0 w 1399378"/>
                <a:gd name="connsiteY0" fmla="*/ 129396 h 1069196"/>
                <a:gd name="connsiteX1" fmla="*/ 800100 w 1399378"/>
                <a:gd name="connsiteY1" fmla="*/ 27796 h 1069196"/>
                <a:gd name="connsiteX2" fmla="*/ 1308100 w 1399378"/>
                <a:gd name="connsiteY2" fmla="*/ 573896 h 1069196"/>
                <a:gd name="connsiteX3" fmla="*/ 1397000 w 1399378"/>
                <a:gd name="connsiteY3" fmla="*/ 1069196 h 1069196"/>
                <a:gd name="connsiteX0" fmla="*/ 0 w 1363274"/>
                <a:gd name="connsiteY0" fmla="*/ 240154 h 1050183"/>
                <a:gd name="connsiteX1" fmla="*/ 763996 w 1363274"/>
                <a:gd name="connsiteY1" fmla="*/ 8783 h 1050183"/>
                <a:gd name="connsiteX2" fmla="*/ 1271996 w 1363274"/>
                <a:gd name="connsiteY2" fmla="*/ 554883 h 1050183"/>
                <a:gd name="connsiteX3" fmla="*/ 1360896 w 1363274"/>
                <a:gd name="connsiteY3" fmla="*/ 1050183 h 1050183"/>
                <a:gd name="connsiteX0" fmla="*/ 0 w 1363274"/>
                <a:gd name="connsiteY0" fmla="*/ 243639 h 1053668"/>
                <a:gd name="connsiteX1" fmla="*/ 763996 w 1363274"/>
                <a:gd name="connsiteY1" fmla="*/ 12268 h 1053668"/>
                <a:gd name="connsiteX2" fmla="*/ 1271996 w 1363274"/>
                <a:gd name="connsiteY2" fmla="*/ 558368 h 1053668"/>
                <a:gd name="connsiteX3" fmla="*/ 1360896 w 1363274"/>
                <a:gd name="connsiteY3" fmla="*/ 1053668 h 1053668"/>
                <a:gd name="connsiteX0" fmla="*/ 0 w 1363274"/>
                <a:gd name="connsiteY0" fmla="*/ 244463 h 1054492"/>
                <a:gd name="connsiteX1" fmla="*/ 763996 w 1363274"/>
                <a:gd name="connsiteY1" fmla="*/ 13092 h 1054492"/>
                <a:gd name="connsiteX2" fmla="*/ 1271996 w 1363274"/>
                <a:gd name="connsiteY2" fmla="*/ 559192 h 1054492"/>
                <a:gd name="connsiteX3" fmla="*/ 1360896 w 1363274"/>
                <a:gd name="connsiteY3" fmla="*/ 1054492 h 1054492"/>
                <a:gd name="connsiteX0" fmla="*/ 0 w 1363274"/>
                <a:gd name="connsiteY0" fmla="*/ 243640 h 1053669"/>
                <a:gd name="connsiteX1" fmla="*/ 763996 w 1363274"/>
                <a:gd name="connsiteY1" fmla="*/ 12269 h 1053669"/>
                <a:gd name="connsiteX2" fmla="*/ 1271996 w 1363274"/>
                <a:gd name="connsiteY2" fmla="*/ 558369 h 1053669"/>
                <a:gd name="connsiteX3" fmla="*/ 1360896 w 1363274"/>
                <a:gd name="connsiteY3" fmla="*/ 1053669 h 1053669"/>
                <a:gd name="connsiteX0" fmla="*/ 0 w 1363274"/>
                <a:gd name="connsiteY0" fmla="*/ 236802 h 1046831"/>
                <a:gd name="connsiteX1" fmla="*/ 763996 w 1363274"/>
                <a:gd name="connsiteY1" fmla="*/ 5431 h 1046831"/>
                <a:gd name="connsiteX2" fmla="*/ 1271996 w 1363274"/>
                <a:gd name="connsiteY2" fmla="*/ 419991 h 1046831"/>
                <a:gd name="connsiteX3" fmla="*/ 1360896 w 1363274"/>
                <a:gd name="connsiteY3" fmla="*/ 1046831 h 1046831"/>
                <a:gd name="connsiteX0" fmla="*/ 0 w 1363274"/>
                <a:gd name="connsiteY0" fmla="*/ 209445 h 1019474"/>
                <a:gd name="connsiteX1" fmla="*/ 565440 w 1363274"/>
                <a:gd name="connsiteY1" fmla="*/ 6848 h 1019474"/>
                <a:gd name="connsiteX2" fmla="*/ 1271996 w 1363274"/>
                <a:gd name="connsiteY2" fmla="*/ 392634 h 1019474"/>
                <a:gd name="connsiteX3" fmla="*/ 1360896 w 1363274"/>
                <a:gd name="connsiteY3" fmla="*/ 1019474 h 1019474"/>
                <a:gd name="connsiteX0" fmla="*/ 0 w 1363274"/>
                <a:gd name="connsiteY0" fmla="*/ 186633 h 996662"/>
                <a:gd name="connsiteX1" fmla="*/ 683333 w 1363274"/>
                <a:gd name="connsiteY1" fmla="*/ 8700 h 996662"/>
                <a:gd name="connsiteX2" fmla="*/ 1271996 w 1363274"/>
                <a:gd name="connsiteY2" fmla="*/ 369822 h 996662"/>
                <a:gd name="connsiteX3" fmla="*/ 1360896 w 1363274"/>
                <a:gd name="connsiteY3" fmla="*/ 996662 h 9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3274" h="996662">
                  <a:moveTo>
                    <a:pt x="0" y="186633"/>
                  </a:moveTo>
                  <a:cubicBezTo>
                    <a:pt x="74420" y="25795"/>
                    <a:pt x="471334" y="-21832"/>
                    <a:pt x="683333" y="8700"/>
                  </a:cubicBezTo>
                  <a:cubicBezTo>
                    <a:pt x="895332" y="39232"/>
                    <a:pt x="1172513" y="196255"/>
                    <a:pt x="1271996" y="369822"/>
                  </a:cubicBezTo>
                  <a:cubicBezTo>
                    <a:pt x="1371479" y="543389"/>
                    <a:pt x="1366187" y="835795"/>
                    <a:pt x="1360896" y="99666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C27C871-D552-16BB-E047-5819D0478E71}"/>
                </a:ext>
              </a:extLst>
            </p:cNvPr>
            <p:cNvSpPr/>
            <p:nvPr/>
          </p:nvSpPr>
          <p:spPr>
            <a:xfrm flipH="1">
              <a:off x="2004707" y="1789309"/>
              <a:ext cx="913354" cy="769932"/>
            </a:xfrm>
            <a:custGeom>
              <a:avLst/>
              <a:gdLst>
                <a:gd name="connsiteX0" fmla="*/ 0 w 1399378"/>
                <a:gd name="connsiteY0" fmla="*/ 129396 h 1069196"/>
                <a:gd name="connsiteX1" fmla="*/ 800100 w 1399378"/>
                <a:gd name="connsiteY1" fmla="*/ 27796 h 1069196"/>
                <a:gd name="connsiteX2" fmla="*/ 1308100 w 1399378"/>
                <a:gd name="connsiteY2" fmla="*/ 573896 h 1069196"/>
                <a:gd name="connsiteX3" fmla="*/ 1397000 w 1399378"/>
                <a:gd name="connsiteY3" fmla="*/ 1069196 h 1069196"/>
                <a:gd name="connsiteX0" fmla="*/ 0 w 1555588"/>
                <a:gd name="connsiteY0" fmla="*/ 369092 h 1043421"/>
                <a:gd name="connsiteX1" fmla="*/ 956310 w 1555588"/>
                <a:gd name="connsiteY1" fmla="*/ 2021 h 1043421"/>
                <a:gd name="connsiteX2" fmla="*/ 1464310 w 1555588"/>
                <a:gd name="connsiteY2" fmla="*/ 548121 h 1043421"/>
                <a:gd name="connsiteX3" fmla="*/ 1553210 w 1555588"/>
                <a:gd name="connsiteY3" fmla="*/ 1043421 h 1043421"/>
                <a:gd name="connsiteX0" fmla="*/ 0 w 1555588"/>
                <a:gd name="connsiteY0" fmla="*/ 370997 h 1045326"/>
                <a:gd name="connsiteX1" fmla="*/ 956310 w 1555588"/>
                <a:gd name="connsiteY1" fmla="*/ 3926 h 1045326"/>
                <a:gd name="connsiteX2" fmla="*/ 1464310 w 1555588"/>
                <a:gd name="connsiteY2" fmla="*/ 550026 h 1045326"/>
                <a:gd name="connsiteX3" fmla="*/ 1553210 w 1555588"/>
                <a:gd name="connsiteY3" fmla="*/ 1045326 h 1045326"/>
                <a:gd name="connsiteX0" fmla="*/ 0 w 1553209"/>
                <a:gd name="connsiteY0" fmla="*/ 396807 h 1071136"/>
                <a:gd name="connsiteX1" fmla="*/ 956310 w 1553209"/>
                <a:gd name="connsiteY1" fmla="*/ 29736 h 1071136"/>
                <a:gd name="connsiteX2" fmla="*/ 1553210 w 1553209"/>
                <a:gd name="connsiteY2" fmla="*/ 1071136 h 1071136"/>
                <a:gd name="connsiteX0" fmla="*/ 0 w 1553209"/>
                <a:gd name="connsiteY0" fmla="*/ 293639 h 967968"/>
                <a:gd name="connsiteX1" fmla="*/ 1067890 w 1553209"/>
                <a:gd name="connsiteY1" fmla="*/ 44555 h 967968"/>
                <a:gd name="connsiteX2" fmla="*/ 1553210 w 1553209"/>
                <a:gd name="connsiteY2" fmla="*/ 967968 h 967968"/>
                <a:gd name="connsiteX0" fmla="*/ 0 w 1553209"/>
                <a:gd name="connsiteY0" fmla="*/ 310682 h 985011"/>
                <a:gd name="connsiteX1" fmla="*/ 1067890 w 1553209"/>
                <a:gd name="connsiteY1" fmla="*/ 61598 h 985011"/>
                <a:gd name="connsiteX2" fmla="*/ 1553210 w 1553209"/>
                <a:gd name="connsiteY2" fmla="*/ 985011 h 985011"/>
                <a:gd name="connsiteX0" fmla="*/ 0 w 1441629"/>
                <a:gd name="connsiteY0" fmla="*/ 276154 h 704676"/>
                <a:gd name="connsiteX1" fmla="*/ 1067890 w 1441629"/>
                <a:gd name="connsiteY1" fmla="*/ 27070 h 704676"/>
                <a:gd name="connsiteX2" fmla="*/ 1441629 w 1441629"/>
                <a:gd name="connsiteY2" fmla="*/ 704676 h 704676"/>
                <a:gd name="connsiteX0" fmla="*/ 0 w 1441629"/>
                <a:gd name="connsiteY0" fmla="*/ 369864 h 798386"/>
                <a:gd name="connsiteX1" fmla="*/ 429186 w 1441629"/>
                <a:gd name="connsiteY1" fmla="*/ 21492 h 798386"/>
                <a:gd name="connsiteX2" fmla="*/ 1067890 w 1441629"/>
                <a:gd name="connsiteY2" fmla="*/ 120780 h 798386"/>
                <a:gd name="connsiteX3" fmla="*/ 1441629 w 1441629"/>
                <a:gd name="connsiteY3" fmla="*/ 798386 h 798386"/>
                <a:gd name="connsiteX0" fmla="*/ 0 w 1084767"/>
                <a:gd name="connsiteY0" fmla="*/ 380968 h 1065129"/>
                <a:gd name="connsiteX1" fmla="*/ 429186 w 1084767"/>
                <a:gd name="connsiteY1" fmla="*/ 32596 h 1065129"/>
                <a:gd name="connsiteX2" fmla="*/ 1067890 w 1084767"/>
                <a:gd name="connsiteY2" fmla="*/ 131884 h 1065129"/>
                <a:gd name="connsiteX3" fmla="*/ 973001 w 1084767"/>
                <a:gd name="connsiteY3" fmla="*/ 1065129 h 1065129"/>
                <a:gd name="connsiteX0" fmla="*/ 0 w 973001"/>
                <a:gd name="connsiteY0" fmla="*/ 367721 h 1051882"/>
                <a:gd name="connsiteX1" fmla="*/ 429186 w 973001"/>
                <a:gd name="connsiteY1" fmla="*/ 19349 h 1051882"/>
                <a:gd name="connsiteX2" fmla="*/ 973001 w 973001"/>
                <a:gd name="connsiteY2" fmla="*/ 1051882 h 1051882"/>
                <a:gd name="connsiteX0" fmla="*/ 0 w 973001"/>
                <a:gd name="connsiteY0" fmla="*/ 348920 h 1033081"/>
                <a:gd name="connsiteX1" fmla="*/ 429186 w 973001"/>
                <a:gd name="connsiteY1" fmla="*/ 548 h 1033081"/>
                <a:gd name="connsiteX2" fmla="*/ 973001 w 973001"/>
                <a:gd name="connsiteY2" fmla="*/ 1033081 h 1033081"/>
                <a:gd name="connsiteX0" fmla="*/ 0 w 973001"/>
                <a:gd name="connsiteY0" fmla="*/ 348920 h 1033081"/>
                <a:gd name="connsiteX1" fmla="*/ 429186 w 973001"/>
                <a:gd name="connsiteY1" fmla="*/ 548 h 1033081"/>
                <a:gd name="connsiteX2" fmla="*/ 973001 w 973001"/>
                <a:gd name="connsiteY2" fmla="*/ 1033081 h 1033081"/>
                <a:gd name="connsiteX0" fmla="*/ 0 w 973001"/>
                <a:gd name="connsiteY0" fmla="*/ 348920 h 1033081"/>
                <a:gd name="connsiteX1" fmla="*/ 429186 w 973001"/>
                <a:gd name="connsiteY1" fmla="*/ 548 h 1033081"/>
                <a:gd name="connsiteX2" fmla="*/ 973001 w 973001"/>
                <a:gd name="connsiteY2" fmla="*/ 1033081 h 1033081"/>
                <a:gd name="connsiteX0" fmla="*/ 0 w 974036"/>
                <a:gd name="connsiteY0" fmla="*/ 348920 h 1033081"/>
                <a:gd name="connsiteX1" fmla="*/ 429186 w 974036"/>
                <a:gd name="connsiteY1" fmla="*/ 548 h 1033081"/>
                <a:gd name="connsiteX2" fmla="*/ 973001 w 974036"/>
                <a:gd name="connsiteY2" fmla="*/ 1033081 h 1033081"/>
                <a:gd name="connsiteX0" fmla="*/ 0 w 995467"/>
                <a:gd name="connsiteY0" fmla="*/ 717962 h 1032795"/>
                <a:gd name="connsiteX1" fmla="*/ 450618 w 995467"/>
                <a:gd name="connsiteY1" fmla="*/ 262 h 1032795"/>
                <a:gd name="connsiteX2" fmla="*/ 994433 w 995467"/>
                <a:gd name="connsiteY2" fmla="*/ 1032795 h 1032795"/>
                <a:gd name="connsiteX0" fmla="*/ 0 w 984751"/>
                <a:gd name="connsiteY0" fmla="*/ 414781 h 1032990"/>
                <a:gd name="connsiteX1" fmla="*/ 439902 w 984751"/>
                <a:gd name="connsiteY1" fmla="*/ 457 h 1032990"/>
                <a:gd name="connsiteX2" fmla="*/ 983717 w 984751"/>
                <a:gd name="connsiteY2" fmla="*/ 1032990 h 1032990"/>
                <a:gd name="connsiteX0" fmla="*/ 0 w 995467"/>
                <a:gd name="connsiteY0" fmla="*/ 744334 h 1032786"/>
                <a:gd name="connsiteX1" fmla="*/ 450618 w 995467"/>
                <a:gd name="connsiteY1" fmla="*/ 253 h 1032786"/>
                <a:gd name="connsiteX2" fmla="*/ 994433 w 995467"/>
                <a:gd name="connsiteY2" fmla="*/ 1032786 h 1032786"/>
                <a:gd name="connsiteX0" fmla="*/ 0 w 995467"/>
                <a:gd name="connsiteY0" fmla="*/ 744435 h 1032887"/>
                <a:gd name="connsiteX1" fmla="*/ 450618 w 995467"/>
                <a:gd name="connsiteY1" fmla="*/ 354 h 1032887"/>
                <a:gd name="connsiteX2" fmla="*/ 994433 w 995467"/>
                <a:gd name="connsiteY2" fmla="*/ 1032887 h 103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67" h="1032887">
                  <a:moveTo>
                    <a:pt x="0" y="744435"/>
                  </a:moveTo>
                  <a:cubicBezTo>
                    <a:pt x="49657" y="496632"/>
                    <a:pt x="87608" y="-15351"/>
                    <a:pt x="450618" y="354"/>
                  </a:cubicBezTo>
                  <a:cubicBezTo>
                    <a:pt x="724362" y="16059"/>
                    <a:pt x="1015030" y="542472"/>
                    <a:pt x="994433" y="103288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E29160-4DE6-0441-B287-5CA918738667}"/>
              </a:ext>
            </a:extLst>
          </p:cNvPr>
          <p:cNvSpPr/>
          <p:nvPr/>
        </p:nvSpPr>
        <p:spPr bwMode="auto">
          <a:xfrm>
            <a:off x="179512" y="188640"/>
            <a:ext cx="8856984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HME generators can supply all users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601C4B-746A-99A2-1332-DE933D72249F}"/>
              </a:ext>
            </a:extLst>
          </p:cNvPr>
          <p:cNvSpPr/>
          <p:nvPr/>
        </p:nvSpPr>
        <p:spPr>
          <a:xfrm>
            <a:off x="1369194" y="5400239"/>
            <a:ext cx="6110188" cy="7920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350°C+ sources : </a:t>
            </a:r>
            <a:r>
              <a:rPr lang="fr-FR" sz="2400" dirty="0" err="1">
                <a:solidFill>
                  <a:schemeClr val="tx1"/>
                </a:solidFill>
              </a:rPr>
              <a:t>Industrial</a:t>
            </a:r>
            <a:r>
              <a:rPr lang="fr-FR" sz="2400" dirty="0">
                <a:solidFill>
                  <a:schemeClr val="tx1"/>
                </a:solidFill>
              </a:rPr>
              <a:t> uses of </a:t>
            </a:r>
            <a:r>
              <a:rPr lang="fr-FR" sz="2400" dirty="0" err="1">
                <a:solidFill>
                  <a:schemeClr val="tx1"/>
                </a:solidFill>
              </a:rPr>
              <a:t>fossil</a:t>
            </a:r>
            <a:r>
              <a:rPr lang="fr-FR" sz="2400" dirty="0">
                <a:solidFill>
                  <a:schemeClr val="tx1"/>
                </a:solidFill>
              </a:rPr>
              <a:t> fuels </a:t>
            </a:r>
            <a:r>
              <a:rPr lang="fr-FR" sz="2400" dirty="0" err="1">
                <a:solidFill>
                  <a:schemeClr val="tx1"/>
                </a:solidFill>
              </a:rPr>
              <a:t>progressively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displaced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DD98FCD3-3EE5-240C-37B7-15EBF187C590}"/>
              </a:ext>
            </a:extLst>
          </p:cNvPr>
          <p:cNvSpPr/>
          <p:nvPr/>
        </p:nvSpPr>
        <p:spPr>
          <a:xfrm>
            <a:off x="2953346" y="1484784"/>
            <a:ext cx="3504604" cy="2160239"/>
          </a:xfrm>
          <a:custGeom>
            <a:avLst/>
            <a:gdLst>
              <a:gd name="connsiteX0" fmla="*/ 0 w 1399378"/>
              <a:gd name="connsiteY0" fmla="*/ 129396 h 1069196"/>
              <a:gd name="connsiteX1" fmla="*/ 800100 w 1399378"/>
              <a:gd name="connsiteY1" fmla="*/ 27796 h 1069196"/>
              <a:gd name="connsiteX2" fmla="*/ 1308100 w 1399378"/>
              <a:gd name="connsiteY2" fmla="*/ 573896 h 1069196"/>
              <a:gd name="connsiteX3" fmla="*/ 1397000 w 1399378"/>
              <a:gd name="connsiteY3" fmla="*/ 1069196 h 1069196"/>
              <a:gd name="connsiteX0" fmla="*/ 0 w 1363274"/>
              <a:gd name="connsiteY0" fmla="*/ 240154 h 1050183"/>
              <a:gd name="connsiteX1" fmla="*/ 763996 w 1363274"/>
              <a:gd name="connsiteY1" fmla="*/ 8783 h 1050183"/>
              <a:gd name="connsiteX2" fmla="*/ 1271996 w 1363274"/>
              <a:gd name="connsiteY2" fmla="*/ 554883 h 1050183"/>
              <a:gd name="connsiteX3" fmla="*/ 1360896 w 1363274"/>
              <a:gd name="connsiteY3" fmla="*/ 1050183 h 1050183"/>
              <a:gd name="connsiteX0" fmla="*/ 0 w 1363274"/>
              <a:gd name="connsiteY0" fmla="*/ 243639 h 1053668"/>
              <a:gd name="connsiteX1" fmla="*/ 763996 w 1363274"/>
              <a:gd name="connsiteY1" fmla="*/ 12268 h 1053668"/>
              <a:gd name="connsiteX2" fmla="*/ 1271996 w 1363274"/>
              <a:gd name="connsiteY2" fmla="*/ 558368 h 1053668"/>
              <a:gd name="connsiteX3" fmla="*/ 1360896 w 1363274"/>
              <a:gd name="connsiteY3" fmla="*/ 1053668 h 1053668"/>
              <a:gd name="connsiteX0" fmla="*/ 0 w 1363274"/>
              <a:gd name="connsiteY0" fmla="*/ 244463 h 1054492"/>
              <a:gd name="connsiteX1" fmla="*/ 763996 w 1363274"/>
              <a:gd name="connsiteY1" fmla="*/ 13092 h 1054492"/>
              <a:gd name="connsiteX2" fmla="*/ 1271996 w 1363274"/>
              <a:gd name="connsiteY2" fmla="*/ 559192 h 1054492"/>
              <a:gd name="connsiteX3" fmla="*/ 1360896 w 1363274"/>
              <a:gd name="connsiteY3" fmla="*/ 1054492 h 1054492"/>
              <a:gd name="connsiteX0" fmla="*/ 0 w 1363274"/>
              <a:gd name="connsiteY0" fmla="*/ 243640 h 1053669"/>
              <a:gd name="connsiteX1" fmla="*/ 763996 w 1363274"/>
              <a:gd name="connsiteY1" fmla="*/ 12269 h 1053669"/>
              <a:gd name="connsiteX2" fmla="*/ 1271996 w 1363274"/>
              <a:gd name="connsiteY2" fmla="*/ 558369 h 1053669"/>
              <a:gd name="connsiteX3" fmla="*/ 1360896 w 1363274"/>
              <a:gd name="connsiteY3" fmla="*/ 1053669 h 1053669"/>
              <a:gd name="connsiteX0" fmla="*/ 0 w 1363274"/>
              <a:gd name="connsiteY0" fmla="*/ 236802 h 1046831"/>
              <a:gd name="connsiteX1" fmla="*/ 763996 w 1363274"/>
              <a:gd name="connsiteY1" fmla="*/ 5431 h 1046831"/>
              <a:gd name="connsiteX2" fmla="*/ 1271996 w 1363274"/>
              <a:gd name="connsiteY2" fmla="*/ 419991 h 1046831"/>
              <a:gd name="connsiteX3" fmla="*/ 1360896 w 1363274"/>
              <a:gd name="connsiteY3" fmla="*/ 1046831 h 1046831"/>
              <a:gd name="connsiteX0" fmla="*/ 0 w 1368047"/>
              <a:gd name="connsiteY0" fmla="*/ 350633 h 1041814"/>
              <a:gd name="connsiteX1" fmla="*/ 768769 w 1368047"/>
              <a:gd name="connsiteY1" fmla="*/ 414 h 1041814"/>
              <a:gd name="connsiteX2" fmla="*/ 1276769 w 1368047"/>
              <a:gd name="connsiteY2" fmla="*/ 414974 h 1041814"/>
              <a:gd name="connsiteX3" fmla="*/ 1365669 w 1368047"/>
              <a:gd name="connsiteY3" fmla="*/ 1041814 h 1041814"/>
              <a:gd name="connsiteX0" fmla="*/ 0 w 1368047"/>
              <a:gd name="connsiteY0" fmla="*/ 350865 h 1042046"/>
              <a:gd name="connsiteX1" fmla="*/ 768769 w 1368047"/>
              <a:gd name="connsiteY1" fmla="*/ 646 h 1042046"/>
              <a:gd name="connsiteX2" fmla="*/ 1276769 w 1368047"/>
              <a:gd name="connsiteY2" fmla="*/ 415206 h 1042046"/>
              <a:gd name="connsiteX3" fmla="*/ 1365669 w 1368047"/>
              <a:gd name="connsiteY3" fmla="*/ 1042046 h 1042046"/>
              <a:gd name="connsiteX0" fmla="*/ 0 w 1368047"/>
              <a:gd name="connsiteY0" fmla="*/ 416021 h 1107202"/>
              <a:gd name="connsiteX1" fmla="*/ 558757 w 1368047"/>
              <a:gd name="connsiteY1" fmla="*/ 436 h 1107202"/>
              <a:gd name="connsiteX2" fmla="*/ 1276769 w 1368047"/>
              <a:gd name="connsiteY2" fmla="*/ 480362 h 1107202"/>
              <a:gd name="connsiteX3" fmla="*/ 1365669 w 1368047"/>
              <a:gd name="connsiteY3" fmla="*/ 1107202 h 1107202"/>
              <a:gd name="connsiteX0" fmla="*/ 0 w 1365827"/>
              <a:gd name="connsiteY0" fmla="*/ 415618 h 1106799"/>
              <a:gd name="connsiteX1" fmla="*/ 558757 w 1365827"/>
              <a:gd name="connsiteY1" fmla="*/ 33 h 1106799"/>
              <a:gd name="connsiteX2" fmla="*/ 1143125 w 1365827"/>
              <a:gd name="connsiteY2" fmla="*/ 396765 h 1106799"/>
              <a:gd name="connsiteX3" fmla="*/ 1365669 w 1365827"/>
              <a:gd name="connsiteY3" fmla="*/ 1106799 h 1106799"/>
              <a:gd name="connsiteX0" fmla="*/ 0 w 1365827"/>
              <a:gd name="connsiteY0" fmla="*/ 397794 h 1088975"/>
              <a:gd name="connsiteX1" fmla="*/ 453751 w 1365827"/>
              <a:gd name="connsiteY1" fmla="*/ 36 h 1088975"/>
              <a:gd name="connsiteX2" fmla="*/ 1143125 w 1365827"/>
              <a:gd name="connsiteY2" fmla="*/ 378941 h 1088975"/>
              <a:gd name="connsiteX3" fmla="*/ 1365669 w 1365827"/>
              <a:gd name="connsiteY3" fmla="*/ 1088975 h 1088975"/>
              <a:gd name="connsiteX0" fmla="*/ 0 w 1365774"/>
              <a:gd name="connsiteY0" fmla="*/ 398090 h 1089271"/>
              <a:gd name="connsiteX1" fmla="*/ 453751 w 1365774"/>
              <a:gd name="connsiteY1" fmla="*/ 332 h 1089271"/>
              <a:gd name="connsiteX2" fmla="*/ 1076303 w 1365774"/>
              <a:gd name="connsiteY2" fmla="*/ 343583 h 1089271"/>
              <a:gd name="connsiteX3" fmla="*/ 1365669 w 1365774"/>
              <a:gd name="connsiteY3" fmla="*/ 1089271 h 1089271"/>
              <a:gd name="connsiteX0" fmla="*/ 0 w 1365774"/>
              <a:gd name="connsiteY0" fmla="*/ 398031 h 1089212"/>
              <a:gd name="connsiteX1" fmla="*/ 453751 w 1365774"/>
              <a:gd name="connsiteY1" fmla="*/ 273 h 1089212"/>
              <a:gd name="connsiteX2" fmla="*/ 1076303 w 1365774"/>
              <a:gd name="connsiteY2" fmla="*/ 343524 h 1089212"/>
              <a:gd name="connsiteX3" fmla="*/ 1365669 w 1365774"/>
              <a:gd name="connsiteY3" fmla="*/ 1089212 h 1089212"/>
              <a:gd name="connsiteX0" fmla="*/ 0 w 1365774"/>
              <a:gd name="connsiteY0" fmla="*/ 398200 h 1089381"/>
              <a:gd name="connsiteX1" fmla="*/ 453751 w 1365774"/>
              <a:gd name="connsiteY1" fmla="*/ 442 h 1089381"/>
              <a:gd name="connsiteX2" fmla="*/ 1076303 w 1365774"/>
              <a:gd name="connsiteY2" fmla="*/ 343693 h 1089381"/>
              <a:gd name="connsiteX3" fmla="*/ 1365669 w 1365774"/>
              <a:gd name="connsiteY3" fmla="*/ 1089381 h 108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774" h="1089381">
                <a:moveTo>
                  <a:pt x="0" y="398200"/>
                </a:moveTo>
                <a:cubicBezTo>
                  <a:pt x="55328" y="160110"/>
                  <a:pt x="274367" y="9526"/>
                  <a:pt x="453751" y="442"/>
                </a:cubicBezTo>
                <a:cubicBezTo>
                  <a:pt x="633135" y="-8642"/>
                  <a:pt x="943409" y="122586"/>
                  <a:pt x="1076303" y="343693"/>
                </a:cubicBezTo>
                <a:cubicBezTo>
                  <a:pt x="1175786" y="517260"/>
                  <a:pt x="1370960" y="928514"/>
                  <a:pt x="1365669" y="108938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373AC60F-CB30-B822-B3B2-01A9C1282606}"/>
              </a:ext>
            </a:extLst>
          </p:cNvPr>
          <p:cNvSpPr/>
          <p:nvPr/>
        </p:nvSpPr>
        <p:spPr>
          <a:xfrm>
            <a:off x="3062474" y="1700808"/>
            <a:ext cx="3019052" cy="1728192"/>
          </a:xfrm>
          <a:custGeom>
            <a:avLst/>
            <a:gdLst>
              <a:gd name="connsiteX0" fmla="*/ 0 w 1399378"/>
              <a:gd name="connsiteY0" fmla="*/ 129396 h 1069196"/>
              <a:gd name="connsiteX1" fmla="*/ 800100 w 1399378"/>
              <a:gd name="connsiteY1" fmla="*/ 27796 h 1069196"/>
              <a:gd name="connsiteX2" fmla="*/ 1308100 w 1399378"/>
              <a:gd name="connsiteY2" fmla="*/ 573896 h 1069196"/>
              <a:gd name="connsiteX3" fmla="*/ 1397000 w 1399378"/>
              <a:gd name="connsiteY3" fmla="*/ 1069196 h 1069196"/>
              <a:gd name="connsiteX0" fmla="*/ 0 w 1363274"/>
              <a:gd name="connsiteY0" fmla="*/ 240154 h 1050183"/>
              <a:gd name="connsiteX1" fmla="*/ 763996 w 1363274"/>
              <a:gd name="connsiteY1" fmla="*/ 8783 h 1050183"/>
              <a:gd name="connsiteX2" fmla="*/ 1271996 w 1363274"/>
              <a:gd name="connsiteY2" fmla="*/ 554883 h 1050183"/>
              <a:gd name="connsiteX3" fmla="*/ 1360896 w 1363274"/>
              <a:gd name="connsiteY3" fmla="*/ 1050183 h 1050183"/>
              <a:gd name="connsiteX0" fmla="*/ 0 w 1363274"/>
              <a:gd name="connsiteY0" fmla="*/ 243639 h 1053668"/>
              <a:gd name="connsiteX1" fmla="*/ 763996 w 1363274"/>
              <a:gd name="connsiteY1" fmla="*/ 12268 h 1053668"/>
              <a:gd name="connsiteX2" fmla="*/ 1271996 w 1363274"/>
              <a:gd name="connsiteY2" fmla="*/ 558368 h 1053668"/>
              <a:gd name="connsiteX3" fmla="*/ 1360896 w 1363274"/>
              <a:gd name="connsiteY3" fmla="*/ 1053668 h 1053668"/>
              <a:gd name="connsiteX0" fmla="*/ 0 w 1363274"/>
              <a:gd name="connsiteY0" fmla="*/ 244463 h 1054492"/>
              <a:gd name="connsiteX1" fmla="*/ 763996 w 1363274"/>
              <a:gd name="connsiteY1" fmla="*/ 13092 h 1054492"/>
              <a:gd name="connsiteX2" fmla="*/ 1271996 w 1363274"/>
              <a:gd name="connsiteY2" fmla="*/ 559192 h 1054492"/>
              <a:gd name="connsiteX3" fmla="*/ 1360896 w 1363274"/>
              <a:gd name="connsiteY3" fmla="*/ 1054492 h 1054492"/>
              <a:gd name="connsiteX0" fmla="*/ 0 w 1363274"/>
              <a:gd name="connsiteY0" fmla="*/ 243640 h 1053669"/>
              <a:gd name="connsiteX1" fmla="*/ 763996 w 1363274"/>
              <a:gd name="connsiteY1" fmla="*/ 12269 h 1053669"/>
              <a:gd name="connsiteX2" fmla="*/ 1271996 w 1363274"/>
              <a:gd name="connsiteY2" fmla="*/ 558369 h 1053669"/>
              <a:gd name="connsiteX3" fmla="*/ 1360896 w 1363274"/>
              <a:gd name="connsiteY3" fmla="*/ 1053669 h 1053669"/>
              <a:gd name="connsiteX0" fmla="*/ 0 w 1363274"/>
              <a:gd name="connsiteY0" fmla="*/ 236802 h 1046831"/>
              <a:gd name="connsiteX1" fmla="*/ 763996 w 1363274"/>
              <a:gd name="connsiteY1" fmla="*/ 5431 h 1046831"/>
              <a:gd name="connsiteX2" fmla="*/ 1271996 w 1363274"/>
              <a:gd name="connsiteY2" fmla="*/ 419991 h 1046831"/>
              <a:gd name="connsiteX3" fmla="*/ 1360896 w 1363274"/>
              <a:gd name="connsiteY3" fmla="*/ 1046831 h 1046831"/>
              <a:gd name="connsiteX0" fmla="*/ 0 w 1368047"/>
              <a:gd name="connsiteY0" fmla="*/ 350633 h 1041814"/>
              <a:gd name="connsiteX1" fmla="*/ 768769 w 1368047"/>
              <a:gd name="connsiteY1" fmla="*/ 414 h 1041814"/>
              <a:gd name="connsiteX2" fmla="*/ 1276769 w 1368047"/>
              <a:gd name="connsiteY2" fmla="*/ 414974 h 1041814"/>
              <a:gd name="connsiteX3" fmla="*/ 1365669 w 1368047"/>
              <a:gd name="connsiteY3" fmla="*/ 1041814 h 1041814"/>
              <a:gd name="connsiteX0" fmla="*/ 0 w 1368047"/>
              <a:gd name="connsiteY0" fmla="*/ 350865 h 1042046"/>
              <a:gd name="connsiteX1" fmla="*/ 768769 w 1368047"/>
              <a:gd name="connsiteY1" fmla="*/ 646 h 1042046"/>
              <a:gd name="connsiteX2" fmla="*/ 1276769 w 1368047"/>
              <a:gd name="connsiteY2" fmla="*/ 415206 h 1042046"/>
              <a:gd name="connsiteX3" fmla="*/ 1365669 w 1368047"/>
              <a:gd name="connsiteY3" fmla="*/ 1042046 h 1042046"/>
              <a:gd name="connsiteX0" fmla="*/ 0 w 1368047"/>
              <a:gd name="connsiteY0" fmla="*/ 416021 h 1107202"/>
              <a:gd name="connsiteX1" fmla="*/ 558757 w 1368047"/>
              <a:gd name="connsiteY1" fmla="*/ 436 h 1107202"/>
              <a:gd name="connsiteX2" fmla="*/ 1276769 w 1368047"/>
              <a:gd name="connsiteY2" fmla="*/ 480362 h 1107202"/>
              <a:gd name="connsiteX3" fmla="*/ 1365669 w 1368047"/>
              <a:gd name="connsiteY3" fmla="*/ 1107202 h 1107202"/>
              <a:gd name="connsiteX0" fmla="*/ 0 w 1365827"/>
              <a:gd name="connsiteY0" fmla="*/ 415618 h 1106799"/>
              <a:gd name="connsiteX1" fmla="*/ 558757 w 1365827"/>
              <a:gd name="connsiteY1" fmla="*/ 33 h 1106799"/>
              <a:gd name="connsiteX2" fmla="*/ 1143125 w 1365827"/>
              <a:gd name="connsiteY2" fmla="*/ 396765 h 1106799"/>
              <a:gd name="connsiteX3" fmla="*/ 1365669 w 1365827"/>
              <a:gd name="connsiteY3" fmla="*/ 1106799 h 1106799"/>
              <a:gd name="connsiteX0" fmla="*/ 0 w 1365827"/>
              <a:gd name="connsiteY0" fmla="*/ 397794 h 1088975"/>
              <a:gd name="connsiteX1" fmla="*/ 453751 w 1365827"/>
              <a:gd name="connsiteY1" fmla="*/ 36 h 1088975"/>
              <a:gd name="connsiteX2" fmla="*/ 1143125 w 1365827"/>
              <a:gd name="connsiteY2" fmla="*/ 378941 h 1088975"/>
              <a:gd name="connsiteX3" fmla="*/ 1365669 w 1365827"/>
              <a:gd name="connsiteY3" fmla="*/ 1088975 h 1088975"/>
              <a:gd name="connsiteX0" fmla="*/ 0 w 1365774"/>
              <a:gd name="connsiteY0" fmla="*/ 398090 h 1089271"/>
              <a:gd name="connsiteX1" fmla="*/ 453751 w 1365774"/>
              <a:gd name="connsiteY1" fmla="*/ 332 h 1089271"/>
              <a:gd name="connsiteX2" fmla="*/ 1076303 w 1365774"/>
              <a:gd name="connsiteY2" fmla="*/ 343583 h 1089271"/>
              <a:gd name="connsiteX3" fmla="*/ 1365669 w 1365774"/>
              <a:gd name="connsiteY3" fmla="*/ 1089271 h 1089271"/>
              <a:gd name="connsiteX0" fmla="*/ 0 w 1365774"/>
              <a:gd name="connsiteY0" fmla="*/ 398031 h 1089212"/>
              <a:gd name="connsiteX1" fmla="*/ 453751 w 1365774"/>
              <a:gd name="connsiteY1" fmla="*/ 273 h 1089212"/>
              <a:gd name="connsiteX2" fmla="*/ 1076303 w 1365774"/>
              <a:gd name="connsiteY2" fmla="*/ 343524 h 1089212"/>
              <a:gd name="connsiteX3" fmla="*/ 1365669 w 1365774"/>
              <a:gd name="connsiteY3" fmla="*/ 1089212 h 1089212"/>
              <a:gd name="connsiteX0" fmla="*/ 0 w 1365774"/>
              <a:gd name="connsiteY0" fmla="*/ 398200 h 1089381"/>
              <a:gd name="connsiteX1" fmla="*/ 453751 w 1365774"/>
              <a:gd name="connsiteY1" fmla="*/ 442 h 1089381"/>
              <a:gd name="connsiteX2" fmla="*/ 1076303 w 1365774"/>
              <a:gd name="connsiteY2" fmla="*/ 343693 h 1089381"/>
              <a:gd name="connsiteX3" fmla="*/ 1365669 w 1365774"/>
              <a:gd name="connsiteY3" fmla="*/ 1089381 h 108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774" h="1089381">
                <a:moveTo>
                  <a:pt x="0" y="398200"/>
                </a:moveTo>
                <a:cubicBezTo>
                  <a:pt x="55328" y="160110"/>
                  <a:pt x="274367" y="9526"/>
                  <a:pt x="453751" y="442"/>
                </a:cubicBezTo>
                <a:cubicBezTo>
                  <a:pt x="633135" y="-8642"/>
                  <a:pt x="943409" y="122586"/>
                  <a:pt x="1076303" y="343693"/>
                </a:cubicBezTo>
                <a:cubicBezTo>
                  <a:pt x="1175786" y="517260"/>
                  <a:pt x="1370960" y="928514"/>
                  <a:pt x="1365669" y="108938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0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16BDF87-6BF5-01C0-0770-F68B50A9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7149"/>
            <a:ext cx="7772400" cy="4103701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29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785BC4F-3B0D-1470-A9FB-07312D1F8123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What about mobility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DF626-7337-EA05-D2AB-4AD3625EF825}"/>
              </a:ext>
            </a:extLst>
          </p:cNvPr>
          <p:cNvSpPr/>
          <p:nvPr/>
        </p:nvSpPr>
        <p:spPr>
          <a:xfrm>
            <a:off x="1187624" y="5229199"/>
            <a:ext cx="6912768" cy="1073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chemeClr val="tx1"/>
                </a:solidFill>
              </a:rPr>
              <a:t>Internal</a:t>
            </a:r>
            <a:r>
              <a:rPr lang="fr-FR" sz="2400" dirty="0">
                <a:solidFill>
                  <a:schemeClr val="tx1"/>
                </a:solidFill>
              </a:rPr>
              <a:t> Combustion Engines and Aircraft Engines : Indirect use – </a:t>
            </a:r>
            <a:r>
              <a:rPr lang="fr-FR" sz="2400" dirty="0" err="1">
                <a:solidFill>
                  <a:schemeClr val="tx1"/>
                </a:solidFill>
              </a:rPr>
              <a:t>heat</a:t>
            </a:r>
            <a:r>
              <a:rPr lang="fr-FR" sz="2400" dirty="0">
                <a:solidFill>
                  <a:schemeClr val="tx1"/>
                </a:solidFill>
              </a:rPr>
              <a:t> conversion</a:t>
            </a:r>
          </a:p>
          <a:p>
            <a:pPr algn="ctr"/>
            <a:r>
              <a:rPr lang="fr-FR" sz="2400" dirty="0" err="1">
                <a:solidFill>
                  <a:schemeClr val="tx1"/>
                </a:solidFill>
              </a:rPr>
              <a:t>Fossil</a:t>
            </a:r>
            <a:r>
              <a:rPr lang="fr-FR" sz="2400" dirty="0">
                <a:solidFill>
                  <a:schemeClr val="tx1"/>
                </a:solidFill>
              </a:rPr>
              <a:t> fuels </a:t>
            </a:r>
            <a:r>
              <a:rPr lang="fr-FR" sz="2400" dirty="0" err="1">
                <a:solidFill>
                  <a:schemeClr val="tx1"/>
                </a:solidFill>
              </a:rPr>
              <a:t>offer</a:t>
            </a:r>
            <a:r>
              <a:rPr lang="fr-FR" sz="2400" dirty="0">
                <a:solidFill>
                  <a:schemeClr val="tx1"/>
                </a:solidFill>
              </a:rPr>
              <a:t> a unique high </a:t>
            </a:r>
            <a:r>
              <a:rPr lang="fr-FR" sz="2400" dirty="0" err="1">
                <a:solidFill>
                  <a:schemeClr val="tx1"/>
                </a:solidFill>
              </a:rPr>
              <a:t>specific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energy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density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Bulle rectangulaire à coins arrondis 3">
            <a:extLst>
              <a:ext uri="{FF2B5EF4-FFF2-40B4-BE49-F238E27FC236}">
                <a16:creationId xmlns:a16="http://schemas.microsoft.com/office/drawing/2014/main" id="{2550865A-93A7-85D9-B8EC-418779A3D991}"/>
              </a:ext>
            </a:extLst>
          </p:cNvPr>
          <p:cNvSpPr/>
          <p:nvPr/>
        </p:nvSpPr>
        <p:spPr bwMode="auto">
          <a:xfrm>
            <a:off x="2195736" y="1274705"/>
            <a:ext cx="1368152" cy="498111"/>
          </a:xfrm>
          <a:prstGeom prst="wedgeRoundRectCallout">
            <a:avLst>
              <a:gd name="adj1" fmla="val 48474"/>
              <a:gd name="adj2" fmla="val 17202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Road </a:t>
            </a:r>
          </a:p>
        </p:txBody>
      </p:sp>
      <p:sp>
        <p:nvSpPr>
          <p:cNvPr id="6" name="Bulle rectangulaire à coins arrondis 5">
            <a:extLst>
              <a:ext uri="{FF2B5EF4-FFF2-40B4-BE49-F238E27FC236}">
                <a16:creationId xmlns:a16="http://schemas.microsoft.com/office/drawing/2014/main" id="{03EDEF73-8D54-E81F-B76F-A95C1C87DAB4}"/>
              </a:ext>
            </a:extLst>
          </p:cNvPr>
          <p:cNvSpPr/>
          <p:nvPr/>
        </p:nvSpPr>
        <p:spPr bwMode="auto">
          <a:xfrm>
            <a:off x="3725032" y="1274704"/>
            <a:ext cx="1368152" cy="498111"/>
          </a:xfrm>
          <a:prstGeom prst="wedgeRoundRectCallout">
            <a:avLst>
              <a:gd name="adj1" fmla="val -23414"/>
              <a:gd name="adj2" fmla="val 30579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</a:t>
            </a: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 </a:t>
            </a:r>
          </a:p>
        </p:txBody>
      </p:sp>
      <p:sp>
        <p:nvSpPr>
          <p:cNvPr id="7" name="Bulle rectangulaire à coins arrondis 6">
            <a:extLst>
              <a:ext uri="{FF2B5EF4-FFF2-40B4-BE49-F238E27FC236}">
                <a16:creationId xmlns:a16="http://schemas.microsoft.com/office/drawing/2014/main" id="{09D46A47-2CE6-B8D4-D2C8-0711C1929915}"/>
              </a:ext>
            </a:extLst>
          </p:cNvPr>
          <p:cNvSpPr/>
          <p:nvPr/>
        </p:nvSpPr>
        <p:spPr bwMode="auto">
          <a:xfrm>
            <a:off x="5254328" y="1274704"/>
            <a:ext cx="1368152" cy="498111"/>
          </a:xfrm>
          <a:prstGeom prst="wedgeRoundRectCallout">
            <a:avLst>
              <a:gd name="adj1" fmla="val -67536"/>
              <a:gd name="adj2" fmla="val 3078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8174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HME is a new source of heat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D4D3851-D1DA-D694-BE4E-6A95E93D41B4}"/>
              </a:ext>
            </a:extLst>
          </p:cNvPr>
          <p:cNvSpPr/>
          <p:nvPr/>
        </p:nvSpPr>
        <p:spPr>
          <a:xfrm>
            <a:off x="551210" y="1930599"/>
            <a:ext cx="1428502" cy="8280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Source of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energy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CA814E2-68A4-D6BB-DEA3-C1466853BAD9}"/>
              </a:ext>
            </a:extLst>
          </p:cNvPr>
          <p:cNvSpPr/>
          <p:nvPr/>
        </p:nvSpPr>
        <p:spPr>
          <a:xfrm>
            <a:off x="1994572" y="2056613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B9A944-0D75-90B6-01A3-06888403A16E}"/>
              </a:ext>
            </a:extLst>
          </p:cNvPr>
          <p:cNvSpPr/>
          <p:nvPr/>
        </p:nvSpPr>
        <p:spPr>
          <a:xfrm>
            <a:off x="2657504" y="1971490"/>
            <a:ext cx="1194416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0690DFF-80AA-4C1B-6E0D-0933548F5DC9}"/>
              </a:ext>
            </a:extLst>
          </p:cNvPr>
          <p:cNvSpPr/>
          <p:nvPr/>
        </p:nvSpPr>
        <p:spPr>
          <a:xfrm>
            <a:off x="4529712" y="1734698"/>
            <a:ext cx="1645692" cy="11923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Use of the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ABB7CCAE-B909-D5C0-6F4D-F69E5D027A0B}"/>
              </a:ext>
            </a:extLst>
          </p:cNvPr>
          <p:cNvSpPr/>
          <p:nvPr/>
        </p:nvSpPr>
        <p:spPr>
          <a:xfrm>
            <a:off x="3881640" y="2056613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247BD69C-703A-6587-D244-4A29754CA150}"/>
              </a:ext>
            </a:extLst>
          </p:cNvPr>
          <p:cNvSpPr/>
          <p:nvPr/>
        </p:nvSpPr>
        <p:spPr>
          <a:xfrm>
            <a:off x="1403648" y="3686815"/>
            <a:ext cx="4134176" cy="2171889"/>
          </a:xfrm>
          <a:prstGeom prst="wedgeRoundRectCallout">
            <a:avLst>
              <a:gd name="adj1" fmla="val -47994"/>
              <a:gd name="adj2" fmla="val -9682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u="sng" dirty="0">
                <a:solidFill>
                  <a:schemeClr val="tx1"/>
                </a:solidFill>
              </a:rPr>
              <a:t>HME </a:t>
            </a:r>
            <a:r>
              <a:rPr lang="fr-FR" sz="2400" u="sng" dirty="0" err="1">
                <a:solidFill>
                  <a:schemeClr val="tx1"/>
                </a:solidFill>
              </a:rPr>
              <a:t>reactors</a:t>
            </a:r>
            <a:r>
              <a:rPr lang="fr-FR" sz="2400" u="sng" dirty="0">
                <a:solidFill>
                  <a:schemeClr val="tx1"/>
                </a:solidFill>
              </a:rPr>
              <a:t> </a:t>
            </a:r>
            <a:r>
              <a:rPr lang="fr-FR" sz="2400" u="sng" dirty="0" err="1">
                <a:solidFill>
                  <a:schemeClr val="tx1"/>
                </a:solidFill>
              </a:rPr>
              <a:t>may</a:t>
            </a:r>
            <a:r>
              <a:rPr lang="fr-FR" sz="2400" u="sng" dirty="0">
                <a:solidFill>
                  <a:schemeClr val="tx1"/>
                </a:solidFill>
              </a:rPr>
              <a:t> </a:t>
            </a:r>
            <a:r>
              <a:rPr lang="fr-FR" sz="2400" u="sng" dirty="0" err="1">
                <a:solidFill>
                  <a:schemeClr val="tx1"/>
                </a:solidFill>
              </a:rPr>
              <a:t>displace</a:t>
            </a:r>
            <a:r>
              <a:rPr lang="fr-FR" sz="24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Combustion of </a:t>
            </a:r>
            <a:r>
              <a:rPr lang="fr-FR" sz="2400" dirty="0" err="1">
                <a:solidFill>
                  <a:schemeClr val="tx1"/>
                </a:solidFill>
              </a:rPr>
              <a:t>fossil</a:t>
            </a:r>
            <a:r>
              <a:rPr lang="fr-FR" sz="2400" dirty="0">
                <a:solidFill>
                  <a:schemeClr val="tx1"/>
                </a:solidFill>
              </a:rPr>
              <a:t> fuels</a:t>
            </a:r>
          </a:p>
          <a:p>
            <a:pPr algn="ctr"/>
            <a:r>
              <a:rPr lang="fr-FR" sz="2400" dirty="0" err="1">
                <a:solidFill>
                  <a:schemeClr val="tx1"/>
                </a:solidFill>
              </a:rPr>
              <a:t>Nuclear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reactors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Solar collectors</a:t>
            </a:r>
          </a:p>
          <a:p>
            <a:pPr algn="ctr"/>
            <a:r>
              <a:rPr lang="fr-FR" sz="2400" dirty="0" err="1">
                <a:solidFill>
                  <a:schemeClr val="tx1"/>
                </a:solidFill>
              </a:rPr>
              <a:t>Electrical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heating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16BDF87-6BF5-01C0-0770-F68B50A9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7149"/>
            <a:ext cx="7772400" cy="4103701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30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785BC4F-3B0D-1470-A9FB-07312D1F8123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What about mobility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DF626-7337-EA05-D2AB-4AD3625EF825}"/>
              </a:ext>
            </a:extLst>
          </p:cNvPr>
          <p:cNvSpPr/>
          <p:nvPr/>
        </p:nvSpPr>
        <p:spPr>
          <a:xfrm>
            <a:off x="1187624" y="5229199"/>
            <a:ext cx="6912768" cy="1073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chemeClr val="tx1"/>
                </a:solidFill>
              </a:rPr>
              <a:t>Internal</a:t>
            </a:r>
            <a:r>
              <a:rPr lang="fr-FR" sz="2400" dirty="0">
                <a:solidFill>
                  <a:schemeClr val="tx1"/>
                </a:solidFill>
              </a:rPr>
              <a:t> Combustion Engines and Aircraft Engines : Indirect use – </a:t>
            </a:r>
            <a:r>
              <a:rPr lang="fr-FR" sz="2400" dirty="0" err="1">
                <a:solidFill>
                  <a:schemeClr val="tx1"/>
                </a:solidFill>
              </a:rPr>
              <a:t>heat</a:t>
            </a:r>
            <a:r>
              <a:rPr lang="fr-FR" sz="2400" dirty="0">
                <a:solidFill>
                  <a:schemeClr val="tx1"/>
                </a:solidFill>
              </a:rPr>
              <a:t> conversion</a:t>
            </a:r>
          </a:p>
          <a:p>
            <a:pPr algn="ctr"/>
            <a:r>
              <a:rPr lang="fr-FR" sz="2400" dirty="0" err="1">
                <a:solidFill>
                  <a:schemeClr val="tx1"/>
                </a:solidFill>
              </a:rPr>
              <a:t>Fossil</a:t>
            </a:r>
            <a:r>
              <a:rPr lang="fr-FR" sz="2400" dirty="0">
                <a:solidFill>
                  <a:schemeClr val="tx1"/>
                </a:solidFill>
              </a:rPr>
              <a:t> fuels </a:t>
            </a:r>
            <a:r>
              <a:rPr lang="fr-FR" sz="2400" dirty="0" err="1">
                <a:solidFill>
                  <a:schemeClr val="tx1"/>
                </a:solidFill>
              </a:rPr>
              <a:t>offer</a:t>
            </a:r>
            <a:r>
              <a:rPr lang="fr-FR" sz="2400" dirty="0">
                <a:solidFill>
                  <a:schemeClr val="tx1"/>
                </a:solidFill>
              </a:rPr>
              <a:t> a unique high </a:t>
            </a:r>
            <a:r>
              <a:rPr lang="fr-FR" sz="2400" dirty="0" err="1">
                <a:solidFill>
                  <a:schemeClr val="tx1"/>
                </a:solidFill>
              </a:rPr>
              <a:t>specific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energy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density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Bulle rectangulaire à coins arrondis 3">
            <a:extLst>
              <a:ext uri="{FF2B5EF4-FFF2-40B4-BE49-F238E27FC236}">
                <a16:creationId xmlns:a16="http://schemas.microsoft.com/office/drawing/2014/main" id="{2550865A-93A7-85D9-B8EC-418779A3D991}"/>
              </a:ext>
            </a:extLst>
          </p:cNvPr>
          <p:cNvSpPr/>
          <p:nvPr/>
        </p:nvSpPr>
        <p:spPr bwMode="auto">
          <a:xfrm>
            <a:off x="2195736" y="1274705"/>
            <a:ext cx="1368152" cy="498111"/>
          </a:xfrm>
          <a:prstGeom prst="wedgeRoundRectCallout">
            <a:avLst>
              <a:gd name="adj1" fmla="val 48474"/>
              <a:gd name="adj2" fmla="val 17202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Road </a:t>
            </a:r>
          </a:p>
        </p:txBody>
      </p:sp>
      <p:sp>
        <p:nvSpPr>
          <p:cNvPr id="6" name="Bulle rectangulaire à coins arrondis 5">
            <a:extLst>
              <a:ext uri="{FF2B5EF4-FFF2-40B4-BE49-F238E27FC236}">
                <a16:creationId xmlns:a16="http://schemas.microsoft.com/office/drawing/2014/main" id="{03EDEF73-8D54-E81F-B76F-A95C1C87DAB4}"/>
              </a:ext>
            </a:extLst>
          </p:cNvPr>
          <p:cNvSpPr/>
          <p:nvPr/>
        </p:nvSpPr>
        <p:spPr bwMode="auto">
          <a:xfrm>
            <a:off x="3725032" y="1274704"/>
            <a:ext cx="1368152" cy="498111"/>
          </a:xfrm>
          <a:prstGeom prst="wedgeRoundRectCallout">
            <a:avLst>
              <a:gd name="adj1" fmla="val -23414"/>
              <a:gd name="adj2" fmla="val 30579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</a:t>
            </a: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 </a:t>
            </a:r>
          </a:p>
        </p:txBody>
      </p:sp>
      <p:sp>
        <p:nvSpPr>
          <p:cNvPr id="7" name="Bulle rectangulaire à coins arrondis 6">
            <a:extLst>
              <a:ext uri="{FF2B5EF4-FFF2-40B4-BE49-F238E27FC236}">
                <a16:creationId xmlns:a16="http://schemas.microsoft.com/office/drawing/2014/main" id="{09D46A47-2CE6-B8D4-D2C8-0711C1929915}"/>
              </a:ext>
            </a:extLst>
          </p:cNvPr>
          <p:cNvSpPr/>
          <p:nvPr/>
        </p:nvSpPr>
        <p:spPr bwMode="auto">
          <a:xfrm>
            <a:off x="5254328" y="1274704"/>
            <a:ext cx="1368152" cy="498111"/>
          </a:xfrm>
          <a:prstGeom prst="wedgeRoundRectCallout">
            <a:avLst>
              <a:gd name="adj1" fmla="val -67536"/>
              <a:gd name="adj2" fmla="val 3078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DB3B17-A5FF-77E9-5598-B02F9CFB22C4}"/>
              </a:ext>
            </a:extLst>
          </p:cNvPr>
          <p:cNvSpPr/>
          <p:nvPr/>
        </p:nvSpPr>
        <p:spPr>
          <a:xfrm>
            <a:off x="844883" y="1795890"/>
            <a:ext cx="7702624" cy="4577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Mobile </a:t>
            </a:r>
            <a:r>
              <a:rPr lang="fr-FR" sz="2400" b="1" dirty="0" err="1">
                <a:solidFill>
                  <a:schemeClr val="tx1"/>
                </a:solidFill>
              </a:rPr>
              <a:t>equipment</a:t>
            </a:r>
            <a:r>
              <a:rPr lang="fr-FR" sz="2400" b="1" dirty="0">
                <a:solidFill>
                  <a:schemeClr val="tx1"/>
                </a:solidFill>
              </a:rPr>
              <a:t> : </a:t>
            </a:r>
          </a:p>
          <a:p>
            <a:pPr algn="ctr"/>
            <a:r>
              <a:rPr lang="fr-FR" sz="2400" b="1" dirty="0" err="1">
                <a:solidFill>
                  <a:schemeClr val="tx1"/>
                </a:solidFill>
              </a:rPr>
              <a:t>Difficult</a:t>
            </a:r>
            <a:r>
              <a:rPr lang="fr-FR" sz="2400" b="1" dirty="0">
                <a:solidFill>
                  <a:schemeClr val="tx1"/>
                </a:solidFill>
              </a:rPr>
              <a:t> to </a:t>
            </a:r>
            <a:r>
              <a:rPr lang="fr-FR" sz="2400" b="1" dirty="0" err="1">
                <a:solidFill>
                  <a:schemeClr val="tx1"/>
                </a:solidFill>
              </a:rPr>
              <a:t>supply</a:t>
            </a:r>
            <a:r>
              <a:rPr lang="fr-FR" sz="2400" b="1" dirty="0">
                <a:solidFill>
                  <a:schemeClr val="tx1"/>
                </a:solidFill>
              </a:rPr>
              <a:t> the </a:t>
            </a:r>
            <a:r>
              <a:rPr lang="fr-FR" sz="2400" b="1" dirty="0" err="1">
                <a:solidFill>
                  <a:schemeClr val="tx1"/>
                </a:solidFill>
              </a:rPr>
              <a:t>heat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>
                <a:solidFill>
                  <a:schemeClr val="tx1"/>
                </a:solidFill>
              </a:rPr>
              <a:t>that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>
                <a:solidFill>
                  <a:schemeClr val="tx1"/>
                </a:solidFill>
              </a:rPr>
              <a:t>is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>
                <a:solidFill>
                  <a:schemeClr val="tx1"/>
                </a:solidFill>
              </a:rPr>
              <a:t>used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>
                <a:solidFill>
                  <a:schemeClr val="tx1"/>
                </a:solidFill>
              </a:rPr>
              <a:t>indirectly</a:t>
            </a:r>
            <a:endParaRPr lang="fr-FR" sz="2400" b="1" dirty="0">
              <a:solidFill>
                <a:schemeClr val="tx1"/>
              </a:solidFill>
            </a:endParaRPr>
          </a:p>
          <a:p>
            <a:pPr algn="ctr"/>
            <a:r>
              <a:rPr lang="fr-FR" sz="2400" b="1" dirty="0" err="1">
                <a:solidFill>
                  <a:schemeClr val="tx1"/>
                </a:solidFill>
              </a:rPr>
              <a:t>Necessity</a:t>
            </a:r>
            <a:r>
              <a:rPr lang="fr-FR" sz="2400" b="1" dirty="0">
                <a:solidFill>
                  <a:schemeClr val="tx1"/>
                </a:solidFill>
              </a:rPr>
              <a:t> of high power </a:t>
            </a:r>
            <a:r>
              <a:rPr lang="fr-FR" sz="2400" b="1" dirty="0" err="1">
                <a:solidFill>
                  <a:schemeClr val="tx1"/>
                </a:solidFill>
              </a:rPr>
              <a:t>density</a:t>
            </a:r>
            <a:r>
              <a:rPr lang="fr-FR" sz="2400" b="1" dirty="0">
                <a:solidFill>
                  <a:schemeClr val="tx1"/>
                </a:solidFill>
              </a:rPr>
              <a:t> (&gt; 1kW/liter)</a:t>
            </a:r>
          </a:p>
          <a:p>
            <a:pPr algn="ctr"/>
            <a:endParaRPr lang="fr-FR" sz="2400" b="1" dirty="0">
              <a:solidFill>
                <a:schemeClr val="tx1"/>
              </a:solidFill>
            </a:endParaRPr>
          </a:p>
          <a:p>
            <a:pPr algn="ctr"/>
            <a:r>
              <a:rPr lang="fr-FR" sz="2400" b="1" u="sng" dirty="0">
                <a:solidFill>
                  <a:schemeClr val="tx1"/>
                </a:solidFill>
              </a:rPr>
              <a:t>May </a:t>
            </a:r>
            <a:r>
              <a:rPr lang="fr-FR" sz="2400" b="1" u="sng" dirty="0" err="1">
                <a:solidFill>
                  <a:schemeClr val="tx1"/>
                </a:solidFill>
              </a:rPr>
              <a:t>be</a:t>
            </a:r>
            <a:r>
              <a:rPr lang="fr-FR" sz="2400" b="1" u="sng" dirty="0">
                <a:solidFill>
                  <a:schemeClr val="tx1"/>
                </a:solidFill>
              </a:rPr>
              <a:t> </a:t>
            </a:r>
            <a:r>
              <a:rPr lang="fr-FR" sz="2400" b="1" u="sng" dirty="0" err="1">
                <a:solidFill>
                  <a:schemeClr val="tx1"/>
                </a:solidFill>
              </a:rPr>
              <a:t>satisfied</a:t>
            </a:r>
            <a:r>
              <a:rPr lang="fr-FR" sz="2400" b="1" u="sng" dirty="0">
                <a:solidFill>
                  <a:schemeClr val="tx1"/>
                </a:solidFill>
              </a:rPr>
              <a:t> </a:t>
            </a:r>
            <a:r>
              <a:rPr lang="fr-FR" sz="2400" b="1" u="sng" dirty="0" err="1">
                <a:solidFill>
                  <a:schemeClr val="tx1"/>
                </a:solidFill>
              </a:rPr>
              <a:t>indirectly</a:t>
            </a:r>
            <a:r>
              <a:rPr lang="fr-FR" sz="2400" b="1" u="sng" dirty="0">
                <a:solidFill>
                  <a:schemeClr val="tx1"/>
                </a:solidFill>
              </a:rPr>
              <a:t>:</a:t>
            </a:r>
          </a:p>
          <a:p>
            <a:pPr marL="342900" indent="-342900" algn="ctr">
              <a:buFontTx/>
              <a:buChar char="-"/>
            </a:pPr>
            <a:r>
              <a:rPr lang="fr-FR" sz="2400" b="1" dirty="0" err="1">
                <a:solidFill>
                  <a:schemeClr val="tx1"/>
                </a:solidFill>
              </a:rPr>
              <a:t>Electricity</a:t>
            </a:r>
            <a:r>
              <a:rPr lang="fr-FR" sz="2400" b="1" dirty="0">
                <a:solidFill>
                  <a:schemeClr val="tx1"/>
                </a:solidFill>
              </a:rPr>
              <a:t> for recharge of </a:t>
            </a:r>
            <a:r>
              <a:rPr lang="fr-FR" sz="2400" b="1" dirty="0" err="1">
                <a:solidFill>
                  <a:schemeClr val="tx1"/>
                </a:solidFill>
              </a:rPr>
              <a:t>electric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>
                <a:solidFill>
                  <a:schemeClr val="tx1"/>
                </a:solidFill>
              </a:rPr>
              <a:t>vehicles</a:t>
            </a:r>
            <a:endParaRPr lang="fr-FR" sz="2400" b="1" dirty="0">
              <a:solidFill>
                <a:schemeClr val="tx1"/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fr-FR" sz="2400" b="1" dirty="0" err="1">
                <a:solidFill>
                  <a:schemeClr val="tx1"/>
                </a:solidFill>
              </a:rPr>
              <a:t>Supply</a:t>
            </a:r>
            <a:r>
              <a:rPr lang="fr-FR" sz="2400" b="1" dirty="0">
                <a:solidFill>
                  <a:schemeClr val="tx1"/>
                </a:solidFill>
              </a:rPr>
              <a:t> of </a:t>
            </a:r>
            <a:r>
              <a:rPr lang="fr-FR" sz="2400" b="1" dirty="0" err="1">
                <a:solidFill>
                  <a:schemeClr val="tx1"/>
                </a:solidFill>
              </a:rPr>
              <a:t>hydrogen</a:t>
            </a:r>
            <a:endParaRPr lang="fr-FR" sz="2400" b="1" dirty="0">
              <a:solidFill>
                <a:schemeClr val="tx1"/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fr-FR" sz="2400" b="1" dirty="0" err="1">
                <a:solidFill>
                  <a:schemeClr val="tx1"/>
                </a:solidFill>
              </a:rPr>
              <a:t>Synthetic</a:t>
            </a:r>
            <a:r>
              <a:rPr lang="fr-FR" sz="2400" b="1" dirty="0">
                <a:solidFill>
                  <a:schemeClr val="tx1"/>
                </a:solidFill>
              </a:rPr>
              <a:t> fuels via H</a:t>
            </a:r>
            <a:r>
              <a:rPr lang="fr-FR" sz="2400" b="1" baseline="-25000" dirty="0">
                <a:solidFill>
                  <a:schemeClr val="tx1"/>
                </a:solidFill>
              </a:rPr>
              <a:t>2</a:t>
            </a:r>
            <a:r>
              <a:rPr lang="fr-FR" sz="2400" b="1" dirty="0">
                <a:solidFill>
                  <a:schemeClr val="tx1"/>
                </a:solidFill>
              </a:rPr>
              <a:t> and CO</a:t>
            </a:r>
            <a:r>
              <a:rPr lang="fr-FR" sz="2400" b="1" baseline="-25000" dirty="0">
                <a:solidFill>
                  <a:schemeClr val="tx1"/>
                </a:solidFill>
              </a:rPr>
              <a:t>2</a:t>
            </a:r>
            <a:r>
              <a:rPr lang="fr-FR" sz="2400" b="1" dirty="0">
                <a:solidFill>
                  <a:schemeClr val="tx1"/>
                </a:solidFill>
              </a:rPr>
              <a:t> (Direct Air Capture)</a:t>
            </a:r>
          </a:p>
          <a:p>
            <a:pPr marL="342900" indent="-342900" algn="ctr">
              <a:buFontTx/>
              <a:buChar char="-"/>
            </a:pPr>
            <a:endParaRPr lang="fr-FR" sz="2400" b="1" dirty="0">
              <a:solidFill>
                <a:schemeClr val="tx1"/>
              </a:solidFill>
            </a:endParaRPr>
          </a:p>
          <a:p>
            <a:pPr algn="ctr"/>
            <a:r>
              <a:rPr lang="fr-FR" sz="24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870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31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785BC4F-3B0D-1470-A9FB-07312D1F8123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What about mobility ?</a:t>
            </a:r>
          </a:p>
        </p:txBody>
      </p:sp>
      <p:sp>
        <p:nvSpPr>
          <p:cNvPr id="4" name="Bulle rectangulaire à coins arrondis 3">
            <a:extLst>
              <a:ext uri="{FF2B5EF4-FFF2-40B4-BE49-F238E27FC236}">
                <a16:creationId xmlns:a16="http://schemas.microsoft.com/office/drawing/2014/main" id="{2550865A-93A7-85D9-B8EC-418779A3D991}"/>
              </a:ext>
            </a:extLst>
          </p:cNvPr>
          <p:cNvSpPr/>
          <p:nvPr/>
        </p:nvSpPr>
        <p:spPr bwMode="auto">
          <a:xfrm>
            <a:off x="285556" y="881696"/>
            <a:ext cx="8441334" cy="498111"/>
          </a:xfrm>
          <a:prstGeom prst="wedgeRoundRectCallout">
            <a:avLst>
              <a:gd name="adj1" fmla="val 26713"/>
              <a:gd name="adj2" fmla="val 278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Hydrogen refuelling station in Mountain View : The future?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A4D637A-EF09-18E8-0C92-95B5C09C7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162852"/>
            <a:ext cx="475252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51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4AA13E-8402-78E8-388C-A8A6A700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162852"/>
            <a:ext cx="4752528" cy="3564396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32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A2CE81-487C-9880-7753-36B61CECB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61520" y="2929395"/>
            <a:ext cx="3865691" cy="28992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81A671-FBCE-DB34-6DEA-21F7B573D1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16" t="40706" r="42016" b="36467"/>
          <a:stretch/>
        </p:blipFill>
        <p:spPr>
          <a:xfrm>
            <a:off x="50800" y="1661584"/>
            <a:ext cx="4271308" cy="4186175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8C5EFD2-EB15-E6CD-D794-F6636F6006D8}"/>
              </a:ext>
            </a:extLst>
          </p:cNvPr>
          <p:cNvSpPr/>
          <p:nvPr/>
        </p:nvSpPr>
        <p:spPr>
          <a:xfrm>
            <a:off x="5652120" y="3754671"/>
            <a:ext cx="504056" cy="7733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0F661C4-5FDF-C6E1-C456-19C54CBBBB2F}"/>
              </a:ext>
            </a:extLst>
          </p:cNvPr>
          <p:cNvSpPr/>
          <p:nvPr/>
        </p:nvSpPr>
        <p:spPr>
          <a:xfrm>
            <a:off x="4438563" y="3605653"/>
            <a:ext cx="504056" cy="7733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FFD239-7313-53E1-A28E-794AB31B5A08}"/>
              </a:ext>
            </a:extLst>
          </p:cNvPr>
          <p:cNvCxnSpPr>
            <a:cxnSpLocks/>
          </p:cNvCxnSpPr>
          <p:nvPr/>
        </p:nvCxnSpPr>
        <p:spPr>
          <a:xfrm>
            <a:off x="3924300" y="1844824"/>
            <a:ext cx="897594" cy="181929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94C1FB-7704-D9A1-E9F5-5FF0938C6326}"/>
              </a:ext>
            </a:extLst>
          </p:cNvPr>
          <p:cNvCxnSpPr>
            <a:cxnSpLocks/>
          </p:cNvCxnSpPr>
          <p:nvPr/>
        </p:nvCxnSpPr>
        <p:spPr>
          <a:xfrm flipH="1">
            <a:off x="3879210" y="4267644"/>
            <a:ext cx="1004312" cy="129830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0D86D2F-ADA7-0A5A-6B6E-8C4C111916CF}"/>
              </a:ext>
            </a:extLst>
          </p:cNvPr>
          <p:cNvCxnSpPr>
            <a:cxnSpLocks/>
          </p:cNvCxnSpPr>
          <p:nvPr/>
        </p:nvCxnSpPr>
        <p:spPr>
          <a:xfrm flipH="1">
            <a:off x="5683317" y="2446184"/>
            <a:ext cx="561414" cy="144285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86489BC-E372-B3BE-7188-D60313B37747}"/>
              </a:ext>
            </a:extLst>
          </p:cNvPr>
          <p:cNvCxnSpPr>
            <a:cxnSpLocks/>
          </p:cNvCxnSpPr>
          <p:nvPr/>
        </p:nvCxnSpPr>
        <p:spPr>
          <a:xfrm>
            <a:off x="5707379" y="4438565"/>
            <a:ext cx="750571" cy="168130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F3E0154-C4A9-8ACA-1D5F-EACA1E7001F7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What about mobility ?</a:t>
            </a:r>
          </a:p>
        </p:txBody>
      </p:sp>
      <p:sp>
        <p:nvSpPr>
          <p:cNvPr id="11" name="Bulle rectangulaire à coins arrondis 10">
            <a:extLst>
              <a:ext uri="{FF2B5EF4-FFF2-40B4-BE49-F238E27FC236}">
                <a16:creationId xmlns:a16="http://schemas.microsoft.com/office/drawing/2014/main" id="{7F664B7D-20DA-4C03-CB88-0B6FF2922737}"/>
              </a:ext>
            </a:extLst>
          </p:cNvPr>
          <p:cNvSpPr/>
          <p:nvPr/>
        </p:nvSpPr>
        <p:spPr bwMode="auto">
          <a:xfrm>
            <a:off x="285556" y="881696"/>
            <a:ext cx="8441334" cy="498111"/>
          </a:xfrm>
          <a:prstGeom prst="wedgeRoundRectCallout">
            <a:avLst>
              <a:gd name="adj1" fmla="val 26713"/>
              <a:gd name="adj2" fmla="val 278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Gill Sans" panose="020B0502020104020203" pitchFamily="34" charset="-79"/>
              </a:rPr>
              <a:t>Hydrogen refuelling station in Mountain View : The future? </a:t>
            </a:r>
          </a:p>
        </p:txBody>
      </p:sp>
    </p:spTree>
    <p:extLst>
      <p:ext uri="{BB962C8B-B14F-4D97-AF65-F5344CB8AC3E}">
        <p14:creationId xmlns:p14="http://schemas.microsoft.com/office/powerpoint/2010/main" val="2195735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33</a:t>
            </a:fld>
            <a:endParaRPr lang="en-US" altLang="fr-FR"/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395287" y="188912"/>
            <a:ext cx="8353425" cy="648072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200" b="1" dirty="0">
                <a:solidFill>
                  <a:srgbClr val="0070C0"/>
                </a:solidFill>
                <a:latin typeface="+mj-lt"/>
              </a:rPr>
              <a:t>Addressable market</a:t>
            </a: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2A784720-8F67-B80F-8B4E-A177BA9BA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183014"/>
              </p:ext>
            </p:extLst>
          </p:nvPr>
        </p:nvGraphicFramePr>
        <p:xfrm>
          <a:off x="251520" y="1052736"/>
          <a:ext cx="8568951" cy="5020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495">
                  <a:extLst>
                    <a:ext uri="{9D8B030D-6E8A-4147-A177-3AD203B41FA5}">
                      <a16:colId xmlns:a16="http://schemas.microsoft.com/office/drawing/2014/main" val="3661592928"/>
                    </a:ext>
                  </a:extLst>
                </a:gridCol>
                <a:gridCol w="1464778">
                  <a:extLst>
                    <a:ext uri="{9D8B030D-6E8A-4147-A177-3AD203B41FA5}">
                      <a16:colId xmlns:a16="http://schemas.microsoft.com/office/drawing/2014/main" val="625438580"/>
                    </a:ext>
                  </a:extLst>
                </a:gridCol>
                <a:gridCol w="1830973">
                  <a:extLst>
                    <a:ext uri="{9D8B030D-6E8A-4147-A177-3AD203B41FA5}">
                      <a16:colId xmlns:a16="http://schemas.microsoft.com/office/drawing/2014/main" val="3620782528"/>
                    </a:ext>
                  </a:extLst>
                </a:gridCol>
                <a:gridCol w="1874915">
                  <a:extLst>
                    <a:ext uri="{9D8B030D-6E8A-4147-A177-3AD203B41FA5}">
                      <a16:colId xmlns:a16="http://schemas.microsoft.com/office/drawing/2014/main" val="751696161"/>
                    </a:ext>
                  </a:extLst>
                </a:gridCol>
                <a:gridCol w="1713790">
                  <a:extLst>
                    <a:ext uri="{9D8B030D-6E8A-4147-A177-3AD203B41FA5}">
                      <a16:colId xmlns:a16="http://schemas.microsoft.com/office/drawing/2014/main" val="95169249"/>
                    </a:ext>
                  </a:extLst>
                </a:gridCol>
              </a:tblGrid>
              <a:tr h="68797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 temperature: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300°C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300°C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082571"/>
                  </a:ext>
                </a:extLst>
              </a:tr>
              <a:tr h="1277671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</a:t>
                      </a:r>
                    </a:p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 SOURCES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heating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Commercial &amp; industrial heating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503392"/>
                  </a:ext>
                </a:extLst>
              </a:tr>
              <a:tr h="982824">
                <a:tc vMerge="1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</a:t>
                      </a:r>
                    </a:p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 SOURCES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heating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Several kW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pressure Boilers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pressure boilers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 heat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423490"/>
                  </a:ext>
                </a:extLst>
              </a:tr>
              <a:tr h="982824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 GENERATORS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Autonomous systems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Steam turbines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generators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 - 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0326195"/>
                  </a:ext>
                </a:extLst>
              </a:tr>
              <a:tr h="67721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 STATE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Future developments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39674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DBABB15C-1C2D-F87B-779D-AA6AC5EF612A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EABC38-158C-771B-FE3A-7C88CB8B01E2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</p:spTree>
    <p:extLst>
      <p:ext uri="{BB962C8B-B14F-4D97-AF65-F5344CB8AC3E}">
        <p14:creationId xmlns:p14="http://schemas.microsoft.com/office/powerpoint/2010/main" val="4269934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2">
            <a:extLst>
              <a:ext uri="{FF2B5EF4-FFF2-40B4-BE49-F238E27FC236}">
                <a16:creationId xmlns:a16="http://schemas.microsoft.com/office/drawing/2014/main" id="{C65F5681-0718-550F-4CD0-D47A6711E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219513"/>
              </p:ext>
            </p:extLst>
          </p:nvPr>
        </p:nvGraphicFramePr>
        <p:xfrm>
          <a:off x="251520" y="1052736"/>
          <a:ext cx="8568951" cy="5020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495">
                  <a:extLst>
                    <a:ext uri="{9D8B030D-6E8A-4147-A177-3AD203B41FA5}">
                      <a16:colId xmlns:a16="http://schemas.microsoft.com/office/drawing/2014/main" val="3661592928"/>
                    </a:ext>
                  </a:extLst>
                </a:gridCol>
                <a:gridCol w="1464778">
                  <a:extLst>
                    <a:ext uri="{9D8B030D-6E8A-4147-A177-3AD203B41FA5}">
                      <a16:colId xmlns:a16="http://schemas.microsoft.com/office/drawing/2014/main" val="625438580"/>
                    </a:ext>
                  </a:extLst>
                </a:gridCol>
                <a:gridCol w="1830973">
                  <a:extLst>
                    <a:ext uri="{9D8B030D-6E8A-4147-A177-3AD203B41FA5}">
                      <a16:colId xmlns:a16="http://schemas.microsoft.com/office/drawing/2014/main" val="3620782528"/>
                    </a:ext>
                  </a:extLst>
                </a:gridCol>
                <a:gridCol w="1874915">
                  <a:extLst>
                    <a:ext uri="{9D8B030D-6E8A-4147-A177-3AD203B41FA5}">
                      <a16:colId xmlns:a16="http://schemas.microsoft.com/office/drawing/2014/main" val="751696161"/>
                    </a:ext>
                  </a:extLst>
                </a:gridCol>
                <a:gridCol w="1713790">
                  <a:extLst>
                    <a:ext uri="{9D8B030D-6E8A-4147-A177-3AD203B41FA5}">
                      <a16:colId xmlns:a16="http://schemas.microsoft.com/office/drawing/2014/main" val="95169249"/>
                    </a:ext>
                  </a:extLst>
                </a:gridCol>
              </a:tblGrid>
              <a:tr h="68797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 temperature: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300°C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300°C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082571"/>
                  </a:ext>
                </a:extLst>
              </a:tr>
              <a:tr h="1277671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</a:t>
                      </a:r>
                    </a:p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 SOURCES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heating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Commercial &amp; industrial heating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503392"/>
                  </a:ext>
                </a:extLst>
              </a:tr>
              <a:tr h="982824">
                <a:tc vMerge="1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</a:t>
                      </a:r>
                    </a:p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 SOURCES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heating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Several kW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pressure Boilers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pressure boilers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 heat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423490"/>
                  </a:ext>
                </a:extLst>
              </a:tr>
              <a:tr h="982824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 GENERATORS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Autonomous systems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Steam turbines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generators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 - 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0326195"/>
                  </a:ext>
                </a:extLst>
              </a:tr>
              <a:tr h="67721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 STATE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Future developments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39674"/>
                  </a:ext>
                </a:extLst>
              </a:tr>
            </a:tbl>
          </a:graphicData>
        </a:graphic>
      </p:graphicFrame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34</a:t>
            </a:fld>
            <a:endParaRPr lang="en-US" altLang="fr-FR"/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BCF8BA2-1CF3-BF3C-2DA6-E137607ECA3A}"/>
              </a:ext>
            </a:extLst>
          </p:cNvPr>
          <p:cNvSpPr/>
          <p:nvPr/>
        </p:nvSpPr>
        <p:spPr>
          <a:xfrm>
            <a:off x="1835696" y="1628800"/>
            <a:ext cx="1656184" cy="27363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5E0E9B7-8E37-7835-98B2-25114511AC54}"/>
              </a:ext>
            </a:extLst>
          </p:cNvPr>
          <p:cNvSpPr/>
          <p:nvPr/>
        </p:nvSpPr>
        <p:spPr bwMode="auto">
          <a:xfrm>
            <a:off x="395287" y="404664"/>
            <a:ext cx="8353425" cy="648072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200" b="1" dirty="0">
                <a:solidFill>
                  <a:srgbClr val="0070C0"/>
                </a:solidFill>
                <a:latin typeface="+mj-lt"/>
              </a:rPr>
              <a:t>Prime market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DC6948-CDF8-A548-D656-BD107E0E1DF9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AE6A1C7-C6D6-E1B3-8538-47DB8FE58BC1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</p:spTree>
    <p:extLst>
      <p:ext uri="{BB962C8B-B14F-4D97-AF65-F5344CB8AC3E}">
        <p14:creationId xmlns:p14="http://schemas.microsoft.com/office/powerpoint/2010/main" val="1429979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2">
            <a:extLst>
              <a:ext uri="{FF2B5EF4-FFF2-40B4-BE49-F238E27FC236}">
                <a16:creationId xmlns:a16="http://schemas.microsoft.com/office/drawing/2014/main" id="{2787642C-3CB3-0313-D11C-35F8964E7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223517"/>
              </p:ext>
            </p:extLst>
          </p:nvPr>
        </p:nvGraphicFramePr>
        <p:xfrm>
          <a:off x="251520" y="1052736"/>
          <a:ext cx="8568951" cy="5020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495">
                  <a:extLst>
                    <a:ext uri="{9D8B030D-6E8A-4147-A177-3AD203B41FA5}">
                      <a16:colId xmlns:a16="http://schemas.microsoft.com/office/drawing/2014/main" val="3661592928"/>
                    </a:ext>
                  </a:extLst>
                </a:gridCol>
                <a:gridCol w="1464778">
                  <a:extLst>
                    <a:ext uri="{9D8B030D-6E8A-4147-A177-3AD203B41FA5}">
                      <a16:colId xmlns:a16="http://schemas.microsoft.com/office/drawing/2014/main" val="625438580"/>
                    </a:ext>
                  </a:extLst>
                </a:gridCol>
                <a:gridCol w="1830973">
                  <a:extLst>
                    <a:ext uri="{9D8B030D-6E8A-4147-A177-3AD203B41FA5}">
                      <a16:colId xmlns:a16="http://schemas.microsoft.com/office/drawing/2014/main" val="3620782528"/>
                    </a:ext>
                  </a:extLst>
                </a:gridCol>
                <a:gridCol w="1874915">
                  <a:extLst>
                    <a:ext uri="{9D8B030D-6E8A-4147-A177-3AD203B41FA5}">
                      <a16:colId xmlns:a16="http://schemas.microsoft.com/office/drawing/2014/main" val="751696161"/>
                    </a:ext>
                  </a:extLst>
                </a:gridCol>
                <a:gridCol w="1713790">
                  <a:extLst>
                    <a:ext uri="{9D8B030D-6E8A-4147-A177-3AD203B41FA5}">
                      <a16:colId xmlns:a16="http://schemas.microsoft.com/office/drawing/2014/main" val="95169249"/>
                    </a:ext>
                  </a:extLst>
                </a:gridCol>
              </a:tblGrid>
              <a:tr h="68797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 temperature: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300°C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300°C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082571"/>
                  </a:ext>
                </a:extLst>
              </a:tr>
              <a:tr h="1277671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</a:t>
                      </a:r>
                    </a:p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 SOURCES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heating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Commercial &amp; industrial heating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503392"/>
                  </a:ext>
                </a:extLst>
              </a:tr>
              <a:tr h="982824">
                <a:tc vMerge="1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</a:t>
                      </a:r>
                    </a:p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 SOURCES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heating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Several kW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pressure Boilers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pressure boilers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 heat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423490"/>
                  </a:ext>
                </a:extLst>
              </a:tr>
              <a:tr h="982824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 GENERATORS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Autonomous systems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Steam turbines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generators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 - 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0326195"/>
                  </a:ext>
                </a:extLst>
              </a:tr>
              <a:tr h="67721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 STATE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Future developments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39674"/>
                  </a:ext>
                </a:extLst>
              </a:tr>
            </a:tbl>
          </a:graphicData>
        </a:graphic>
      </p:graphicFrame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35</a:t>
            </a:fld>
            <a:endParaRPr lang="en-US" altLang="fr-FR"/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8A2AC3D-4037-31ED-37F2-58E37BAB1BDF}"/>
              </a:ext>
            </a:extLst>
          </p:cNvPr>
          <p:cNvSpPr/>
          <p:nvPr/>
        </p:nvSpPr>
        <p:spPr>
          <a:xfrm>
            <a:off x="1835696" y="1628800"/>
            <a:ext cx="1656184" cy="27363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0A5D24BE-AAAC-F7FA-8EA6-9C77376E172C}"/>
              </a:ext>
            </a:extLst>
          </p:cNvPr>
          <p:cNvSpPr/>
          <p:nvPr/>
        </p:nvSpPr>
        <p:spPr>
          <a:xfrm>
            <a:off x="3507288" y="2292263"/>
            <a:ext cx="4377080" cy="2000833"/>
          </a:xfrm>
          <a:custGeom>
            <a:avLst/>
            <a:gdLst>
              <a:gd name="connsiteX0" fmla="*/ 12526 w 3569917"/>
              <a:gd name="connsiteY0" fmla="*/ 0 h 2116899"/>
              <a:gd name="connsiteX1" fmla="*/ 651353 w 3569917"/>
              <a:gd name="connsiteY1" fmla="*/ 463463 h 2116899"/>
              <a:gd name="connsiteX2" fmla="*/ 1678487 w 3569917"/>
              <a:gd name="connsiteY2" fmla="*/ 764088 h 2116899"/>
              <a:gd name="connsiteX3" fmla="*/ 2480153 w 3569917"/>
              <a:gd name="connsiteY3" fmla="*/ 864296 h 2116899"/>
              <a:gd name="connsiteX4" fmla="*/ 2542783 w 3569917"/>
              <a:gd name="connsiteY4" fmla="*/ 501041 h 2116899"/>
              <a:gd name="connsiteX5" fmla="*/ 3569917 w 3569917"/>
              <a:gd name="connsiteY5" fmla="*/ 1340285 h 2116899"/>
              <a:gd name="connsiteX6" fmla="*/ 2367419 w 3569917"/>
              <a:gd name="connsiteY6" fmla="*/ 2116899 h 2116899"/>
              <a:gd name="connsiteX7" fmla="*/ 2354893 w 3569917"/>
              <a:gd name="connsiteY7" fmla="*/ 1853852 h 2116899"/>
              <a:gd name="connsiteX8" fmla="*/ 0 w 3569917"/>
              <a:gd name="connsiteY8" fmla="*/ 1553227 h 2116899"/>
              <a:gd name="connsiteX9" fmla="*/ 12526 w 3569917"/>
              <a:gd name="connsiteY9" fmla="*/ 0 h 211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9917" h="2116899">
                <a:moveTo>
                  <a:pt x="12526" y="0"/>
                </a:moveTo>
                <a:lnTo>
                  <a:pt x="651353" y="463463"/>
                </a:lnTo>
                <a:lnTo>
                  <a:pt x="1678487" y="764088"/>
                </a:lnTo>
                <a:lnTo>
                  <a:pt x="2480153" y="864296"/>
                </a:lnTo>
                <a:lnTo>
                  <a:pt x="2542783" y="501041"/>
                </a:lnTo>
                <a:lnTo>
                  <a:pt x="3569917" y="1340285"/>
                </a:lnTo>
                <a:lnTo>
                  <a:pt x="2367419" y="2116899"/>
                </a:lnTo>
                <a:lnTo>
                  <a:pt x="2354893" y="1853852"/>
                </a:lnTo>
                <a:lnTo>
                  <a:pt x="0" y="1553227"/>
                </a:lnTo>
                <a:lnTo>
                  <a:pt x="12526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C774383-E134-EF57-D5AD-78FCC438B53A}"/>
              </a:ext>
            </a:extLst>
          </p:cNvPr>
          <p:cNvSpPr/>
          <p:nvPr/>
        </p:nvSpPr>
        <p:spPr bwMode="auto">
          <a:xfrm>
            <a:off x="395536" y="188640"/>
            <a:ext cx="8353425" cy="648072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200" b="1" dirty="0">
                <a:solidFill>
                  <a:srgbClr val="0070C0"/>
                </a:solidFill>
                <a:latin typeface="+mj-lt"/>
              </a:rPr>
              <a:t>Learning curve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9712C44-AE18-ECA9-EF31-5AC3ED854094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902A4A-4B75-4F66-9D9E-C07448DBF7D5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</p:spTree>
    <p:extLst>
      <p:ext uri="{BB962C8B-B14F-4D97-AF65-F5344CB8AC3E}">
        <p14:creationId xmlns:p14="http://schemas.microsoft.com/office/powerpoint/2010/main" val="4257590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2">
            <a:extLst>
              <a:ext uri="{FF2B5EF4-FFF2-40B4-BE49-F238E27FC236}">
                <a16:creationId xmlns:a16="http://schemas.microsoft.com/office/drawing/2014/main" id="{48106971-B1B9-E2C1-FC83-F21C5D1AE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766066"/>
              </p:ext>
            </p:extLst>
          </p:nvPr>
        </p:nvGraphicFramePr>
        <p:xfrm>
          <a:off x="251520" y="1052736"/>
          <a:ext cx="8568951" cy="5020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495">
                  <a:extLst>
                    <a:ext uri="{9D8B030D-6E8A-4147-A177-3AD203B41FA5}">
                      <a16:colId xmlns:a16="http://schemas.microsoft.com/office/drawing/2014/main" val="3661592928"/>
                    </a:ext>
                  </a:extLst>
                </a:gridCol>
                <a:gridCol w="1464778">
                  <a:extLst>
                    <a:ext uri="{9D8B030D-6E8A-4147-A177-3AD203B41FA5}">
                      <a16:colId xmlns:a16="http://schemas.microsoft.com/office/drawing/2014/main" val="625438580"/>
                    </a:ext>
                  </a:extLst>
                </a:gridCol>
                <a:gridCol w="1830973">
                  <a:extLst>
                    <a:ext uri="{9D8B030D-6E8A-4147-A177-3AD203B41FA5}">
                      <a16:colId xmlns:a16="http://schemas.microsoft.com/office/drawing/2014/main" val="3620782528"/>
                    </a:ext>
                  </a:extLst>
                </a:gridCol>
                <a:gridCol w="1874915">
                  <a:extLst>
                    <a:ext uri="{9D8B030D-6E8A-4147-A177-3AD203B41FA5}">
                      <a16:colId xmlns:a16="http://schemas.microsoft.com/office/drawing/2014/main" val="751696161"/>
                    </a:ext>
                  </a:extLst>
                </a:gridCol>
                <a:gridCol w="1713790">
                  <a:extLst>
                    <a:ext uri="{9D8B030D-6E8A-4147-A177-3AD203B41FA5}">
                      <a16:colId xmlns:a16="http://schemas.microsoft.com/office/drawing/2014/main" val="95169249"/>
                    </a:ext>
                  </a:extLst>
                </a:gridCol>
              </a:tblGrid>
              <a:tr h="68797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 temperature: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300°C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300°C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082571"/>
                  </a:ext>
                </a:extLst>
              </a:tr>
              <a:tr h="1277671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</a:t>
                      </a:r>
                    </a:p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 SOURCES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heating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Commercial &amp; industrial heating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503392"/>
                  </a:ext>
                </a:extLst>
              </a:tr>
              <a:tr h="982824">
                <a:tc vMerge="1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</a:t>
                      </a:r>
                    </a:p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 SOURCES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 heating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Several kW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pressure Boilers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pressure boilers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 heat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423490"/>
                  </a:ext>
                </a:extLst>
              </a:tr>
              <a:tr h="982824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HME GENERATORS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Autonomous systems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Steam turbines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GB" baseline="-25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kW -MW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generators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10</a:t>
                      </a:r>
                      <a:r>
                        <a:rPr lang="en-GB" baseline="3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 - MW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0326195"/>
                  </a:ext>
                </a:extLst>
              </a:tr>
              <a:tr h="67721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 STATE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Future developments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39674"/>
                  </a:ext>
                </a:extLst>
              </a:tr>
            </a:tbl>
          </a:graphicData>
        </a:graphic>
      </p:graphicFrame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36</a:t>
            </a:fld>
            <a:endParaRPr lang="en-US" altLang="fr-FR"/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896421-0DB6-61BF-8247-4F00C10FF00F}"/>
              </a:ext>
            </a:extLst>
          </p:cNvPr>
          <p:cNvSpPr/>
          <p:nvPr/>
        </p:nvSpPr>
        <p:spPr>
          <a:xfrm>
            <a:off x="1835696" y="1628800"/>
            <a:ext cx="1656184" cy="27363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4C83A07F-B6E4-9210-4BA1-1DA43928A885}"/>
              </a:ext>
            </a:extLst>
          </p:cNvPr>
          <p:cNvSpPr/>
          <p:nvPr/>
        </p:nvSpPr>
        <p:spPr>
          <a:xfrm>
            <a:off x="3507288" y="2292263"/>
            <a:ext cx="4377080" cy="2000833"/>
          </a:xfrm>
          <a:custGeom>
            <a:avLst/>
            <a:gdLst>
              <a:gd name="connsiteX0" fmla="*/ 12526 w 3569917"/>
              <a:gd name="connsiteY0" fmla="*/ 0 h 2116899"/>
              <a:gd name="connsiteX1" fmla="*/ 651353 w 3569917"/>
              <a:gd name="connsiteY1" fmla="*/ 463463 h 2116899"/>
              <a:gd name="connsiteX2" fmla="*/ 1678487 w 3569917"/>
              <a:gd name="connsiteY2" fmla="*/ 764088 h 2116899"/>
              <a:gd name="connsiteX3" fmla="*/ 2480153 w 3569917"/>
              <a:gd name="connsiteY3" fmla="*/ 864296 h 2116899"/>
              <a:gd name="connsiteX4" fmla="*/ 2542783 w 3569917"/>
              <a:gd name="connsiteY4" fmla="*/ 501041 h 2116899"/>
              <a:gd name="connsiteX5" fmla="*/ 3569917 w 3569917"/>
              <a:gd name="connsiteY5" fmla="*/ 1340285 h 2116899"/>
              <a:gd name="connsiteX6" fmla="*/ 2367419 w 3569917"/>
              <a:gd name="connsiteY6" fmla="*/ 2116899 h 2116899"/>
              <a:gd name="connsiteX7" fmla="*/ 2354893 w 3569917"/>
              <a:gd name="connsiteY7" fmla="*/ 1853852 h 2116899"/>
              <a:gd name="connsiteX8" fmla="*/ 0 w 3569917"/>
              <a:gd name="connsiteY8" fmla="*/ 1553227 h 2116899"/>
              <a:gd name="connsiteX9" fmla="*/ 12526 w 3569917"/>
              <a:gd name="connsiteY9" fmla="*/ 0 h 211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9917" h="2116899">
                <a:moveTo>
                  <a:pt x="12526" y="0"/>
                </a:moveTo>
                <a:lnTo>
                  <a:pt x="651353" y="463463"/>
                </a:lnTo>
                <a:lnTo>
                  <a:pt x="1678487" y="764088"/>
                </a:lnTo>
                <a:lnTo>
                  <a:pt x="2480153" y="864296"/>
                </a:lnTo>
                <a:lnTo>
                  <a:pt x="2542783" y="501041"/>
                </a:lnTo>
                <a:lnTo>
                  <a:pt x="3569917" y="1340285"/>
                </a:lnTo>
                <a:lnTo>
                  <a:pt x="2367419" y="2116899"/>
                </a:lnTo>
                <a:lnTo>
                  <a:pt x="2354893" y="1853852"/>
                </a:lnTo>
                <a:lnTo>
                  <a:pt x="0" y="1553227"/>
                </a:lnTo>
                <a:lnTo>
                  <a:pt x="12526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2FFCC9-CEE4-0C0B-B8F2-EF5BE360BA3F}"/>
              </a:ext>
            </a:extLst>
          </p:cNvPr>
          <p:cNvSpPr/>
          <p:nvPr/>
        </p:nvSpPr>
        <p:spPr>
          <a:xfrm>
            <a:off x="7020272" y="4077072"/>
            <a:ext cx="1944216" cy="14401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2F3BC-39AF-1612-31EA-736E261F4938}"/>
              </a:ext>
            </a:extLst>
          </p:cNvPr>
          <p:cNvSpPr/>
          <p:nvPr/>
        </p:nvSpPr>
        <p:spPr bwMode="auto">
          <a:xfrm>
            <a:off x="395536" y="188640"/>
            <a:ext cx="8353425" cy="648072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200" b="1" dirty="0">
                <a:solidFill>
                  <a:srgbClr val="0070C0"/>
                </a:solidFill>
                <a:latin typeface="+mj-lt"/>
              </a:rPr>
              <a:t>Major market : Electrical generators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B026AF1-1A62-73FE-2339-A132DFFDD9A2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EB272D0-6D95-9875-386F-6D3BC6F6713C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</p:spTree>
    <p:extLst>
      <p:ext uri="{BB962C8B-B14F-4D97-AF65-F5344CB8AC3E}">
        <p14:creationId xmlns:p14="http://schemas.microsoft.com/office/powerpoint/2010/main" val="2373448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37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74DE7D-3312-BEF8-8822-B8EA19D34E13}"/>
              </a:ext>
            </a:extLst>
          </p:cNvPr>
          <p:cNvSpPr/>
          <p:nvPr/>
        </p:nvSpPr>
        <p:spPr bwMode="auto">
          <a:xfrm>
            <a:off x="395286" y="1556792"/>
            <a:ext cx="8353425" cy="3960440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the HME potential development once the characteristics of the reactors are better defined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Examine the technological gaps for the development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the ongoing energy transition and the competition of renewable energies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7A9AB2-DF38-0935-D863-723911026F35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Next steps of the study</a:t>
            </a:r>
          </a:p>
        </p:txBody>
      </p:sp>
    </p:spTree>
    <p:extLst>
      <p:ext uri="{BB962C8B-B14F-4D97-AF65-F5344CB8AC3E}">
        <p14:creationId xmlns:p14="http://schemas.microsoft.com/office/powerpoint/2010/main" val="1076355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14DF296-5589-0CF9-B647-A2926B694B19}"/>
              </a:ext>
            </a:extLst>
          </p:cNvPr>
          <p:cNvSpPr/>
          <p:nvPr/>
        </p:nvSpPr>
        <p:spPr bwMode="auto">
          <a:xfrm>
            <a:off x="1187625" y="1045817"/>
            <a:ext cx="6768752" cy="4822830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we are nearing the launch of applications it is now time to remember that there are always several solutions to a problem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HME will not conquer a virgin World but will face competition in many sectors.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HME will be adopted only where it is better than other existing options</a:t>
            </a:r>
          </a:p>
          <a:p>
            <a:pPr>
              <a:defRPr/>
            </a:pP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38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7A9AB2-DF38-0935-D863-723911026F35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The end of our Golden 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B88D74-15BC-A464-B286-C9BEEFC6E5F5}"/>
              </a:ext>
            </a:extLst>
          </p:cNvPr>
          <p:cNvSpPr txBox="1"/>
          <p:nvPr/>
        </p:nvSpPr>
        <p:spPr>
          <a:xfrm>
            <a:off x="0" y="6202236"/>
            <a:ext cx="909319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0" i="0" dirty="0">
                <a:solidFill>
                  <a:srgbClr val="181818"/>
                </a:solidFill>
                <a:effectLst/>
                <a:highlight>
                  <a:srgbClr val="FCF9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Jean-Auguste-Dominique Ingres </a:t>
            </a:r>
            <a:r>
              <a:rPr lang="fr-FR" sz="1400" dirty="0">
                <a:solidFill>
                  <a:srgbClr val="181818"/>
                </a:solidFill>
                <a:highlight>
                  <a:srgbClr val="FCF9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1400" b="0" i="0" dirty="0">
                <a:solidFill>
                  <a:srgbClr val="181818"/>
                </a:solidFill>
                <a:effectLst/>
                <a:highlight>
                  <a:srgbClr val="FCF9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L'Âge d'or, 1862, - Fogg Art Museum, Cambridge</a:t>
            </a:r>
          </a:p>
          <a:p>
            <a:pPr algn="ctr"/>
            <a:endParaRPr lang="fr-FR" sz="1400" b="0" i="0" dirty="0">
              <a:solidFill>
                <a:srgbClr val="181818"/>
              </a:solidFill>
              <a:effectLst/>
              <a:highlight>
                <a:srgbClr val="FCF9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400" dirty="0">
              <a:highlight>
                <a:srgbClr val="FCF9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E27D9B-275C-4E19-208A-0D30622FF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21" y="809323"/>
            <a:ext cx="7085492" cy="534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7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14DF296-5589-0CF9-B647-A2926B694B19}"/>
              </a:ext>
            </a:extLst>
          </p:cNvPr>
          <p:cNvSpPr/>
          <p:nvPr/>
        </p:nvSpPr>
        <p:spPr bwMode="auto">
          <a:xfrm>
            <a:off x="1187625" y="1045817"/>
            <a:ext cx="6768752" cy="4822830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we are nearing the launch of applications it is now time to remember that there are always several solutions to a problem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HME will not conquer a virgin World but will face competition in many sectors.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HME will be adopted only where it is better than other existing options</a:t>
            </a:r>
          </a:p>
          <a:p>
            <a:pPr>
              <a:defRPr/>
            </a:pP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39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7A9AB2-DF38-0935-D863-723911026F35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The end of our Golden Age</a:t>
            </a:r>
          </a:p>
        </p:txBody>
      </p:sp>
    </p:spTree>
    <p:extLst>
      <p:ext uri="{BB962C8B-B14F-4D97-AF65-F5344CB8AC3E}">
        <p14:creationId xmlns:p14="http://schemas.microsoft.com/office/powerpoint/2010/main" val="205508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4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Direct and indirect use of heat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D4D3851-D1DA-D694-BE4E-6A95E93D41B4}"/>
              </a:ext>
            </a:extLst>
          </p:cNvPr>
          <p:cNvSpPr/>
          <p:nvPr/>
        </p:nvSpPr>
        <p:spPr>
          <a:xfrm>
            <a:off x="551210" y="1930599"/>
            <a:ext cx="1428502" cy="8280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Source of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energy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CA814E2-68A4-D6BB-DEA3-C1466853BAD9}"/>
              </a:ext>
            </a:extLst>
          </p:cNvPr>
          <p:cNvSpPr/>
          <p:nvPr/>
        </p:nvSpPr>
        <p:spPr>
          <a:xfrm>
            <a:off x="1994572" y="2056613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B9A944-0D75-90B6-01A3-06888403A16E}"/>
              </a:ext>
            </a:extLst>
          </p:cNvPr>
          <p:cNvSpPr/>
          <p:nvPr/>
        </p:nvSpPr>
        <p:spPr>
          <a:xfrm>
            <a:off x="2657504" y="1971490"/>
            <a:ext cx="1194416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0690DFF-80AA-4C1B-6E0D-0933548F5DC9}"/>
              </a:ext>
            </a:extLst>
          </p:cNvPr>
          <p:cNvSpPr/>
          <p:nvPr/>
        </p:nvSpPr>
        <p:spPr>
          <a:xfrm>
            <a:off x="4529712" y="1734698"/>
            <a:ext cx="1645692" cy="11923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Use of the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ABB7CCAE-B909-D5C0-6F4D-F69E5D027A0B}"/>
              </a:ext>
            </a:extLst>
          </p:cNvPr>
          <p:cNvSpPr/>
          <p:nvPr/>
        </p:nvSpPr>
        <p:spPr>
          <a:xfrm>
            <a:off x="3881640" y="2056613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72F64F0-671F-99EC-31AF-2E23D0EDF22D}"/>
              </a:ext>
            </a:extLst>
          </p:cNvPr>
          <p:cNvSpPr/>
          <p:nvPr/>
        </p:nvSpPr>
        <p:spPr>
          <a:xfrm>
            <a:off x="580930" y="3963911"/>
            <a:ext cx="1428502" cy="8280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Source of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energy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6CA56290-96AE-5C5E-EFD7-C9592394E864}"/>
              </a:ext>
            </a:extLst>
          </p:cNvPr>
          <p:cNvSpPr/>
          <p:nvPr/>
        </p:nvSpPr>
        <p:spPr>
          <a:xfrm>
            <a:off x="2024292" y="408992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61D3186-6245-B514-3E09-5C0AEB654903}"/>
              </a:ext>
            </a:extLst>
          </p:cNvPr>
          <p:cNvSpPr/>
          <p:nvPr/>
        </p:nvSpPr>
        <p:spPr>
          <a:xfrm>
            <a:off x="2687224" y="4004802"/>
            <a:ext cx="1194416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05B0435-C2BD-DCBB-B172-090A0436B75B}"/>
              </a:ext>
            </a:extLst>
          </p:cNvPr>
          <p:cNvSpPr/>
          <p:nvPr/>
        </p:nvSpPr>
        <p:spPr>
          <a:xfrm>
            <a:off x="4559432" y="3954002"/>
            <a:ext cx="1645692" cy="95345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Conversion in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another</a:t>
            </a:r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entity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DB84F41-E5D4-28CF-395B-10E1D00D25DC}"/>
              </a:ext>
            </a:extLst>
          </p:cNvPr>
          <p:cNvSpPr/>
          <p:nvPr/>
        </p:nvSpPr>
        <p:spPr>
          <a:xfrm>
            <a:off x="6912636" y="3781773"/>
            <a:ext cx="1645692" cy="11923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Use of the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entity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41D79E82-3847-4396-3971-DC53B48DC6F3}"/>
              </a:ext>
            </a:extLst>
          </p:cNvPr>
          <p:cNvSpPr/>
          <p:nvPr/>
        </p:nvSpPr>
        <p:spPr>
          <a:xfrm>
            <a:off x="3911360" y="408992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0D6FEE91-4452-2923-0D73-3F5C81CC3271}"/>
              </a:ext>
            </a:extLst>
          </p:cNvPr>
          <p:cNvSpPr/>
          <p:nvPr/>
        </p:nvSpPr>
        <p:spPr>
          <a:xfrm>
            <a:off x="6234844" y="408992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67506C-434B-BC25-B81D-2E7A26775553}"/>
              </a:ext>
            </a:extLst>
          </p:cNvPr>
          <p:cNvSpPr/>
          <p:nvPr/>
        </p:nvSpPr>
        <p:spPr>
          <a:xfrm>
            <a:off x="1544334" y="1198976"/>
            <a:ext cx="605533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DIRECT USE OF HEAT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9BC930-B399-B4F1-C345-44D3F4ACBB16}"/>
              </a:ext>
            </a:extLst>
          </p:cNvPr>
          <p:cNvSpPr/>
          <p:nvPr/>
        </p:nvSpPr>
        <p:spPr>
          <a:xfrm>
            <a:off x="1554330" y="3268818"/>
            <a:ext cx="605533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INDIRECT USE OF HEAT</a:t>
            </a:r>
          </a:p>
        </p:txBody>
      </p:sp>
    </p:spTree>
    <p:extLst>
      <p:ext uri="{BB962C8B-B14F-4D97-AF65-F5344CB8AC3E}">
        <p14:creationId xmlns:p14="http://schemas.microsoft.com/office/powerpoint/2010/main" val="3982832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>
            <a:extLst>
              <a:ext uri="{FF2B5EF4-FFF2-40B4-BE49-F238E27FC236}">
                <a16:creationId xmlns:a16="http://schemas.microsoft.com/office/drawing/2014/main" id="{D42A489E-6B92-3310-748E-7CC1CC35E957}"/>
              </a:ext>
            </a:extLst>
          </p:cNvPr>
          <p:cNvSpPr/>
          <p:nvPr/>
        </p:nvSpPr>
        <p:spPr>
          <a:xfrm>
            <a:off x="2536255" y="2722682"/>
            <a:ext cx="1503738" cy="1192367"/>
          </a:xfrm>
          <a:prstGeom prst="cub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40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D4D3851-D1DA-D694-BE4E-6A95E93D41B4}"/>
              </a:ext>
            </a:extLst>
          </p:cNvPr>
          <p:cNvSpPr/>
          <p:nvPr/>
        </p:nvSpPr>
        <p:spPr>
          <a:xfrm>
            <a:off x="477485" y="3030835"/>
            <a:ext cx="1440160" cy="7200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Electricity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CA814E2-68A4-D6BB-DEA3-C1466853BAD9}"/>
              </a:ext>
            </a:extLst>
          </p:cNvPr>
          <p:cNvSpPr/>
          <p:nvPr/>
        </p:nvSpPr>
        <p:spPr>
          <a:xfrm>
            <a:off x="3973668" y="303083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B9A944-0D75-90B6-01A3-06888403A16E}"/>
              </a:ext>
            </a:extLst>
          </p:cNvPr>
          <p:cNvSpPr/>
          <p:nvPr/>
        </p:nvSpPr>
        <p:spPr>
          <a:xfrm>
            <a:off x="4627143" y="2904821"/>
            <a:ext cx="1194416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0690DFF-80AA-4C1B-6E0D-0933548F5DC9}"/>
              </a:ext>
            </a:extLst>
          </p:cNvPr>
          <p:cNvSpPr/>
          <p:nvPr/>
        </p:nvSpPr>
        <p:spPr>
          <a:xfrm>
            <a:off x="6468756" y="2722683"/>
            <a:ext cx="1645692" cy="11923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Use of the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ABB7CCAE-B909-D5C0-6F4D-F69E5D027A0B}"/>
              </a:ext>
            </a:extLst>
          </p:cNvPr>
          <p:cNvSpPr/>
          <p:nvPr/>
        </p:nvSpPr>
        <p:spPr>
          <a:xfrm>
            <a:off x="5809878" y="303083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247BD69C-703A-6587-D244-4A29754CA150}"/>
              </a:ext>
            </a:extLst>
          </p:cNvPr>
          <p:cNvSpPr/>
          <p:nvPr/>
        </p:nvSpPr>
        <p:spPr>
          <a:xfrm>
            <a:off x="2569783" y="1628637"/>
            <a:ext cx="2057400" cy="720080"/>
          </a:xfrm>
          <a:prstGeom prst="wedgeRoundRectCallout">
            <a:avLst>
              <a:gd name="adj1" fmla="val -22020"/>
              <a:gd name="adj2" fmla="val 1241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u="sng" dirty="0">
                <a:solidFill>
                  <a:schemeClr val="tx1"/>
                </a:solidFill>
              </a:rPr>
              <a:t>HME </a:t>
            </a:r>
            <a:r>
              <a:rPr lang="fr-FR" sz="2400" u="sng" dirty="0" err="1">
                <a:solidFill>
                  <a:schemeClr val="tx1"/>
                </a:solidFill>
              </a:rPr>
              <a:t>reactor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382CEC8-F59D-EAD6-D288-2ED512A7533F}"/>
              </a:ext>
            </a:extLst>
          </p:cNvPr>
          <p:cNvSpPr/>
          <p:nvPr/>
        </p:nvSpPr>
        <p:spPr bwMode="auto">
          <a:xfrm>
            <a:off x="251520" y="352454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Competition ahead ? : An example 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F123010F-3AB4-23C1-CFBB-FD1F83727E77}"/>
              </a:ext>
            </a:extLst>
          </p:cNvPr>
          <p:cNvSpPr/>
          <p:nvPr/>
        </p:nvSpPr>
        <p:spPr>
          <a:xfrm>
            <a:off x="1923048" y="3273068"/>
            <a:ext cx="648072" cy="254000"/>
          </a:xfrm>
          <a:prstGeom prst="rightArrow">
            <a:avLst>
              <a:gd name="adj1" fmla="val 50000"/>
              <a:gd name="adj2" fmla="val 520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060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>
            <a:extLst>
              <a:ext uri="{FF2B5EF4-FFF2-40B4-BE49-F238E27FC236}">
                <a16:creationId xmlns:a16="http://schemas.microsoft.com/office/drawing/2014/main" id="{D42A489E-6B92-3310-748E-7CC1CC35E957}"/>
              </a:ext>
            </a:extLst>
          </p:cNvPr>
          <p:cNvSpPr/>
          <p:nvPr/>
        </p:nvSpPr>
        <p:spPr>
          <a:xfrm>
            <a:off x="2536255" y="2722682"/>
            <a:ext cx="1503738" cy="1192367"/>
          </a:xfrm>
          <a:prstGeom prst="cub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41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D4D3851-D1DA-D694-BE4E-6A95E93D41B4}"/>
              </a:ext>
            </a:extLst>
          </p:cNvPr>
          <p:cNvSpPr/>
          <p:nvPr/>
        </p:nvSpPr>
        <p:spPr>
          <a:xfrm>
            <a:off x="477485" y="3030835"/>
            <a:ext cx="1440160" cy="7200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Electricity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CA814E2-68A4-D6BB-DEA3-C1466853BAD9}"/>
              </a:ext>
            </a:extLst>
          </p:cNvPr>
          <p:cNvSpPr/>
          <p:nvPr/>
        </p:nvSpPr>
        <p:spPr>
          <a:xfrm>
            <a:off x="3973668" y="303083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B9A944-0D75-90B6-01A3-06888403A16E}"/>
              </a:ext>
            </a:extLst>
          </p:cNvPr>
          <p:cNvSpPr/>
          <p:nvPr/>
        </p:nvSpPr>
        <p:spPr>
          <a:xfrm>
            <a:off x="4627143" y="2904821"/>
            <a:ext cx="1194416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0690DFF-80AA-4C1B-6E0D-0933548F5DC9}"/>
              </a:ext>
            </a:extLst>
          </p:cNvPr>
          <p:cNvSpPr/>
          <p:nvPr/>
        </p:nvSpPr>
        <p:spPr>
          <a:xfrm>
            <a:off x="6468756" y="2722683"/>
            <a:ext cx="1645692" cy="11923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Use of the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ABB7CCAE-B909-D5C0-6F4D-F69E5D027A0B}"/>
              </a:ext>
            </a:extLst>
          </p:cNvPr>
          <p:cNvSpPr/>
          <p:nvPr/>
        </p:nvSpPr>
        <p:spPr>
          <a:xfrm>
            <a:off x="5809878" y="303083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247BD69C-703A-6587-D244-4A29754CA150}"/>
              </a:ext>
            </a:extLst>
          </p:cNvPr>
          <p:cNvSpPr/>
          <p:nvPr/>
        </p:nvSpPr>
        <p:spPr>
          <a:xfrm>
            <a:off x="2569783" y="1628637"/>
            <a:ext cx="2057400" cy="720080"/>
          </a:xfrm>
          <a:prstGeom prst="wedgeRoundRectCallout">
            <a:avLst>
              <a:gd name="adj1" fmla="val -22020"/>
              <a:gd name="adj2" fmla="val 1241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u="sng" dirty="0">
                <a:solidFill>
                  <a:schemeClr val="tx1"/>
                </a:solidFill>
              </a:rPr>
              <a:t>HME </a:t>
            </a:r>
            <a:r>
              <a:rPr lang="fr-FR" sz="2400" u="sng" dirty="0" err="1">
                <a:solidFill>
                  <a:schemeClr val="tx1"/>
                </a:solidFill>
              </a:rPr>
              <a:t>reactor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382CEC8-F59D-EAD6-D288-2ED512A7533F}"/>
              </a:ext>
            </a:extLst>
          </p:cNvPr>
          <p:cNvSpPr/>
          <p:nvPr/>
        </p:nvSpPr>
        <p:spPr bwMode="auto">
          <a:xfrm>
            <a:off x="251520" y="352454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Competition ahead ? : An example 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F123010F-3AB4-23C1-CFBB-FD1F83727E77}"/>
              </a:ext>
            </a:extLst>
          </p:cNvPr>
          <p:cNvSpPr/>
          <p:nvPr/>
        </p:nvSpPr>
        <p:spPr>
          <a:xfrm>
            <a:off x="1923048" y="3273068"/>
            <a:ext cx="648072" cy="254000"/>
          </a:xfrm>
          <a:prstGeom prst="rightArrow">
            <a:avLst>
              <a:gd name="adj1" fmla="val 50000"/>
              <a:gd name="adj2" fmla="val 520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Bulle rectangulaire à coins arrondis 12">
            <a:extLst>
              <a:ext uri="{FF2B5EF4-FFF2-40B4-BE49-F238E27FC236}">
                <a16:creationId xmlns:a16="http://schemas.microsoft.com/office/drawing/2014/main" id="{B15465E4-801B-8003-80BE-182ABD685BEF}"/>
              </a:ext>
            </a:extLst>
          </p:cNvPr>
          <p:cNvSpPr/>
          <p:nvPr/>
        </p:nvSpPr>
        <p:spPr>
          <a:xfrm>
            <a:off x="2569783" y="4361334"/>
            <a:ext cx="2057400" cy="720080"/>
          </a:xfrm>
          <a:prstGeom prst="wedgeRoundRectCallout">
            <a:avLst>
              <a:gd name="adj1" fmla="val -25483"/>
              <a:gd name="adj2" fmla="val -1166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u="sng" dirty="0" err="1">
                <a:solidFill>
                  <a:schemeClr val="tx1"/>
                </a:solidFill>
              </a:rPr>
              <a:t>Heat</a:t>
            </a:r>
            <a:r>
              <a:rPr lang="fr-FR" sz="2400" u="sng" dirty="0">
                <a:solidFill>
                  <a:schemeClr val="tx1"/>
                </a:solidFill>
              </a:rPr>
              <a:t> </a:t>
            </a:r>
            <a:r>
              <a:rPr lang="fr-FR" sz="2400" u="sng" dirty="0" err="1">
                <a:solidFill>
                  <a:schemeClr val="tx1"/>
                </a:solidFill>
              </a:rPr>
              <a:t>Pump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6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42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A63C43-3A3F-B2F0-4BF3-BBE685BC7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66060"/>
            <a:ext cx="7032133" cy="494501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9A11E77-FFCF-DCB3-AC67-FF4BD95D93C5}"/>
              </a:ext>
            </a:extLst>
          </p:cNvPr>
          <p:cNvSpPr/>
          <p:nvPr/>
        </p:nvSpPr>
        <p:spPr bwMode="auto">
          <a:xfrm>
            <a:off x="179512" y="86890"/>
            <a:ext cx="8784976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Competition ahead ? : </a:t>
            </a:r>
          </a:p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Example : Heat Pumps </a:t>
            </a:r>
          </a:p>
        </p:txBody>
      </p:sp>
    </p:spTree>
    <p:extLst>
      <p:ext uri="{BB962C8B-B14F-4D97-AF65-F5344CB8AC3E}">
        <p14:creationId xmlns:p14="http://schemas.microsoft.com/office/powerpoint/2010/main" val="1116934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43</a:t>
            </a:fld>
            <a:endParaRPr lang="en-US" altLang="fr-FR"/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74DE7D-3312-BEF8-8822-B8EA19D34E13}"/>
              </a:ext>
            </a:extLst>
          </p:cNvPr>
          <p:cNvSpPr/>
          <p:nvPr/>
        </p:nvSpPr>
        <p:spPr bwMode="auto">
          <a:xfrm>
            <a:off x="467544" y="908720"/>
            <a:ext cx="8353425" cy="4896544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HME heat sources may find a large use for space heating and water heating – Many units with low thermal power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learning  curve will give access to larger units and higher temperatures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large units will open the market for industrial boilers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HME electricity generators will find applications at all scales of power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requires high HME specific power – May be accessed indirectly via the synthesis of fuels, with no modification of the existing engines and energy distribution infrastructure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 </a:t>
            </a:r>
            <a:r>
              <a:rPr lang="en-GB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will exist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CONCLUSIONS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A6D37A8-983D-2DB2-1C48-17970CE931F2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6F07E7-F1D9-E51F-DB64-8C96B8A4D7A2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</p:spTree>
    <p:extLst>
      <p:ext uri="{BB962C8B-B14F-4D97-AF65-F5344CB8AC3E}">
        <p14:creationId xmlns:p14="http://schemas.microsoft.com/office/powerpoint/2010/main" val="34103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>
            <a:extLst>
              <a:ext uri="{FF2B5EF4-FFF2-40B4-BE49-F238E27FC236}">
                <a16:creationId xmlns:a16="http://schemas.microsoft.com/office/drawing/2014/main" id="{D1F32884-C4C5-2A17-5554-DE05AC12BDFF}"/>
              </a:ext>
            </a:extLst>
          </p:cNvPr>
          <p:cNvSpPr>
            <a:spLocks/>
          </p:cNvSpPr>
          <p:nvPr/>
        </p:nvSpPr>
        <p:spPr bwMode="auto">
          <a:xfrm>
            <a:off x="1331640" y="2924944"/>
            <a:ext cx="6172200" cy="1447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3600"/>
                </a:moveTo>
                <a:cubicBezTo>
                  <a:pt x="0" y="1612"/>
                  <a:pt x="378" y="0"/>
                  <a:pt x="844" y="0"/>
                </a:cubicBezTo>
                <a:lnTo>
                  <a:pt x="20756" y="0"/>
                </a:lnTo>
                <a:cubicBezTo>
                  <a:pt x="21222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1222" y="21600"/>
                  <a:pt x="20756" y="21600"/>
                </a:cubicBezTo>
                <a:lnTo>
                  <a:pt x="844" y="21600"/>
                </a:lnTo>
                <a:cubicBezTo>
                  <a:pt x="378" y="21600"/>
                  <a:pt x="0" y="19988"/>
                  <a:pt x="0" y="18000"/>
                </a:cubicBezTo>
                <a:close/>
                <a:moveTo>
                  <a:pt x="0" y="3600"/>
                </a:moveTo>
              </a:path>
            </a:pathLst>
          </a:custGeom>
          <a:gradFill rotWithShape="0">
            <a:gsLst>
              <a:gs pos="0">
                <a:srgbClr val="FDFDFC"/>
              </a:gs>
              <a:gs pos="65001">
                <a:srgbClr val="FAFAF9"/>
              </a:gs>
              <a:gs pos="100000">
                <a:srgbClr val="F8F8F7"/>
              </a:gs>
            </a:gsLst>
            <a:lin ang="5400000" scaled="1"/>
          </a:gradFill>
          <a:ln w="9525" cap="flat">
            <a:solidFill>
              <a:srgbClr val="DFDFDE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 algn="ctr" eaLnBrk="1" hangingPunct="1">
              <a:defRPr/>
            </a:pPr>
            <a:endParaRPr lang="en-GB" b="1" dirty="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C28E3B1-D4D0-5A8C-B59D-9AA59572C10F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56700" cy="1784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9pPr>
          </a:lstStyle>
          <a:p>
            <a:pPr algn="ctr" eaLnBrk="1" hangingPunct="1"/>
            <a:endParaRPr lang="en-GB" altLang="fr-FR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1149C26-F7FC-3D13-0DBF-BC4CA159B40D}"/>
              </a:ext>
            </a:extLst>
          </p:cNvPr>
          <p:cNvSpPr>
            <a:spLocks/>
          </p:cNvSpPr>
          <p:nvPr/>
        </p:nvSpPr>
        <p:spPr bwMode="auto">
          <a:xfrm>
            <a:off x="0" y="6324600"/>
            <a:ext cx="9156700" cy="533400"/>
          </a:xfrm>
          <a:prstGeom prst="rect">
            <a:avLst/>
          </a:prstGeom>
          <a:solidFill>
            <a:srgbClr val="B4B2B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9pPr>
          </a:lstStyle>
          <a:p>
            <a:pPr algn="ctr" eaLnBrk="1" hangingPunct="1"/>
            <a:endParaRPr lang="en-GB" altLang="fr-FR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86D5FE68-03D0-854A-4FD1-D5682DC55816}"/>
              </a:ext>
            </a:extLst>
          </p:cNvPr>
          <p:cNvSpPr>
            <a:spLocks/>
          </p:cNvSpPr>
          <p:nvPr/>
        </p:nvSpPr>
        <p:spPr bwMode="auto">
          <a:xfrm>
            <a:off x="1187624" y="5157192"/>
            <a:ext cx="68407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400"/>
              </a:spcBef>
              <a:defRPr sz="1600">
                <a:solidFill>
                  <a:srgbClr val="556370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The </a:t>
            </a:r>
            <a:r>
              <a:rPr lang="en-US" altLang="fr-FR" sz="14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CleanHME</a:t>
            </a:r>
            <a: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 project has received funding from the European Union’s Horizon2020</a:t>
            </a:r>
            <a:b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</a:br>
            <a: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research and innovation </a:t>
            </a:r>
            <a:r>
              <a:rPr lang="en-US" altLang="fr-FR" sz="14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programme</a:t>
            </a:r>
            <a:r>
              <a:rPr lang="en-US" altLang="fr-FR" sz="1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 under grant agreement no 951974</a:t>
            </a:r>
          </a:p>
          <a:p>
            <a:pPr eaLnBrk="1" hangingPunct="1">
              <a:spcBef>
                <a:spcPct val="0"/>
              </a:spcBef>
            </a:pPr>
            <a:r>
              <a:rPr lang="fr-FR" i="1" dirty="0"/>
              <a:t>This </a:t>
            </a:r>
            <a:r>
              <a:rPr lang="fr-FR" i="1" dirty="0" err="1"/>
              <a:t>work</a:t>
            </a:r>
            <a:r>
              <a:rPr lang="fr-FR" i="1" dirty="0"/>
              <a:t> </a:t>
            </a:r>
            <a:r>
              <a:rPr lang="fr-FR" i="1" dirty="0" err="1"/>
              <a:t>reflects</a:t>
            </a:r>
            <a:r>
              <a:rPr lang="fr-FR" i="1" dirty="0"/>
              <a:t> </a:t>
            </a:r>
            <a:r>
              <a:rPr lang="fr-FR" i="1" dirty="0" err="1"/>
              <a:t>only</a:t>
            </a:r>
            <a:r>
              <a:rPr lang="fr-FR" i="1" dirty="0"/>
              <a:t> the </a:t>
            </a:r>
            <a:r>
              <a:rPr lang="fr-FR" i="1" dirty="0" err="1"/>
              <a:t>author's</a:t>
            </a:r>
            <a:r>
              <a:rPr lang="fr-FR" i="1" dirty="0"/>
              <a:t> </a:t>
            </a:r>
            <a:r>
              <a:rPr lang="fr-FR" i="1" dirty="0" err="1"/>
              <a:t>view</a:t>
            </a:r>
            <a:r>
              <a:rPr lang="fr-FR" i="1" dirty="0"/>
              <a:t> and the </a:t>
            </a:r>
            <a:r>
              <a:rPr lang="fr-FR" i="1" dirty="0" err="1"/>
              <a:t>European</a:t>
            </a:r>
            <a:r>
              <a:rPr lang="fr-FR" i="1" dirty="0"/>
              <a:t> Commission </a:t>
            </a:r>
            <a:r>
              <a:rPr lang="fr-FR" i="1" dirty="0" err="1"/>
              <a:t>is</a:t>
            </a:r>
            <a:r>
              <a:rPr lang="fr-FR" i="1" dirty="0"/>
              <a:t> not </a:t>
            </a:r>
            <a:r>
              <a:rPr lang="fr-FR" i="1" dirty="0" err="1"/>
              <a:t>responsible</a:t>
            </a:r>
            <a:r>
              <a:rPr lang="fr-FR" i="1" dirty="0"/>
              <a:t> for </a:t>
            </a:r>
            <a:r>
              <a:rPr lang="fr-FR" i="1" dirty="0" err="1"/>
              <a:t>any</a:t>
            </a:r>
            <a:r>
              <a:rPr lang="fr-FR" i="1" dirty="0"/>
              <a:t> use </a:t>
            </a:r>
            <a:r>
              <a:rPr lang="fr-FR" i="1" dirty="0" err="1"/>
              <a:t>that</a:t>
            </a:r>
            <a:r>
              <a:rPr lang="fr-FR" i="1" dirty="0"/>
              <a:t> </a:t>
            </a:r>
            <a:r>
              <a:rPr lang="fr-FR" i="1" dirty="0" err="1"/>
              <a:t>may</a:t>
            </a:r>
            <a:r>
              <a:rPr lang="fr-FR" i="1" dirty="0"/>
              <a:t> </a:t>
            </a:r>
            <a:r>
              <a:rPr lang="fr-FR" i="1" dirty="0" err="1"/>
              <a:t>be</a:t>
            </a:r>
            <a:r>
              <a:rPr lang="fr-FR" i="1" dirty="0"/>
              <a:t> made of the information </a:t>
            </a:r>
            <a:r>
              <a:rPr lang="fr-FR" i="1" dirty="0" err="1"/>
              <a:t>it</a:t>
            </a:r>
            <a:r>
              <a:rPr lang="fr-FR" i="1" dirty="0"/>
              <a:t> </a:t>
            </a:r>
            <a:r>
              <a:rPr lang="fr-FR" i="1" dirty="0" err="1"/>
              <a:t>contains</a:t>
            </a:r>
            <a:r>
              <a:rPr lang="fr-FR" i="1" dirty="0"/>
              <a:t>.</a:t>
            </a:r>
            <a:endParaRPr lang="fr-FR" sz="1400" dirty="0"/>
          </a:p>
          <a:p>
            <a:pPr eaLnBrk="1" hangingPunct="1">
              <a:spcBef>
                <a:spcPct val="0"/>
              </a:spcBef>
            </a:pPr>
            <a:endParaRPr lang="en-US" altLang="fr-FR" sz="1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55301" name="Picture 5">
            <a:extLst>
              <a:ext uri="{FF2B5EF4-FFF2-40B4-BE49-F238E27FC236}">
                <a16:creationId xmlns:a16="http://schemas.microsoft.com/office/drawing/2014/main" id="{CEA41BFA-531C-642E-44CF-8EEEBB376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8109" r="13390" b="11041"/>
          <a:stretch>
            <a:fillRect/>
          </a:stretch>
        </p:blipFill>
        <p:spPr bwMode="auto">
          <a:xfrm>
            <a:off x="8240713" y="6324600"/>
            <a:ext cx="7508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2" name="Picture 6">
            <a:extLst>
              <a:ext uri="{FF2B5EF4-FFF2-40B4-BE49-F238E27FC236}">
                <a16:creationId xmlns:a16="http://schemas.microsoft.com/office/drawing/2014/main" id="{FE994DDD-A921-BD9A-29A2-F4E20256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68287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7">
            <a:extLst>
              <a:ext uri="{FF2B5EF4-FFF2-40B4-BE49-F238E27FC236}">
                <a16:creationId xmlns:a16="http://schemas.microsoft.com/office/drawing/2014/main" id="{25EFEDCA-832B-A33E-D7AB-FB36E45E60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Thank you!</a:t>
            </a:r>
            <a:br>
              <a:rPr lang="en-US" altLang="fr-FR" b="1" dirty="0"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rPr>
            </a:br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Any questions?</a:t>
            </a:r>
            <a:endParaRPr lang="en-US" altLang="fr-FR" b="1" dirty="0">
              <a:latin typeface="Calibri" panose="020F0502020204030204" pitchFamily="34" charset="0"/>
              <a:ea typeface="PingFang SC Regular" panose="020B0400000000000000" pitchFamily="34" charset="-122"/>
              <a:sym typeface="Calibri" panose="020F0502020204030204" pitchFamily="34" charset="0"/>
            </a:endParaRPr>
          </a:p>
        </p:txBody>
      </p:sp>
      <p:pic>
        <p:nvPicPr>
          <p:cNvPr id="55304" name="Picture 4">
            <a:extLst>
              <a:ext uri="{FF2B5EF4-FFF2-40B4-BE49-F238E27FC236}">
                <a16:creationId xmlns:a16="http://schemas.microsoft.com/office/drawing/2014/main" id="{435E1F05-0F35-450E-0DD8-B4F88E8F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28746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5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Examples of direct use of heat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D4D3851-D1DA-D694-BE4E-6A95E93D41B4}"/>
              </a:ext>
            </a:extLst>
          </p:cNvPr>
          <p:cNvSpPr/>
          <p:nvPr/>
        </p:nvSpPr>
        <p:spPr>
          <a:xfrm>
            <a:off x="551210" y="1930599"/>
            <a:ext cx="1428502" cy="8280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Source of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energy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CA814E2-68A4-D6BB-DEA3-C1466853BAD9}"/>
              </a:ext>
            </a:extLst>
          </p:cNvPr>
          <p:cNvSpPr/>
          <p:nvPr/>
        </p:nvSpPr>
        <p:spPr>
          <a:xfrm>
            <a:off x="1994572" y="2056613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B9A944-0D75-90B6-01A3-06888403A16E}"/>
              </a:ext>
            </a:extLst>
          </p:cNvPr>
          <p:cNvSpPr/>
          <p:nvPr/>
        </p:nvSpPr>
        <p:spPr>
          <a:xfrm>
            <a:off x="2657504" y="1971490"/>
            <a:ext cx="1194416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0690DFF-80AA-4C1B-6E0D-0933548F5DC9}"/>
              </a:ext>
            </a:extLst>
          </p:cNvPr>
          <p:cNvSpPr/>
          <p:nvPr/>
        </p:nvSpPr>
        <p:spPr>
          <a:xfrm>
            <a:off x="4529712" y="1734698"/>
            <a:ext cx="1645692" cy="11923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Use of the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ABB7CCAE-B909-D5C0-6F4D-F69E5D027A0B}"/>
              </a:ext>
            </a:extLst>
          </p:cNvPr>
          <p:cNvSpPr/>
          <p:nvPr/>
        </p:nvSpPr>
        <p:spPr>
          <a:xfrm>
            <a:off x="3881640" y="2056613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247BD69C-703A-6587-D244-4A29754CA150}"/>
              </a:ext>
            </a:extLst>
          </p:cNvPr>
          <p:cNvSpPr/>
          <p:nvPr/>
        </p:nvSpPr>
        <p:spPr>
          <a:xfrm>
            <a:off x="3254712" y="3248983"/>
            <a:ext cx="3012860" cy="1651949"/>
          </a:xfrm>
          <a:prstGeom prst="wedgeRoundRectCallout">
            <a:avLst>
              <a:gd name="adj1" fmla="val 20352"/>
              <a:gd name="adj2" fmla="val -7163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chemeClr val="tx1"/>
                </a:solidFill>
              </a:rPr>
              <a:t>Space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heating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</a:rPr>
              <a:t>Metal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melting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Distillation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Etc.. </a:t>
            </a:r>
          </a:p>
        </p:txBody>
      </p:sp>
    </p:spTree>
    <p:extLst>
      <p:ext uri="{BB962C8B-B14F-4D97-AF65-F5344CB8AC3E}">
        <p14:creationId xmlns:p14="http://schemas.microsoft.com/office/powerpoint/2010/main" val="2648232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6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Examples of indirect use of heat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72F64F0-671F-99EC-31AF-2E23D0EDF22D}"/>
              </a:ext>
            </a:extLst>
          </p:cNvPr>
          <p:cNvSpPr/>
          <p:nvPr/>
        </p:nvSpPr>
        <p:spPr>
          <a:xfrm>
            <a:off x="580930" y="3963911"/>
            <a:ext cx="1428502" cy="8280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Source of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energy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6CA56290-96AE-5C5E-EFD7-C9592394E864}"/>
              </a:ext>
            </a:extLst>
          </p:cNvPr>
          <p:cNvSpPr/>
          <p:nvPr/>
        </p:nvSpPr>
        <p:spPr>
          <a:xfrm>
            <a:off x="2024292" y="408992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61D3186-6245-B514-3E09-5C0AEB654903}"/>
              </a:ext>
            </a:extLst>
          </p:cNvPr>
          <p:cNvSpPr/>
          <p:nvPr/>
        </p:nvSpPr>
        <p:spPr>
          <a:xfrm>
            <a:off x="2687224" y="4004802"/>
            <a:ext cx="1194416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05B0435-C2BD-DCBB-B172-090A0436B75B}"/>
              </a:ext>
            </a:extLst>
          </p:cNvPr>
          <p:cNvSpPr/>
          <p:nvPr/>
        </p:nvSpPr>
        <p:spPr>
          <a:xfrm>
            <a:off x="4559432" y="3954002"/>
            <a:ext cx="1645692" cy="95345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Conversion in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another</a:t>
            </a:r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entity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DB84F41-E5D4-28CF-395B-10E1D00D25DC}"/>
              </a:ext>
            </a:extLst>
          </p:cNvPr>
          <p:cNvSpPr/>
          <p:nvPr/>
        </p:nvSpPr>
        <p:spPr>
          <a:xfrm>
            <a:off x="6912636" y="3781773"/>
            <a:ext cx="1645692" cy="11923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Use of the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entity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41D79E82-3847-4396-3971-DC53B48DC6F3}"/>
              </a:ext>
            </a:extLst>
          </p:cNvPr>
          <p:cNvSpPr/>
          <p:nvPr/>
        </p:nvSpPr>
        <p:spPr>
          <a:xfrm>
            <a:off x="3911360" y="408992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0D6FEE91-4452-2923-0D73-3F5C81CC3271}"/>
              </a:ext>
            </a:extLst>
          </p:cNvPr>
          <p:cNvSpPr/>
          <p:nvPr/>
        </p:nvSpPr>
        <p:spPr>
          <a:xfrm>
            <a:off x="6234844" y="408992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Bulle rectangulaire à coins arrondis 1">
            <a:extLst>
              <a:ext uri="{FF2B5EF4-FFF2-40B4-BE49-F238E27FC236}">
                <a16:creationId xmlns:a16="http://schemas.microsoft.com/office/drawing/2014/main" id="{83000684-12BE-CC3C-3BBA-D237F97C5982}"/>
              </a:ext>
            </a:extLst>
          </p:cNvPr>
          <p:cNvSpPr/>
          <p:nvPr/>
        </p:nvSpPr>
        <p:spPr>
          <a:xfrm>
            <a:off x="1877511" y="1828669"/>
            <a:ext cx="6470066" cy="1651949"/>
          </a:xfrm>
          <a:prstGeom prst="wedgeRoundRectCallout">
            <a:avLst>
              <a:gd name="adj1" fmla="val 21307"/>
              <a:gd name="adj2" fmla="val 6752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chemeClr val="tx1"/>
                </a:solidFill>
              </a:rPr>
              <a:t>Internal</a:t>
            </a:r>
            <a:r>
              <a:rPr lang="fr-FR" sz="2400" dirty="0">
                <a:solidFill>
                  <a:schemeClr val="tx1"/>
                </a:solidFill>
              </a:rPr>
              <a:t> Combustion Engine 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Mobility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</a:rPr>
              <a:t>Metal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foundry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Metallic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goods</a:t>
            </a:r>
            <a:endParaRPr lang="fr-FR" sz="2400" dirty="0">
              <a:solidFill>
                <a:schemeClr val="tx1"/>
              </a:solidFill>
              <a:sym typeface="Wingdings" pitchFamily="2" charset="2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Steam turbine 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Electricity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Etc..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5C5F4-F96F-F1F5-51E2-5C932FB23312}"/>
              </a:ext>
            </a:extLst>
          </p:cNvPr>
          <p:cNvSpPr/>
          <p:nvPr/>
        </p:nvSpPr>
        <p:spPr>
          <a:xfrm>
            <a:off x="1054100" y="5199030"/>
            <a:ext cx="7220169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DIRECT or INDIRECT </a:t>
            </a:r>
            <a:r>
              <a:rPr lang="fr-FR" sz="2400" dirty="0" err="1">
                <a:solidFill>
                  <a:schemeClr val="tx1"/>
                </a:solidFill>
              </a:rPr>
              <a:t>depend</a:t>
            </a:r>
            <a:r>
              <a:rPr lang="fr-FR" sz="2400" dirty="0">
                <a:solidFill>
                  <a:schemeClr val="tx1"/>
                </a:solidFill>
              </a:rPr>
              <a:t> on the point of </a:t>
            </a:r>
            <a:r>
              <a:rPr lang="fr-FR" sz="2400" dirty="0" err="1">
                <a:solidFill>
                  <a:schemeClr val="tx1"/>
                </a:solidFill>
              </a:rPr>
              <a:t>view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7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871DBA-3E6E-0F89-66DB-72387F602FA8}"/>
              </a:ext>
            </a:extLst>
          </p:cNvPr>
          <p:cNvSpPr/>
          <p:nvPr/>
        </p:nvSpPr>
        <p:spPr bwMode="auto">
          <a:xfrm>
            <a:off x="395536" y="188640"/>
            <a:ext cx="8353425" cy="720080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70C0"/>
                </a:solidFill>
                <a:latin typeface="+mj-lt"/>
              </a:rPr>
              <a:t>Direct and indirect use of heat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D4D3851-D1DA-D694-BE4E-6A95E93D41B4}"/>
              </a:ext>
            </a:extLst>
          </p:cNvPr>
          <p:cNvSpPr/>
          <p:nvPr/>
        </p:nvSpPr>
        <p:spPr>
          <a:xfrm>
            <a:off x="551210" y="1930599"/>
            <a:ext cx="1428502" cy="8280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Source of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energy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CA814E2-68A4-D6BB-DEA3-C1466853BAD9}"/>
              </a:ext>
            </a:extLst>
          </p:cNvPr>
          <p:cNvSpPr/>
          <p:nvPr/>
        </p:nvSpPr>
        <p:spPr>
          <a:xfrm>
            <a:off x="1994572" y="2056613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B9A944-0D75-90B6-01A3-06888403A16E}"/>
              </a:ext>
            </a:extLst>
          </p:cNvPr>
          <p:cNvSpPr/>
          <p:nvPr/>
        </p:nvSpPr>
        <p:spPr>
          <a:xfrm>
            <a:off x="2657504" y="1971490"/>
            <a:ext cx="1194416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0690DFF-80AA-4C1B-6E0D-0933548F5DC9}"/>
              </a:ext>
            </a:extLst>
          </p:cNvPr>
          <p:cNvSpPr/>
          <p:nvPr/>
        </p:nvSpPr>
        <p:spPr>
          <a:xfrm>
            <a:off x="4529712" y="1734698"/>
            <a:ext cx="1645692" cy="11923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Use of the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ABB7CCAE-B909-D5C0-6F4D-F69E5D027A0B}"/>
              </a:ext>
            </a:extLst>
          </p:cNvPr>
          <p:cNvSpPr/>
          <p:nvPr/>
        </p:nvSpPr>
        <p:spPr>
          <a:xfrm>
            <a:off x="3881640" y="2056613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72F64F0-671F-99EC-31AF-2E23D0EDF22D}"/>
              </a:ext>
            </a:extLst>
          </p:cNvPr>
          <p:cNvSpPr/>
          <p:nvPr/>
        </p:nvSpPr>
        <p:spPr>
          <a:xfrm>
            <a:off x="580930" y="3963911"/>
            <a:ext cx="1428502" cy="8280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Source of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energy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6CA56290-96AE-5C5E-EFD7-C9592394E864}"/>
              </a:ext>
            </a:extLst>
          </p:cNvPr>
          <p:cNvSpPr/>
          <p:nvPr/>
        </p:nvSpPr>
        <p:spPr>
          <a:xfrm>
            <a:off x="2024292" y="408992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61D3186-6245-B514-3E09-5C0AEB654903}"/>
              </a:ext>
            </a:extLst>
          </p:cNvPr>
          <p:cNvSpPr/>
          <p:nvPr/>
        </p:nvSpPr>
        <p:spPr>
          <a:xfrm>
            <a:off x="2687224" y="4004802"/>
            <a:ext cx="1194416" cy="828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HEAT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05B0435-C2BD-DCBB-B172-090A0436B75B}"/>
              </a:ext>
            </a:extLst>
          </p:cNvPr>
          <p:cNvSpPr/>
          <p:nvPr/>
        </p:nvSpPr>
        <p:spPr>
          <a:xfrm>
            <a:off x="4559432" y="3954002"/>
            <a:ext cx="1645692" cy="95345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Conversion in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another</a:t>
            </a:r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entity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DB84F41-E5D4-28CF-395B-10E1D00D25DC}"/>
              </a:ext>
            </a:extLst>
          </p:cNvPr>
          <p:cNvSpPr/>
          <p:nvPr/>
        </p:nvSpPr>
        <p:spPr>
          <a:xfrm>
            <a:off x="6912636" y="3781773"/>
            <a:ext cx="1645692" cy="11923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Use of the </a:t>
            </a:r>
            <a:r>
              <a:rPr lang="fr-FR" sz="2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entity</a:t>
            </a:r>
            <a:endParaRPr lang="fr-FR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41D79E82-3847-4396-3971-DC53B48DC6F3}"/>
              </a:ext>
            </a:extLst>
          </p:cNvPr>
          <p:cNvSpPr/>
          <p:nvPr/>
        </p:nvSpPr>
        <p:spPr>
          <a:xfrm>
            <a:off x="3911360" y="408992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0D6FEE91-4452-2923-0D73-3F5C81CC3271}"/>
              </a:ext>
            </a:extLst>
          </p:cNvPr>
          <p:cNvSpPr/>
          <p:nvPr/>
        </p:nvSpPr>
        <p:spPr>
          <a:xfrm>
            <a:off x="6234844" y="4089925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67506C-434B-BC25-B81D-2E7A26775553}"/>
              </a:ext>
            </a:extLst>
          </p:cNvPr>
          <p:cNvSpPr/>
          <p:nvPr/>
        </p:nvSpPr>
        <p:spPr>
          <a:xfrm>
            <a:off x="2642644" y="1198976"/>
            <a:ext cx="495702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DIRECT USE OF HEAT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9BC930-B399-B4F1-C345-44D3F4ACBB16}"/>
              </a:ext>
            </a:extLst>
          </p:cNvPr>
          <p:cNvSpPr/>
          <p:nvPr/>
        </p:nvSpPr>
        <p:spPr>
          <a:xfrm>
            <a:off x="2687224" y="3268818"/>
            <a:ext cx="4922438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INDIRECT USE OF HEAT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D27DA8-2233-E6BB-9872-ACC007505D79}"/>
              </a:ext>
            </a:extLst>
          </p:cNvPr>
          <p:cNvSpPr/>
          <p:nvPr/>
        </p:nvSpPr>
        <p:spPr>
          <a:xfrm>
            <a:off x="824254" y="5187155"/>
            <a:ext cx="7564170" cy="8100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WE MUST CONSIDER BOTH</a:t>
            </a:r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9B8F9C79-0B0A-FF52-7840-91A4541753C1}"/>
              </a:ext>
            </a:extLst>
          </p:cNvPr>
          <p:cNvSpPr/>
          <p:nvPr/>
        </p:nvSpPr>
        <p:spPr>
          <a:xfrm>
            <a:off x="322604" y="3073349"/>
            <a:ext cx="1003300" cy="541285"/>
          </a:xfrm>
          <a:prstGeom prst="wedgeRoundRectCallout">
            <a:avLst>
              <a:gd name="adj1" fmla="val 58228"/>
              <a:gd name="adj2" fmla="val -1155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HME</a:t>
            </a:r>
          </a:p>
        </p:txBody>
      </p:sp>
      <p:sp>
        <p:nvSpPr>
          <p:cNvPr id="7" name="Bulle rectangulaire à coins arrondis 6">
            <a:extLst>
              <a:ext uri="{FF2B5EF4-FFF2-40B4-BE49-F238E27FC236}">
                <a16:creationId xmlns:a16="http://schemas.microsoft.com/office/drawing/2014/main" id="{169742BC-70CC-8923-5010-2092C87493D5}"/>
              </a:ext>
            </a:extLst>
          </p:cNvPr>
          <p:cNvSpPr/>
          <p:nvPr/>
        </p:nvSpPr>
        <p:spPr>
          <a:xfrm>
            <a:off x="342222" y="3063497"/>
            <a:ext cx="983682" cy="541285"/>
          </a:xfrm>
          <a:prstGeom prst="wedgeRoundRectCallout">
            <a:avLst>
              <a:gd name="adj1" fmla="val 56720"/>
              <a:gd name="adj2" fmla="val 1060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HME</a:t>
            </a:r>
          </a:p>
        </p:txBody>
      </p:sp>
    </p:spTree>
    <p:extLst>
      <p:ext uri="{BB962C8B-B14F-4D97-AF65-F5344CB8AC3E}">
        <p14:creationId xmlns:p14="http://schemas.microsoft.com/office/powerpoint/2010/main" val="89645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8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74DE7D-3312-BEF8-8822-B8EA19D34E13}"/>
              </a:ext>
            </a:extLst>
          </p:cNvPr>
          <p:cNvSpPr/>
          <p:nvPr/>
        </p:nvSpPr>
        <p:spPr bwMode="auto">
          <a:xfrm>
            <a:off x="395286" y="1196752"/>
            <a:ext cx="8353425" cy="4392488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desired: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uses – Number of users in the world at the different temperature levels and power levels – power density –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of information: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Statistics from governments and institutions (EU – DOE – IEA – national bodies)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Statistics from particular professional organisations (BP World review – Oil &amp; Gas Refineries – Cement – Iron &amp; Steel – Pulp &amp; paper – etc…)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the literature</a:t>
            </a:r>
          </a:p>
          <a:p>
            <a:pPr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CC862A6-2D55-8C71-4B34-B4B28D3C9ED7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Investigation of the present heat uses</a:t>
            </a:r>
          </a:p>
        </p:txBody>
      </p:sp>
    </p:spTree>
    <p:extLst>
      <p:ext uri="{BB962C8B-B14F-4D97-AF65-F5344CB8AC3E}">
        <p14:creationId xmlns:p14="http://schemas.microsoft.com/office/powerpoint/2010/main" val="4148123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6266CEC6-397F-6A34-6C72-B943B85F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84996-8AC5-1241-8A22-38EED909BCAD}" type="slidenum">
              <a:rPr lang="en-US" altLang="fr-FR"/>
              <a:pPr>
                <a:defRPr/>
              </a:pPr>
              <a:t>9</a:t>
            </a:fld>
            <a:endParaRPr lang="en-US" altLang="fr-FR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63FBD8D-D5F4-6C9A-A0CE-B46544D5B830}"/>
              </a:ext>
            </a:extLst>
          </p:cNvPr>
          <p:cNvSpPr>
            <a:spLocks/>
          </p:cNvSpPr>
          <p:nvPr/>
        </p:nvSpPr>
        <p:spPr bwMode="auto">
          <a:xfrm>
            <a:off x="1668463" y="6411913"/>
            <a:ext cx="1308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September 2022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D7BC8D29-E275-EF85-7B72-6832E74849CA}"/>
              </a:ext>
            </a:extLst>
          </p:cNvPr>
          <p:cNvSpPr>
            <a:spLocks/>
          </p:cNvSpPr>
          <p:nvPr/>
        </p:nvSpPr>
        <p:spPr bwMode="auto">
          <a:xfrm>
            <a:off x="3924300" y="6381750"/>
            <a:ext cx="23764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spcBef>
                <a:spcPts val="8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panose="020B0400000000000000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dirty="0">
                <a:solidFill>
                  <a:srgbClr val="2878BC"/>
                </a:solidFill>
                <a:cs typeface="Calibri" panose="020F0502020204030204" pitchFamily="34" charset="0"/>
              </a:rPr>
              <a:t>IWAHLM15 – Assisi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31B8356-9C83-8B55-2AD5-5BEFDBD6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302375"/>
            <a:ext cx="1003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74DE7D-3312-BEF8-8822-B8EA19D34E13}"/>
              </a:ext>
            </a:extLst>
          </p:cNvPr>
          <p:cNvSpPr/>
          <p:nvPr/>
        </p:nvSpPr>
        <p:spPr bwMode="auto">
          <a:xfrm>
            <a:off x="50800" y="840653"/>
            <a:ext cx="8841680" cy="4685605"/>
          </a:xfrm>
          <a:prstGeom prst="roundRect">
            <a:avLst>
              <a:gd name="adj" fmla="val 5706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remarks: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sources give the information required directly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studies use different reference frames to describe the industry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dating from a few years ago must be reanalysed to take the evolution into account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Statistics for EU28 and EU27 make comparison difficult in Europe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economic situation (COVID) complicates the reanalysis – reference year : 2019 or 2020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0E47CBB-C5F1-C31C-48AB-EFFAE5F49626}"/>
              </a:ext>
            </a:extLst>
          </p:cNvPr>
          <p:cNvSpPr/>
          <p:nvPr/>
        </p:nvSpPr>
        <p:spPr bwMode="auto">
          <a:xfrm>
            <a:off x="807727" y="136524"/>
            <a:ext cx="7528545" cy="729779"/>
          </a:xfrm>
          <a:prstGeom prst="roundRect">
            <a:avLst>
              <a:gd name="adj" fmla="val 7714"/>
            </a:avLst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j-lt"/>
              </a:rPr>
              <a:t>Investigation of the present heat uses</a:t>
            </a:r>
          </a:p>
        </p:txBody>
      </p:sp>
    </p:spTree>
    <p:extLst>
      <p:ext uri="{BB962C8B-B14F-4D97-AF65-F5344CB8AC3E}">
        <p14:creationId xmlns:p14="http://schemas.microsoft.com/office/powerpoint/2010/main" val="38071351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- Section Header">
  <a:themeElements>
    <a:clrScheme name="">
      <a:dk1>
        <a:srgbClr val="363636"/>
      </a:dk1>
      <a:lt1>
        <a:srgbClr val="E5E5E4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0F0EF"/>
      </a:accent3>
      <a:accent4>
        <a:srgbClr val="2D2D2D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Section Header">
      <a:majorFont>
        <a:latin typeface="Calibri Bold"/>
        <a:ea typeface="PingFang SC Semibold"/>
        <a:cs typeface=""/>
      </a:majorFont>
      <a:minorFont>
        <a:latin typeface="Calibri"/>
        <a:ea typeface="PingFang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PingFang SC Regular" panose="020B0400000000000000" pitchFamily="34" charset="-122"/>
            <a:sym typeface="Gill Sans" panose="020B0502020104020203" pitchFamily="34" charset="-79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PingFang SC Regular" panose="020B0400000000000000" pitchFamily="34" charset="-122"/>
            <a:sym typeface="Gill Sans" panose="020B0502020104020203" pitchFamily="34" charset="-79"/>
          </a:defRPr>
        </a:defPPr>
      </a:lstStyle>
    </a:lnDef>
  </a:objectDefaults>
  <a:extraClrSchemeLst>
    <a:extraClrScheme>
      <a:clrScheme name="Default - Section Hea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- 1_Section Header">
  <a:themeElements>
    <a:clrScheme name="">
      <a:dk1>
        <a:srgbClr val="363636"/>
      </a:dk1>
      <a:lt1>
        <a:srgbClr val="E5E5E4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0F0EF"/>
      </a:accent3>
      <a:accent4>
        <a:srgbClr val="2D2D2D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1_Section Header">
      <a:majorFont>
        <a:latin typeface="Calibri Bold"/>
        <a:ea typeface="PingFang SC Semibold"/>
        <a:cs typeface=""/>
      </a:majorFont>
      <a:minorFont>
        <a:latin typeface="Calibri"/>
        <a:ea typeface="PingFang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PingFang SC Regular" panose="020B0400000000000000" pitchFamily="34" charset="-122"/>
            <a:sym typeface="Gill Sans" panose="020B0502020104020203" pitchFamily="34" charset="-79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PingFang SC Regular" panose="020B0400000000000000" pitchFamily="34" charset="-122"/>
            <a:sym typeface="Gill Sans" panose="020B0502020104020203" pitchFamily="34" charset="-79"/>
          </a:defRPr>
        </a:defPPr>
      </a:lstStyle>
    </a:lnDef>
  </a:objectDefaults>
  <a:extraClrSchemeLst>
    <a:extraClrScheme>
      <a:clrScheme name="Default - 1_Section Hea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25415</TotalTime>
  <Pages>0</Pages>
  <Words>2240</Words>
  <Characters>0</Characters>
  <Application>Microsoft Macintosh PowerPoint</Application>
  <PresentationFormat>Affichage à l'écran (4:3)</PresentationFormat>
  <Lines>0</Lines>
  <Paragraphs>592</Paragraphs>
  <Slides>44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44</vt:i4>
      </vt:variant>
    </vt:vector>
  </HeadingPairs>
  <TitlesOfParts>
    <vt:vector size="61" baseType="lpstr">
      <vt:lpstr>AdvTT080e16ec</vt:lpstr>
      <vt:lpstr>AdvTT080e16ec+20</vt:lpstr>
      <vt:lpstr>AdvTT47a11158.B</vt:lpstr>
      <vt:lpstr>AdvTT9ce5b9b8.I</vt:lpstr>
      <vt:lpstr>AdvTTb9655705.B</vt:lpstr>
      <vt:lpstr>AdvTTb9655705.B+fb</vt:lpstr>
      <vt:lpstr>AdvTTc8c83e50</vt:lpstr>
      <vt:lpstr>AdvTTc8c83e50+20</vt:lpstr>
      <vt:lpstr>Calibri Bold</vt:lpstr>
      <vt:lpstr>Arial</vt:lpstr>
      <vt:lpstr>Calibri</vt:lpstr>
      <vt:lpstr>Calibri Light</vt:lpstr>
      <vt:lpstr>Gill Sans</vt:lpstr>
      <vt:lpstr>Times New Roman</vt:lpstr>
      <vt:lpstr>Default - Section Header</vt:lpstr>
      <vt:lpstr>Default - 1_Section Header</vt:lpstr>
      <vt:lpstr>Thème Office</vt:lpstr>
      <vt:lpstr>A technological foresight for the future deployment of different types of HME energy sources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you!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FotoH2 template</dc:title>
  <dc:subject/>
  <dc:creator/>
  <cp:keywords/>
  <dc:description/>
  <cp:lastModifiedBy>Jacques Ruer</cp:lastModifiedBy>
  <cp:revision>275</cp:revision>
  <cp:lastPrinted>2022-09-19T08:26:07Z</cp:lastPrinted>
  <dcterms:modified xsi:type="dcterms:W3CDTF">2022-09-27T03:39:56Z</dcterms:modified>
</cp:coreProperties>
</file>