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5" r:id="rId2"/>
    <p:sldMasterId id="2147483700" r:id="rId3"/>
  </p:sldMasterIdLst>
  <p:notesMasterIdLst>
    <p:notesMasterId r:id="rId38"/>
  </p:notesMasterIdLst>
  <p:handoutMasterIdLst>
    <p:handoutMasterId r:id="rId39"/>
  </p:handoutMasterIdLst>
  <p:sldIdLst>
    <p:sldId id="256" r:id="rId4"/>
    <p:sldId id="363" r:id="rId5"/>
    <p:sldId id="372" r:id="rId6"/>
    <p:sldId id="373" r:id="rId7"/>
    <p:sldId id="334" r:id="rId8"/>
    <p:sldId id="429" r:id="rId9"/>
    <p:sldId id="416" r:id="rId10"/>
    <p:sldId id="430" r:id="rId11"/>
    <p:sldId id="431" r:id="rId12"/>
    <p:sldId id="433" r:id="rId13"/>
    <p:sldId id="434" r:id="rId14"/>
    <p:sldId id="440" r:id="rId15"/>
    <p:sldId id="435" r:id="rId16"/>
    <p:sldId id="427" r:id="rId17"/>
    <p:sldId id="330" r:id="rId18"/>
    <p:sldId id="418" r:id="rId19"/>
    <p:sldId id="370" r:id="rId20"/>
    <p:sldId id="437" r:id="rId21"/>
    <p:sldId id="441" r:id="rId22"/>
    <p:sldId id="422" r:id="rId23"/>
    <p:sldId id="293" r:id="rId24"/>
    <p:sldId id="361" r:id="rId25"/>
    <p:sldId id="374" r:id="rId26"/>
    <p:sldId id="294" r:id="rId27"/>
    <p:sldId id="375" r:id="rId28"/>
    <p:sldId id="336" r:id="rId29"/>
    <p:sldId id="298" r:id="rId30"/>
    <p:sldId id="368" r:id="rId31"/>
    <p:sldId id="352" r:id="rId32"/>
    <p:sldId id="426" r:id="rId33"/>
    <p:sldId id="356" r:id="rId34"/>
    <p:sldId id="425" r:id="rId35"/>
    <p:sldId id="436" r:id="rId36"/>
    <p:sldId id="264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PingFang SC Regular" panose="020B0400000000000000" pitchFamily="34" charset="-122"/>
        <a:cs typeface="+mn-cs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PingFang SC Regular" panose="020B0400000000000000" pitchFamily="34" charset="-122"/>
        <a:cs typeface="+mn-cs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PingFang SC Regular" panose="020B0400000000000000" pitchFamily="34" charset="-122"/>
        <a:cs typeface="+mn-cs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PingFang SC Regular" panose="020B0400000000000000" pitchFamily="34" charset="-122"/>
        <a:cs typeface="+mn-cs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PingFang SC Regular" panose="020B0400000000000000" pitchFamily="34" charset="-122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PingFang SC Regular" panose="020B0400000000000000" pitchFamily="34" charset="-122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PingFang SC Regular" panose="020B0400000000000000" pitchFamily="34" charset="-122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PingFang SC Regular" panose="020B0400000000000000" pitchFamily="34" charset="-122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PingFang SC Regular" panose="020B0400000000000000" pitchFamily="34" charset="-122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DFE"/>
    <a:srgbClr val="FCF9FE"/>
    <a:srgbClr val="008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/>
    <p:restoredTop sz="94031"/>
  </p:normalViewPr>
  <p:slideViewPr>
    <p:cSldViewPr>
      <p:cViewPr varScale="1">
        <p:scale>
          <a:sx n="100" d="100"/>
          <a:sy n="100" d="100"/>
        </p:scale>
        <p:origin x="9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9651836-3C90-E667-B4B9-F4F54EFDE1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E9E79E-6E86-6E45-987E-F599BF3A4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54F86D-8E78-5742-BC21-823BC641BEB4}" type="datetimeFigureOut">
              <a:rPr lang="en-GB"/>
              <a:pPr>
                <a:defRPr/>
              </a:pPr>
              <a:t>28/09/2022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0F17C6-D0AD-2E54-FB30-99096A7053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436469-3C11-BAC5-874D-D8F6DE7CA6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3591FC-C1A5-324A-A294-55E81EEEF3B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3627F64-D05E-A721-B764-72B723F4CF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0DE213-E2BA-72F9-59DA-E0041F31BC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ECEC99-720F-6340-907F-5FD2C40268B1}" type="datetimeFigureOut">
              <a:rPr lang="en-GB"/>
              <a:pPr>
                <a:defRPr/>
              </a:pPr>
              <a:t>28/09/2022</a:t>
            </a:fld>
            <a:endParaRPr lang="en-GB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AA13F42-7FD0-F1E4-FAA2-27869A0EFE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BBED5427-DCC1-9712-C573-08FF37766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BEEB99-311B-FDAE-6BE1-D8850AA0CF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3CEF1B-BF10-1FB7-3451-C84C6F649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75D697-EBD8-8141-BC7E-F0014FBD8BB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>
            <a:extLst>
              <a:ext uri="{FF2B5EF4-FFF2-40B4-BE49-F238E27FC236}">
                <a16:creationId xmlns:a16="http://schemas.microsoft.com/office/drawing/2014/main" id="{4AE89C85-4403-FDD2-5009-440974B0B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Espace réservé des notes 2">
            <a:extLst>
              <a:ext uri="{FF2B5EF4-FFF2-40B4-BE49-F238E27FC236}">
                <a16:creationId xmlns:a16="http://schemas.microsoft.com/office/drawing/2014/main" id="{D4B3EC42-CC54-5990-4DA2-287145DA8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30723" name="Espace réservé du numéro de diapositive 3">
            <a:extLst>
              <a:ext uri="{FF2B5EF4-FFF2-40B4-BE49-F238E27FC236}">
                <a16:creationId xmlns:a16="http://schemas.microsoft.com/office/drawing/2014/main" id="{E5DB8927-55B2-F6EB-15BD-D33887D21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9pPr>
          </a:lstStyle>
          <a:p>
            <a:fld id="{28B60E74-C46A-FF49-8BF6-FD246F03BCED}" type="slidenum">
              <a:rPr lang="en-GB" altLang="fr-FR" sz="1200" smtClean="0"/>
              <a:pPr/>
              <a:t>1</a:t>
            </a:fld>
            <a:endParaRPr lang="en-GB" alt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5D697-EBD8-8141-BC7E-F0014FBD8BB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8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5D697-EBD8-8141-BC7E-F0014FBD8BB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6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5D697-EBD8-8141-BC7E-F0014FBD8BB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51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5D697-EBD8-8141-BC7E-F0014FBD8BB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8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5D697-EBD8-8141-BC7E-F0014FBD8BB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13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5D697-EBD8-8141-BC7E-F0014FBD8BB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1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71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808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946400"/>
            <a:ext cx="1951038" cy="2921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2946400"/>
            <a:ext cx="5705475" cy="2921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136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2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840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81186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4495800"/>
            <a:ext cx="1604963" cy="14557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52763" y="4495800"/>
            <a:ext cx="1604962" cy="14557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6141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211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775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3622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410111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441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Calibri" panose="020F0502020204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84666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2082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924550" y="2946400"/>
            <a:ext cx="1543050" cy="30051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95400" y="2946400"/>
            <a:ext cx="4476750" cy="30051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3095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4D25D-0CCF-274C-A62D-717383B12C59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11736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F84CD-A9F7-6C4B-A86E-C34584025509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19779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27670-231B-0B4A-82E5-E1BEAA65F3BF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82597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97287-3780-0D47-A087-2BC2EC6D317E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37102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CC965-7557-2842-892B-88B9E6749051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48130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F76C2-A61B-6C4F-99F2-D88E2F4E4389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56847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3DECE-CDC9-874A-8830-26F0750B25D5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6120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343281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72596-42F8-9840-A4B3-A71312F37327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21407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B7124-2FAF-9F4E-ABC8-C8FCE16DECDB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70618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73329-51F7-444C-904D-FD118611C9EB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3201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EF29C-3C00-454F-88EF-F8E83BE5BAC4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673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4570413"/>
            <a:ext cx="2143125" cy="1296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81325" y="4570413"/>
            <a:ext cx="2144713" cy="1296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813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95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9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6035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04710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Calibri" panose="020F0502020204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790296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192CF83-C474-0614-BF0F-D57F04300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29464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Calibri Bold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5F48241-BFFB-32F3-BE45-A17B71D59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70413"/>
            <a:ext cx="4440238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fr-FR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fr-FR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fr-FR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fr-FR"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2878BC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600" kern="1200">
          <a:solidFill>
            <a:srgbClr val="585858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algn="ctr" rtl="0" eaLnBrk="0" fontAlgn="base" hangingPunct="0">
        <a:spcBef>
          <a:spcPts val="700"/>
        </a:spcBef>
        <a:spcAft>
          <a:spcPct val="0"/>
        </a:spcAft>
        <a:defRPr sz="2800" kern="1200">
          <a:solidFill>
            <a:srgbClr val="A1A1A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algn="ctr" rtl="0" eaLnBrk="0" fontAlgn="base" hangingPunct="0">
        <a:spcBef>
          <a:spcPts val="600"/>
        </a:spcBef>
        <a:spcAft>
          <a:spcPct val="0"/>
        </a:spcAft>
        <a:defRPr sz="2400" kern="1200">
          <a:solidFill>
            <a:srgbClr val="A1A1A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algn="ctr" rtl="0" eaLnBrk="0" fontAlgn="base" hangingPunct="0">
        <a:spcBef>
          <a:spcPts val="500"/>
        </a:spcBef>
        <a:spcAft>
          <a:spcPct val="0"/>
        </a:spcAft>
        <a:defRPr sz="2000" kern="1200">
          <a:solidFill>
            <a:srgbClr val="A1A1A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algn="ctr" rtl="0" eaLnBrk="0" fontAlgn="base" hangingPunct="0">
        <a:spcBef>
          <a:spcPts val="500"/>
        </a:spcBef>
        <a:spcAft>
          <a:spcPct val="0"/>
        </a:spcAft>
        <a:defRPr sz="2000" kern="1200">
          <a:solidFill>
            <a:srgbClr val="A1A1A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0CEB45A7-8C74-DCE3-AB88-23FBBA640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1125" y="2946400"/>
            <a:ext cx="60864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Calibri Bold" charset="0"/>
              </a:rPr>
              <a:t>Click to edit Master title style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FA1D522-649E-770E-D1BD-2638548A5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4495800"/>
            <a:ext cx="3362325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fr-FR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fr-FR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fr-FR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fr-FR"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2878BC"/>
          </a:solidFill>
          <a:latin typeface="+mj-lt"/>
          <a:ea typeface="+mj-ea"/>
          <a:cs typeface="+mj-cs"/>
          <a:sym typeface="Calibri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2878BC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algn="l" rtl="0" eaLnBrk="0" fontAlgn="base" hangingPunct="0">
        <a:spcBef>
          <a:spcPts val="400"/>
        </a:spcBef>
        <a:spcAft>
          <a:spcPct val="0"/>
        </a:spcAft>
        <a:defRPr sz="1600" kern="1200">
          <a:solidFill>
            <a:srgbClr val="55637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363636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363636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363636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363636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9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emf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>
            <a:extLst>
              <a:ext uri="{FF2B5EF4-FFF2-40B4-BE49-F238E27FC236}">
                <a16:creationId xmlns:a16="http://schemas.microsoft.com/office/drawing/2014/main" id="{00CD923F-EB20-358A-0F00-A406E01148D8}"/>
              </a:ext>
            </a:extLst>
          </p:cNvPr>
          <p:cNvSpPr>
            <a:spLocks/>
          </p:cNvSpPr>
          <p:nvPr/>
        </p:nvSpPr>
        <p:spPr bwMode="auto">
          <a:xfrm>
            <a:off x="611560" y="1916832"/>
            <a:ext cx="7848600" cy="151216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3600"/>
                </a:moveTo>
                <a:cubicBezTo>
                  <a:pt x="0" y="1612"/>
                  <a:pt x="297" y="0"/>
                  <a:pt x="664" y="0"/>
                </a:cubicBezTo>
                <a:lnTo>
                  <a:pt x="20936" y="0"/>
                </a:lnTo>
                <a:cubicBezTo>
                  <a:pt x="21303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303" y="21600"/>
                  <a:pt x="20936" y="21600"/>
                </a:cubicBezTo>
                <a:lnTo>
                  <a:pt x="664" y="21600"/>
                </a:lnTo>
                <a:cubicBezTo>
                  <a:pt x="297" y="21600"/>
                  <a:pt x="0" y="19988"/>
                  <a:pt x="0" y="18000"/>
                </a:cubicBezTo>
                <a:close/>
                <a:moveTo>
                  <a:pt x="0" y="3600"/>
                </a:moveTo>
              </a:path>
            </a:pathLst>
          </a:custGeom>
          <a:gradFill rotWithShape="0">
            <a:gsLst>
              <a:gs pos="0">
                <a:srgbClr val="FDFDFC"/>
              </a:gs>
              <a:gs pos="65001">
                <a:srgbClr val="FAFAF9"/>
              </a:gs>
              <a:gs pos="100000">
                <a:srgbClr val="F8F8F7"/>
              </a:gs>
            </a:gsLst>
            <a:lin ang="5400000" scaled="1"/>
          </a:gradFill>
          <a:ln w="9525" cap="flat">
            <a:solidFill>
              <a:srgbClr val="DFDFDE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456D71B-AA68-AE30-E669-447197BF0E9E}"/>
              </a:ext>
            </a:extLst>
          </p:cNvPr>
          <p:cNvSpPr>
            <a:spLocks/>
          </p:cNvSpPr>
          <p:nvPr/>
        </p:nvSpPr>
        <p:spPr bwMode="auto">
          <a:xfrm>
            <a:off x="0" y="19239"/>
            <a:ext cx="9156700" cy="12495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585858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42950" indent="-285750" algn="ctr">
              <a:spcBef>
                <a:spcPts val="700"/>
              </a:spcBef>
              <a:defRPr sz="28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43000" indent="-228600" algn="ctr">
              <a:spcBef>
                <a:spcPts val="600"/>
              </a:spcBef>
              <a:defRPr sz="24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600200" indent="-228600" algn="ctr">
              <a:spcBef>
                <a:spcPts val="500"/>
              </a:spcBef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57400" indent="-228600" algn="ctr">
              <a:spcBef>
                <a:spcPts val="500"/>
              </a:spcBef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/>
            <a:endParaRPr lang="en-GB" altLang="fr-FR" sz="4200" dirty="0">
              <a:solidFill>
                <a:srgbClr val="000000"/>
              </a:solidFill>
              <a:latin typeface="Gill Sans" panose="020B0502020104020203" pitchFamily="34" charset="-79"/>
              <a:sym typeface="Gill Sans" panose="020B0502020104020203" pitchFamily="34" charset="-79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89D2055-2471-7CB6-D96D-6BD7DF867F41}"/>
              </a:ext>
            </a:extLst>
          </p:cNvPr>
          <p:cNvSpPr>
            <a:spLocks/>
          </p:cNvSpPr>
          <p:nvPr/>
        </p:nvSpPr>
        <p:spPr bwMode="auto">
          <a:xfrm>
            <a:off x="0" y="6324600"/>
            <a:ext cx="9156700" cy="533400"/>
          </a:xfrm>
          <a:prstGeom prst="rect">
            <a:avLst/>
          </a:prstGeom>
          <a:solidFill>
            <a:srgbClr val="B4B2B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585858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42950" indent="-285750" algn="ctr">
              <a:spcBef>
                <a:spcPts val="700"/>
              </a:spcBef>
              <a:defRPr sz="28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43000" indent="-228600" algn="ctr">
              <a:spcBef>
                <a:spcPts val="600"/>
              </a:spcBef>
              <a:defRPr sz="24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600200" indent="-228600" algn="ctr">
              <a:spcBef>
                <a:spcPts val="500"/>
              </a:spcBef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57400" indent="-228600" algn="ctr">
              <a:spcBef>
                <a:spcPts val="500"/>
              </a:spcBef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/>
            <a:endParaRPr lang="en-GB" altLang="fr-FR" sz="4200" dirty="0">
              <a:solidFill>
                <a:srgbClr val="000000"/>
              </a:solidFill>
              <a:latin typeface="Gill Sans" panose="020B0502020104020203" pitchFamily="34" charset="-79"/>
              <a:sym typeface="Gill Sans" panose="020B0502020104020203" pitchFamily="34" charset="-79"/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6017BA6F-71BC-3EB1-43A2-A7561AEFA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74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EA8AECB2-414B-D102-A656-9FD43359C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4984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>
            <a:extLst>
              <a:ext uri="{FF2B5EF4-FFF2-40B4-BE49-F238E27FC236}">
                <a16:creationId xmlns:a16="http://schemas.microsoft.com/office/drawing/2014/main" id="{E9EA7DA6-8B86-0673-58DB-FA5CAB854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2060848"/>
            <a:ext cx="7056784" cy="1224136"/>
          </a:xfrm>
        </p:spPr>
        <p:txBody>
          <a:bodyPr/>
          <a:lstStyle/>
          <a:p>
            <a:pPr algn="ctr" eaLnBrk="1" hangingPunct="1"/>
            <a:r>
              <a:rPr lang="en-US" altLang="fr-FR" sz="3600" b="1" dirty="0">
                <a:latin typeface="Calibri" panose="020F0502020204030204" pitchFamily="34" charset="0"/>
                <a:ea typeface="PingFang SC Regular" panose="020B0400000000000000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A classification of the different types of HME heat sources</a:t>
            </a:r>
          </a:p>
        </p:txBody>
      </p:sp>
      <p:sp>
        <p:nvSpPr>
          <p:cNvPr id="29703" name="Rectangle 8">
            <a:extLst>
              <a:ext uri="{FF2B5EF4-FFF2-40B4-BE49-F238E27FC236}">
                <a16:creationId xmlns:a16="http://schemas.microsoft.com/office/drawing/2014/main" id="{8F85B90D-A43D-EDE7-CBAD-8C70280E7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4509120"/>
            <a:ext cx="5688632" cy="1296987"/>
          </a:xfrm>
        </p:spPr>
        <p:txBody>
          <a:bodyPr/>
          <a:lstStyle/>
          <a:p>
            <a:pPr algn="ctr" eaLnBrk="1" hangingPunct="1">
              <a:tabLst>
                <a:tab pos="7988300" algn="r"/>
              </a:tabLst>
            </a:pPr>
            <a:r>
              <a:rPr lang="en-US" altLang="fr-FR" b="1" dirty="0"/>
              <a:t>Frank </a:t>
            </a:r>
            <a:r>
              <a:rPr lang="en-US" altLang="fr-FR" b="1" dirty="0" err="1"/>
              <a:t>Ballarano</a:t>
            </a:r>
            <a:r>
              <a:rPr lang="en-US" altLang="fr-FR" b="1"/>
              <a:t> – Erick </a:t>
            </a:r>
            <a:r>
              <a:rPr lang="en-US" altLang="fr-FR" b="1" err="1"/>
              <a:t>Braquet</a:t>
            </a:r>
            <a:r>
              <a:rPr lang="en-US" altLang="fr-FR" b="1"/>
              <a:t> – Cyril Calatrava – Philippe Koehl  Jacques Ruer* </a:t>
            </a:r>
          </a:p>
          <a:p>
            <a:pPr algn="ctr" eaLnBrk="1" hangingPunct="1">
              <a:tabLst>
                <a:tab pos="7988300" algn="r"/>
              </a:tabLst>
            </a:pPr>
            <a:endParaRPr lang="en-US" altLang="fr-FR" b="1"/>
          </a:p>
          <a:p>
            <a:pPr algn="ctr" eaLnBrk="1" hangingPunct="1">
              <a:tabLst>
                <a:tab pos="7988300" algn="r"/>
              </a:tabLst>
            </a:pPr>
            <a:r>
              <a:rPr lang="en-US" altLang="fr-FR" b="1"/>
              <a:t>IWAHLM15  - Assisi – September 2022</a:t>
            </a:r>
          </a:p>
        </p:txBody>
      </p:sp>
      <p:sp>
        <p:nvSpPr>
          <p:cNvPr id="29705" name="Rectangle 4">
            <a:extLst>
              <a:ext uri="{FF2B5EF4-FFF2-40B4-BE49-F238E27FC236}">
                <a16:creationId xmlns:a16="http://schemas.microsoft.com/office/drawing/2014/main" id="{1DB8EB56-0509-DC4E-27D2-B85032270A85}"/>
              </a:ext>
            </a:extLst>
          </p:cNvPr>
          <p:cNvSpPr>
            <a:spLocks/>
          </p:cNvSpPr>
          <p:nvPr/>
        </p:nvSpPr>
        <p:spPr bwMode="auto">
          <a:xfrm>
            <a:off x="971600" y="6309320"/>
            <a:ext cx="681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1600">
                <a:solidFill>
                  <a:srgbClr val="585858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 algn="ctr">
              <a:spcBef>
                <a:spcPts val="700"/>
              </a:spcBef>
              <a:defRPr sz="28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 algn="ctr">
              <a:spcBef>
                <a:spcPts val="600"/>
              </a:spcBef>
              <a:defRPr sz="24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 algn="ctr">
              <a:spcBef>
                <a:spcPts val="500"/>
              </a:spcBef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 algn="ctr">
              <a:spcBef>
                <a:spcPts val="500"/>
              </a:spcBef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A1A1A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fr-FR" sz="1400">
                <a:solidFill>
                  <a:schemeClr val="tx1"/>
                </a:solidFill>
                <a:latin typeface="Calibri Bold" charset="0"/>
                <a:sym typeface="Calibri Bold" charset="0"/>
              </a:rPr>
              <a:t>The </a:t>
            </a:r>
            <a:r>
              <a:rPr lang="en-US" altLang="fr-FR" sz="1400" err="1">
                <a:solidFill>
                  <a:schemeClr val="tx1"/>
                </a:solidFill>
                <a:latin typeface="Calibri Bold" charset="0"/>
                <a:sym typeface="Calibri Bold" charset="0"/>
              </a:rPr>
              <a:t>CleanHME</a:t>
            </a:r>
            <a:r>
              <a:rPr lang="en-US" altLang="fr-FR" sz="1400">
                <a:solidFill>
                  <a:schemeClr val="tx1"/>
                </a:solidFill>
                <a:latin typeface="Calibri Bold" charset="0"/>
                <a:sym typeface="Calibri Bold" charset="0"/>
              </a:rPr>
              <a:t> project has received funding from the European Union’s Horizon2020</a:t>
            </a:r>
            <a:br>
              <a:rPr lang="en-US" altLang="fr-FR" sz="1400">
                <a:solidFill>
                  <a:schemeClr val="tx1"/>
                </a:solidFill>
                <a:latin typeface="Calibri Bold" charset="0"/>
                <a:sym typeface="Calibri Bold" charset="0"/>
              </a:rPr>
            </a:br>
            <a:r>
              <a:rPr lang="en-US" altLang="fr-FR" sz="1400">
                <a:solidFill>
                  <a:schemeClr val="tx1"/>
                </a:solidFill>
                <a:latin typeface="Calibri Bold" charset="0"/>
                <a:sym typeface="Calibri Bold" charset="0"/>
              </a:rPr>
              <a:t>research and innovation </a:t>
            </a:r>
            <a:r>
              <a:rPr lang="en-US" altLang="fr-FR" sz="1400" err="1">
                <a:solidFill>
                  <a:schemeClr val="tx1"/>
                </a:solidFill>
                <a:latin typeface="Calibri Bold" charset="0"/>
                <a:sym typeface="Calibri Bold" charset="0"/>
              </a:rPr>
              <a:t>programme</a:t>
            </a:r>
            <a:r>
              <a:rPr lang="en-US" altLang="fr-FR" sz="1400">
                <a:solidFill>
                  <a:schemeClr val="tx1"/>
                </a:solidFill>
                <a:latin typeface="Calibri Bold" charset="0"/>
                <a:sym typeface="Calibri Bold" charset="0"/>
              </a:rPr>
              <a:t> under grant agreement no 951974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2666100-7D38-0D0E-C954-6CDDFF894073}"/>
              </a:ext>
            </a:extLst>
          </p:cNvPr>
          <p:cNvGrpSpPr/>
          <p:nvPr/>
        </p:nvGrpSpPr>
        <p:grpSpPr>
          <a:xfrm>
            <a:off x="6804248" y="5007978"/>
            <a:ext cx="1957264" cy="648072"/>
            <a:chOff x="6804248" y="5007978"/>
            <a:chExt cx="1957264" cy="6480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4654FD-3747-0606-ABFC-0160BA42D7B0}"/>
                </a:ext>
              </a:extLst>
            </p:cNvPr>
            <p:cNvSpPr/>
            <p:nvPr/>
          </p:nvSpPr>
          <p:spPr bwMode="auto">
            <a:xfrm>
              <a:off x="6804248" y="5007978"/>
              <a:ext cx="1957264" cy="64807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9AB7094-AC6A-912A-FF19-D25854AD6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5157192"/>
              <a:ext cx="1813248" cy="37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10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Heating + Exergy Excitation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07883B-6A09-2CFE-0E1B-1C967E1D0E15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sp>
        <p:nvSpPr>
          <p:cNvPr id="4" name="Bulle rectangulaire 3">
            <a:extLst>
              <a:ext uri="{FF2B5EF4-FFF2-40B4-BE49-F238E27FC236}">
                <a16:creationId xmlns:a16="http://schemas.microsoft.com/office/drawing/2014/main" id="{1222EE50-14AD-E3DC-0B27-E6A90CFBBD95}"/>
              </a:ext>
            </a:extLst>
          </p:cNvPr>
          <p:cNvSpPr/>
          <p:nvPr/>
        </p:nvSpPr>
        <p:spPr>
          <a:xfrm>
            <a:off x="174226" y="1196752"/>
            <a:ext cx="8795548" cy="720080"/>
          </a:xfrm>
          <a:prstGeom prst="wedgeRectCallout">
            <a:avLst>
              <a:gd name="adj1" fmla="val 18142"/>
              <a:gd name="adj2" fmla="val -369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If the excitation </a:t>
            </a:r>
            <a:r>
              <a:rPr lang="fr-FR" sz="2400" b="1" dirty="0" err="1">
                <a:solidFill>
                  <a:schemeClr val="tx1"/>
                </a:solidFill>
              </a:rPr>
              <a:t>is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only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heat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you</a:t>
            </a:r>
            <a:r>
              <a:rPr lang="fr-FR" sz="2400" b="1" dirty="0">
                <a:solidFill>
                  <a:schemeClr val="tx1"/>
                </a:solidFill>
              </a:rPr>
              <a:t> must control the </a:t>
            </a:r>
            <a:r>
              <a:rPr lang="fr-FR" sz="2400" b="1" dirty="0" err="1">
                <a:solidFill>
                  <a:schemeClr val="tx1"/>
                </a:solidFill>
              </a:rPr>
              <a:t>cooling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carefully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349A4D-6602-1945-E24F-F9A6D2157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5525"/>
            <a:ext cx="9144000" cy="43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2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11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Heating + Exergy Excitation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07883B-6A09-2CFE-0E1B-1C967E1D0E15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sp>
        <p:nvSpPr>
          <p:cNvPr id="4" name="Bulle rectangulaire 3">
            <a:extLst>
              <a:ext uri="{FF2B5EF4-FFF2-40B4-BE49-F238E27FC236}">
                <a16:creationId xmlns:a16="http://schemas.microsoft.com/office/drawing/2014/main" id="{1222EE50-14AD-E3DC-0B27-E6A90CFBBD95}"/>
              </a:ext>
            </a:extLst>
          </p:cNvPr>
          <p:cNvSpPr/>
          <p:nvPr/>
        </p:nvSpPr>
        <p:spPr>
          <a:xfrm>
            <a:off x="174226" y="1196752"/>
            <a:ext cx="8795548" cy="720080"/>
          </a:xfrm>
          <a:prstGeom prst="wedgeRectCallout">
            <a:avLst>
              <a:gd name="adj1" fmla="val 18142"/>
              <a:gd name="adj2" fmla="val -369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If the excitation </a:t>
            </a:r>
            <a:r>
              <a:rPr lang="fr-FR" sz="2400" b="1" dirty="0" err="1">
                <a:solidFill>
                  <a:schemeClr val="tx1"/>
                </a:solidFill>
              </a:rPr>
              <a:t>is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only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heat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you</a:t>
            </a:r>
            <a:r>
              <a:rPr lang="fr-FR" sz="2400" b="1" dirty="0">
                <a:solidFill>
                  <a:schemeClr val="tx1"/>
                </a:solidFill>
              </a:rPr>
              <a:t> must control the </a:t>
            </a:r>
            <a:r>
              <a:rPr lang="fr-FR" sz="2400" b="1" dirty="0" err="1">
                <a:solidFill>
                  <a:schemeClr val="tx1"/>
                </a:solidFill>
              </a:rPr>
              <a:t>cooling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carefully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85DC0B-FF61-5985-B7C1-185736687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3127"/>
            <a:ext cx="9144000" cy="3169061"/>
          </a:xfrm>
          <a:prstGeom prst="rect">
            <a:avLst/>
          </a:prstGeom>
        </p:spPr>
      </p:pic>
      <p:sp>
        <p:nvSpPr>
          <p:cNvPr id="6" name="Bulle rectangulaire 5">
            <a:extLst>
              <a:ext uri="{FF2B5EF4-FFF2-40B4-BE49-F238E27FC236}">
                <a16:creationId xmlns:a16="http://schemas.microsoft.com/office/drawing/2014/main" id="{CEF9F503-A983-D861-40B2-FEA09BA56C98}"/>
              </a:ext>
            </a:extLst>
          </p:cNvPr>
          <p:cNvSpPr/>
          <p:nvPr/>
        </p:nvSpPr>
        <p:spPr>
          <a:xfrm>
            <a:off x="201362" y="2164975"/>
            <a:ext cx="8795548" cy="720080"/>
          </a:xfrm>
          <a:prstGeom prst="wedgeRectCallout">
            <a:avLst>
              <a:gd name="adj1" fmla="val 18142"/>
              <a:gd name="adj2" fmla="val -369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If </a:t>
            </a:r>
            <a:r>
              <a:rPr lang="fr-FR" sz="2400" b="1" dirty="0" err="1">
                <a:solidFill>
                  <a:schemeClr val="tx1"/>
                </a:solidFill>
              </a:rPr>
              <a:t>you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don’t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you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risk</a:t>
            </a:r>
            <a:r>
              <a:rPr lang="fr-FR" sz="2400" b="1" dirty="0">
                <a:solidFill>
                  <a:schemeClr val="tx1"/>
                </a:solidFill>
              </a:rPr>
              <a:t> a </a:t>
            </a:r>
            <a:r>
              <a:rPr lang="fr-FR" sz="2400" b="1" dirty="0" err="1">
                <a:solidFill>
                  <a:schemeClr val="tx1"/>
                </a:solidFill>
              </a:rPr>
              <a:t>runaway</a:t>
            </a:r>
            <a:r>
              <a:rPr lang="fr-FR" sz="2400" b="1" dirty="0">
                <a:solidFill>
                  <a:schemeClr val="tx1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6523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12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Heating + Exergy Excitation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07883B-6A09-2CFE-0E1B-1C967E1D0E15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sp>
        <p:nvSpPr>
          <p:cNvPr id="4" name="Bulle rectangulaire 3">
            <a:extLst>
              <a:ext uri="{FF2B5EF4-FFF2-40B4-BE49-F238E27FC236}">
                <a16:creationId xmlns:a16="http://schemas.microsoft.com/office/drawing/2014/main" id="{1222EE50-14AD-E3DC-0B27-E6A90CFBBD95}"/>
              </a:ext>
            </a:extLst>
          </p:cNvPr>
          <p:cNvSpPr/>
          <p:nvPr/>
        </p:nvSpPr>
        <p:spPr>
          <a:xfrm>
            <a:off x="174226" y="1196752"/>
            <a:ext cx="8795548" cy="720080"/>
          </a:xfrm>
          <a:prstGeom prst="wedgeRectCallout">
            <a:avLst>
              <a:gd name="adj1" fmla="val 18142"/>
              <a:gd name="adj2" fmla="val -369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Cooling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method</a:t>
            </a:r>
            <a:r>
              <a:rPr lang="fr-FR" sz="2400" b="1" dirty="0">
                <a:solidFill>
                  <a:schemeClr val="tx1"/>
                </a:solidFill>
              </a:rPr>
              <a:t> for stable </a:t>
            </a:r>
            <a:r>
              <a:rPr lang="fr-FR" sz="2400" b="1" dirty="0" err="1">
                <a:solidFill>
                  <a:schemeClr val="tx1"/>
                </a:solidFill>
              </a:rPr>
              <a:t>operation</a:t>
            </a:r>
            <a:r>
              <a:rPr lang="fr-FR" sz="2400" b="1" dirty="0">
                <a:solidFill>
                  <a:schemeClr val="tx1"/>
                </a:solidFill>
              </a:rPr>
              <a:t> if the excitation </a:t>
            </a:r>
            <a:r>
              <a:rPr lang="fr-FR" sz="2400" b="1" dirty="0" err="1">
                <a:solidFill>
                  <a:schemeClr val="tx1"/>
                </a:solidFill>
              </a:rPr>
              <a:t>is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only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heat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D77899-21F3-5B18-B8FD-465AE052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378" y="4095788"/>
            <a:ext cx="2713806" cy="188262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/>
              <a:t>Reaction is controlled by adjusting the coolant temperature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3310F05-875D-4C99-8B30-49A6AE1EB337}"/>
              </a:ext>
            </a:extLst>
          </p:cNvPr>
          <p:cNvCxnSpPr>
            <a:cxnSpLocks/>
          </p:cNvCxnSpPr>
          <p:nvPr/>
        </p:nvCxnSpPr>
        <p:spPr>
          <a:xfrm flipV="1">
            <a:off x="660650" y="2280099"/>
            <a:ext cx="0" cy="35873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6C67E15-45C3-0B2F-DC1A-4CCB2C5FE624}"/>
              </a:ext>
            </a:extLst>
          </p:cNvPr>
          <p:cNvCxnSpPr/>
          <p:nvPr/>
        </p:nvCxnSpPr>
        <p:spPr>
          <a:xfrm>
            <a:off x="634960" y="5834629"/>
            <a:ext cx="515629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rme libre 10">
            <a:extLst>
              <a:ext uri="{FF2B5EF4-FFF2-40B4-BE49-F238E27FC236}">
                <a16:creationId xmlns:a16="http://schemas.microsoft.com/office/drawing/2014/main" id="{830B2252-A786-EE14-FF34-288116014096}"/>
              </a:ext>
            </a:extLst>
          </p:cNvPr>
          <p:cNvSpPr/>
          <p:nvPr/>
        </p:nvSpPr>
        <p:spPr>
          <a:xfrm>
            <a:off x="596722" y="2649980"/>
            <a:ext cx="4263294" cy="3163829"/>
          </a:xfrm>
          <a:custGeom>
            <a:avLst/>
            <a:gdLst>
              <a:gd name="connsiteX0" fmla="*/ 0 w 4712574"/>
              <a:gd name="connsiteY0" fmla="*/ 4039067 h 4039067"/>
              <a:gd name="connsiteX1" fmla="*/ 2784703 w 4712574"/>
              <a:gd name="connsiteY1" fmla="*/ 3197595 h 4039067"/>
              <a:gd name="connsiteX2" fmla="*/ 4712574 w 4712574"/>
              <a:gd name="connsiteY2" fmla="*/ 0 h 403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2574" h="4039067">
                <a:moveTo>
                  <a:pt x="0" y="4039067"/>
                </a:moveTo>
                <a:cubicBezTo>
                  <a:pt x="999637" y="3954920"/>
                  <a:pt x="1999274" y="3870773"/>
                  <a:pt x="2784703" y="3197595"/>
                </a:cubicBezTo>
                <a:cubicBezTo>
                  <a:pt x="3570132" y="2524417"/>
                  <a:pt x="4712574" y="0"/>
                  <a:pt x="4712574" y="0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058DD4F-7975-27BE-E989-53A2664641D1}"/>
              </a:ext>
            </a:extLst>
          </p:cNvPr>
          <p:cNvCxnSpPr>
            <a:cxnSpLocks/>
          </p:cNvCxnSpPr>
          <p:nvPr/>
        </p:nvCxnSpPr>
        <p:spPr>
          <a:xfrm flipV="1">
            <a:off x="4116479" y="2427686"/>
            <a:ext cx="380642" cy="3406943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Bulle rectangulaire à coins arrondis 12">
            <a:extLst>
              <a:ext uri="{FF2B5EF4-FFF2-40B4-BE49-F238E27FC236}">
                <a16:creationId xmlns:a16="http://schemas.microsoft.com/office/drawing/2014/main" id="{F180F249-03FB-2616-D133-A61B24ABFEBF}"/>
              </a:ext>
            </a:extLst>
          </p:cNvPr>
          <p:cNvSpPr/>
          <p:nvPr/>
        </p:nvSpPr>
        <p:spPr>
          <a:xfrm rot="16200000">
            <a:off x="-622153" y="3559243"/>
            <a:ext cx="2080876" cy="382487"/>
          </a:xfrm>
          <a:prstGeom prst="wedgeRoundRectCallout">
            <a:avLst>
              <a:gd name="adj1" fmla="val -19677"/>
              <a:gd name="adj2" fmla="val 455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Heat</a:t>
            </a:r>
            <a:r>
              <a:rPr lang="fr-FR" sz="2400" b="1" dirty="0">
                <a:solidFill>
                  <a:schemeClr val="tx1"/>
                </a:solidFill>
              </a:rPr>
              <a:t> flow</a:t>
            </a:r>
          </a:p>
        </p:txBody>
      </p:sp>
      <p:sp>
        <p:nvSpPr>
          <p:cNvPr id="14" name="Losange 13">
            <a:extLst>
              <a:ext uri="{FF2B5EF4-FFF2-40B4-BE49-F238E27FC236}">
                <a16:creationId xmlns:a16="http://schemas.microsoft.com/office/drawing/2014/main" id="{79BF128F-C68D-869B-FD98-8A84B6439070}"/>
              </a:ext>
            </a:extLst>
          </p:cNvPr>
          <p:cNvSpPr/>
          <p:nvPr/>
        </p:nvSpPr>
        <p:spPr>
          <a:xfrm>
            <a:off x="4264275" y="3403026"/>
            <a:ext cx="229493" cy="229493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ectangulaire à coins arrondis 14">
            <a:extLst>
              <a:ext uri="{FF2B5EF4-FFF2-40B4-BE49-F238E27FC236}">
                <a16:creationId xmlns:a16="http://schemas.microsoft.com/office/drawing/2014/main" id="{3DD1C70F-9EF3-AC3B-0D34-AA1479972F16}"/>
              </a:ext>
            </a:extLst>
          </p:cNvPr>
          <p:cNvSpPr/>
          <p:nvPr/>
        </p:nvSpPr>
        <p:spPr>
          <a:xfrm>
            <a:off x="3611248" y="5930391"/>
            <a:ext cx="1987256" cy="503099"/>
          </a:xfrm>
          <a:prstGeom prst="wedgeRoundRectCallout">
            <a:avLst>
              <a:gd name="adj1" fmla="val -19677"/>
              <a:gd name="adj2" fmla="val 455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b="1" dirty="0" err="1">
                <a:solidFill>
                  <a:schemeClr val="tx1"/>
                </a:solidFill>
              </a:rPr>
              <a:t>Temperature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6" name="Bulle rectangulaire à coins arrondis 15">
            <a:extLst>
              <a:ext uri="{FF2B5EF4-FFF2-40B4-BE49-F238E27FC236}">
                <a16:creationId xmlns:a16="http://schemas.microsoft.com/office/drawing/2014/main" id="{306F14B2-2B4C-6138-83E2-8C1FC814AC2D}"/>
              </a:ext>
            </a:extLst>
          </p:cNvPr>
          <p:cNvSpPr/>
          <p:nvPr/>
        </p:nvSpPr>
        <p:spPr>
          <a:xfrm>
            <a:off x="5345395" y="2935746"/>
            <a:ext cx="3045027" cy="852230"/>
          </a:xfrm>
          <a:prstGeom prst="wedgeRoundRectCallout">
            <a:avLst>
              <a:gd name="adj1" fmla="val -81075"/>
              <a:gd name="adj2" fmla="val 1607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HME Operating point</a:t>
            </a:r>
          </a:p>
        </p:txBody>
      </p:sp>
      <p:sp>
        <p:nvSpPr>
          <p:cNvPr id="17" name="Bulle rectangulaire à coins arrondis 16">
            <a:extLst>
              <a:ext uri="{FF2B5EF4-FFF2-40B4-BE49-F238E27FC236}">
                <a16:creationId xmlns:a16="http://schemas.microsoft.com/office/drawing/2014/main" id="{A55D0A1D-24AD-7320-26E8-03794F5C45AF}"/>
              </a:ext>
            </a:extLst>
          </p:cNvPr>
          <p:cNvSpPr/>
          <p:nvPr/>
        </p:nvSpPr>
        <p:spPr>
          <a:xfrm>
            <a:off x="931333" y="3285067"/>
            <a:ext cx="2618701" cy="1339923"/>
          </a:xfrm>
          <a:prstGeom prst="wedgeRoundRectCallout">
            <a:avLst>
              <a:gd name="adj1" fmla="val 70541"/>
              <a:gd name="adj2" fmla="val 1376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Heat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is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recovered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at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this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temperature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8" name="Bulle rectangulaire à coins arrondis 17">
            <a:extLst>
              <a:ext uri="{FF2B5EF4-FFF2-40B4-BE49-F238E27FC236}">
                <a16:creationId xmlns:a16="http://schemas.microsoft.com/office/drawing/2014/main" id="{45D875CF-9002-C90A-F63D-0A185098A46D}"/>
              </a:ext>
            </a:extLst>
          </p:cNvPr>
          <p:cNvSpPr/>
          <p:nvPr/>
        </p:nvSpPr>
        <p:spPr>
          <a:xfrm>
            <a:off x="5423912" y="2159089"/>
            <a:ext cx="3175505" cy="637891"/>
          </a:xfrm>
          <a:prstGeom prst="wedgeRoundRectCallout">
            <a:avLst>
              <a:gd name="adj1" fmla="val -68455"/>
              <a:gd name="adj2" fmla="val 538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HME power </a:t>
            </a:r>
            <a:r>
              <a:rPr lang="fr-FR" sz="2400" b="1" dirty="0" err="1">
                <a:solidFill>
                  <a:schemeClr val="tx1"/>
                </a:solidFill>
              </a:rPr>
              <a:t>curve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9" name="Bulle rectangulaire à coins arrondis 18">
            <a:extLst>
              <a:ext uri="{FF2B5EF4-FFF2-40B4-BE49-F238E27FC236}">
                <a16:creationId xmlns:a16="http://schemas.microsoft.com/office/drawing/2014/main" id="{A8FD242F-9731-D11C-2683-0BCFA025373F}"/>
              </a:ext>
            </a:extLst>
          </p:cNvPr>
          <p:cNvSpPr/>
          <p:nvPr/>
        </p:nvSpPr>
        <p:spPr>
          <a:xfrm>
            <a:off x="895724" y="2346571"/>
            <a:ext cx="2940434" cy="482898"/>
          </a:xfrm>
          <a:prstGeom prst="wedgeRoundRectCallout">
            <a:avLst>
              <a:gd name="adj1" fmla="val 67392"/>
              <a:gd name="adj2" fmla="val 1007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Cooling</a:t>
            </a:r>
            <a:r>
              <a:rPr lang="fr-FR" sz="2400" b="1" dirty="0">
                <a:solidFill>
                  <a:schemeClr val="tx1"/>
                </a:solidFill>
              </a:rPr>
              <a:t> power  </a:t>
            </a:r>
            <a:r>
              <a:rPr lang="fr-FR" sz="2400" b="1" dirty="0" err="1">
                <a:solidFill>
                  <a:schemeClr val="tx1"/>
                </a:solidFill>
              </a:rPr>
              <a:t>curve</a:t>
            </a: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5DB5531-7E01-61BE-6FFA-B412827692B6}"/>
              </a:ext>
            </a:extLst>
          </p:cNvPr>
          <p:cNvCxnSpPr>
            <a:cxnSpLocks/>
          </p:cNvCxnSpPr>
          <p:nvPr/>
        </p:nvCxnSpPr>
        <p:spPr>
          <a:xfrm>
            <a:off x="4379021" y="3224383"/>
            <a:ext cx="0" cy="2745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D18D0D-1EFA-C6AC-0549-57B2FBF58A8F}"/>
              </a:ext>
            </a:extLst>
          </p:cNvPr>
          <p:cNvCxnSpPr/>
          <p:nvPr/>
        </p:nvCxnSpPr>
        <p:spPr>
          <a:xfrm>
            <a:off x="4095550" y="4624990"/>
            <a:ext cx="0" cy="13695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70D68E6-0914-37FA-5BA5-8F9153A0519F}"/>
              </a:ext>
            </a:extLst>
          </p:cNvPr>
          <p:cNvCxnSpPr/>
          <p:nvPr/>
        </p:nvCxnSpPr>
        <p:spPr>
          <a:xfrm>
            <a:off x="3858483" y="4961608"/>
            <a:ext cx="2370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47E611D-328C-2041-D47B-587F165E1107}"/>
              </a:ext>
            </a:extLst>
          </p:cNvPr>
          <p:cNvCxnSpPr/>
          <p:nvPr/>
        </p:nvCxnSpPr>
        <p:spPr>
          <a:xfrm flipH="1">
            <a:off x="4350876" y="4961608"/>
            <a:ext cx="25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5A0C898-D312-5EF0-1F7C-63C58D3EBF67}"/>
              </a:ext>
            </a:extLst>
          </p:cNvPr>
          <p:cNvCxnSpPr/>
          <p:nvPr/>
        </p:nvCxnSpPr>
        <p:spPr>
          <a:xfrm>
            <a:off x="3944385" y="4961608"/>
            <a:ext cx="541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Bulle rectangulaire à coins arrondis 24">
            <a:extLst>
              <a:ext uri="{FF2B5EF4-FFF2-40B4-BE49-F238E27FC236}">
                <a16:creationId xmlns:a16="http://schemas.microsoft.com/office/drawing/2014/main" id="{FA570199-1FCE-7A56-FD52-DA453A6290F4}"/>
              </a:ext>
            </a:extLst>
          </p:cNvPr>
          <p:cNvSpPr/>
          <p:nvPr/>
        </p:nvSpPr>
        <p:spPr>
          <a:xfrm>
            <a:off x="4533359" y="4720159"/>
            <a:ext cx="636081" cy="482898"/>
          </a:xfrm>
          <a:prstGeom prst="wedgeRoundRectCallout">
            <a:avLst>
              <a:gd name="adj1" fmla="val -2001"/>
              <a:gd name="adj2" fmla="val 288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fr-FR" sz="2400" b="1" dirty="0">
                <a:solidFill>
                  <a:schemeClr val="tx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5626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13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Heating + Exergy Excitation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07883B-6A09-2CFE-0E1B-1C967E1D0E15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sp>
        <p:nvSpPr>
          <p:cNvPr id="4" name="Bulle rectangulaire 3">
            <a:extLst>
              <a:ext uri="{FF2B5EF4-FFF2-40B4-BE49-F238E27FC236}">
                <a16:creationId xmlns:a16="http://schemas.microsoft.com/office/drawing/2014/main" id="{1222EE50-14AD-E3DC-0B27-E6A90CFBBD95}"/>
              </a:ext>
            </a:extLst>
          </p:cNvPr>
          <p:cNvSpPr/>
          <p:nvPr/>
        </p:nvSpPr>
        <p:spPr>
          <a:xfrm>
            <a:off x="174226" y="1196752"/>
            <a:ext cx="8795548" cy="720080"/>
          </a:xfrm>
          <a:prstGeom prst="wedgeRectCallout">
            <a:avLst>
              <a:gd name="adj1" fmla="val 18142"/>
              <a:gd name="adj2" fmla="val -369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If the excitation </a:t>
            </a:r>
            <a:r>
              <a:rPr lang="en-GB" sz="2400" b="1" dirty="0">
                <a:solidFill>
                  <a:schemeClr val="tx1"/>
                </a:solidFill>
              </a:rPr>
              <a:t>includes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some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exergy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there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is</a:t>
            </a:r>
            <a:r>
              <a:rPr lang="fr-FR" sz="2400" b="1" dirty="0">
                <a:solidFill>
                  <a:schemeClr val="tx1"/>
                </a:solidFill>
              </a:rPr>
              <a:t> an </a:t>
            </a:r>
            <a:r>
              <a:rPr lang="fr-FR" sz="2400" b="1" dirty="0" err="1">
                <a:solidFill>
                  <a:schemeClr val="tx1"/>
                </a:solidFill>
              </a:rPr>
              <a:t>additional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method</a:t>
            </a:r>
            <a:r>
              <a:rPr lang="fr-FR" sz="2400" b="1" dirty="0">
                <a:solidFill>
                  <a:schemeClr val="tx1"/>
                </a:solidFill>
              </a:rPr>
              <a:t> to control the power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1697E2-5C06-3105-6F1E-60BF8BDCB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9839"/>
            <a:ext cx="9144000" cy="28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6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14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179512" y="836712"/>
            <a:ext cx="8964488" cy="2473245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altLang="fr-FR" sz="1600" b="1"/>
              <a:t>Electrical energy input for :</a:t>
            </a:r>
          </a:p>
          <a:p>
            <a:pPr>
              <a:defRPr/>
            </a:pPr>
            <a:r>
              <a:rPr lang="en-GB" altLang="fr-FR" sz="1600" b="1"/>
              <a:t>	heating + supply for high exergy excitation</a:t>
            </a:r>
          </a:p>
          <a:p>
            <a:pPr>
              <a:defRPr/>
            </a:pPr>
            <a:endParaRPr lang="en-GB" altLang="fr-FR" sz="1600" b="1"/>
          </a:p>
          <a:p>
            <a:pPr>
              <a:defRPr/>
            </a:pPr>
            <a:r>
              <a:rPr lang="en-GB" altLang="fr-FR" sz="1600" b="1"/>
              <a:t>DEFINITIONS: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1600" b="1" u="sng"/>
              <a:t>Excess Heat </a:t>
            </a:r>
            <a:r>
              <a:rPr lang="en-GB" altLang="fr-FR" sz="1600" b="1"/>
              <a:t>= Heat output – Energies input to the reactor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1600" b="1" u="sng"/>
              <a:t>Coefficient of Performance </a:t>
            </a:r>
            <a:r>
              <a:rPr lang="en-GB" altLang="fr-FR" sz="1600" b="1"/>
              <a:t>= </a:t>
            </a:r>
          </a:p>
          <a:p>
            <a:pPr>
              <a:defRPr/>
            </a:pPr>
            <a:r>
              <a:rPr lang="en-GB" altLang="fr-FR" sz="1600" b="1"/>
              <a:t>                   Heat output / Electricity to excitation supply unit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1600" b="1" u="sng"/>
              <a:t>Amplification factor </a:t>
            </a:r>
            <a:r>
              <a:rPr lang="en-GB" altLang="fr-FR" sz="1600" b="1"/>
              <a:t>=   </a:t>
            </a:r>
          </a:p>
          <a:p>
            <a:pPr>
              <a:defRPr/>
            </a:pPr>
            <a:r>
              <a:rPr lang="en-GB" altLang="fr-FR" sz="1600" b="1"/>
              <a:t>                   Heat surplus output /Supply of high exergy excitation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Type 1 – Heating + Excitation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07883B-6A09-2CFE-0E1B-1C967E1D0E15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84F5992-E014-D564-AAA7-703EF7E55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1" t="2113" r="4415" b="7143"/>
          <a:stretch/>
        </p:blipFill>
        <p:spPr>
          <a:xfrm>
            <a:off x="804241" y="3309957"/>
            <a:ext cx="6864103" cy="27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4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15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107504" y="1484785"/>
            <a:ext cx="8748464" cy="1440160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Excess Heat = Not changed by insulation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Amplification factor = Not changed by insulation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Coefficient of Performance = changed by insulation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3308"/>
            <a:ext cx="8352928" cy="761396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Type 1 to Type 2</a:t>
            </a:r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4BA7CF55-6D0A-0184-ACB3-A4F9F2B261C7}"/>
              </a:ext>
            </a:extLst>
          </p:cNvPr>
          <p:cNvSpPr/>
          <p:nvPr/>
        </p:nvSpPr>
        <p:spPr>
          <a:xfrm>
            <a:off x="6438072" y="3573016"/>
            <a:ext cx="1901687" cy="1557130"/>
          </a:xfrm>
          <a:custGeom>
            <a:avLst/>
            <a:gdLst>
              <a:gd name="connsiteX0" fmla="*/ 0 w 1901687"/>
              <a:gd name="connsiteY0" fmla="*/ 523461 h 1557130"/>
              <a:gd name="connsiteX1" fmla="*/ 185530 w 1901687"/>
              <a:gd name="connsiteY1" fmla="*/ 934278 h 1557130"/>
              <a:gd name="connsiteX2" fmla="*/ 0 w 1901687"/>
              <a:gd name="connsiteY2" fmla="*/ 1550504 h 1557130"/>
              <a:gd name="connsiteX3" fmla="*/ 1888435 w 1901687"/>
              <a:gd name="connsiteY3" fmla="*/ 1557130 h 1557130"/>
              <a:gd name="connsiteX4" fmla="*/ 1901687 w 1901687"/>
              <a:gd name="connsiteY4" fmla="*/ 0 h 1557130"/>
              <a:gd name="connsiteX5" fmla="*/ 0 w 1901687"/>
              <a:gd name="connsiteY5" fmla="*/ 523461 h 155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1687" h="1557130">
                <a:moveTo>
                  <a:pt x="0" y="523461"/>
                </a:moveTo>
                <a:lnTo>
                  <a:pt x="185530" y="934278"/>
                </a:lnTo>
                <a:lnTo>
                  <a:pt x="0" y="1550504"/>
                </a:lnTo>
                <a:lnTo>
                  <a:pt x="1888435" y="1557130"/>
                </a:lnTo>
                <a:lnTo>
                  <a:pt x="1901687" y="0"/>
                </a:lnTo>
                <a:lnTo>
                  <a:pt x="0" y="523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56B3E2B-8CE1-04A1-0510-3A0A87F52231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2969DD6-8F99-D80C-1B24-E75BFE7EB015}"/>
              </a:ext>
            </a:extLst>
          </p:cNvPr>
          <p:cNvGrpSpPr/>
          <p:nvPr/>
        </p:nvGrpSpPr>
        <p:grpSpPr>
          <a:xfrm>
            <a:off x="1113182" y="2850801"/>
            <a:ext cx="6640505" cy="3242495"/>
            <a:chOff x="1113182" y="2850801"/>
            <a:chExt cx="6640505" cy="324249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A118EDA-D3FB-2D4D-209F-06630B60A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0" t="6555" r="3688" b="7246"/>
            <a:stretch/>
          </p:blipFill>
          <p:spPr>
            <a:xfrm>
              <a:off x="1113182" y="3212976"/>
              <a:ext cx="6640505" cy="288032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AD98D9-B436-1942-542C-F9822CBDFFE1}"/>
                </a:ext>
              </a:extLst>
            </p:cNvPr>
            <p:cNvSpPr/>
            <p:nvPr/>
          </p:nvSpPr>
          <p:spPr>
            <a:xfrm>
              <a:off x="1979712" y="2850801"/>
              <a:ext cx="3312368" cy="4124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>
                  <a:solidFill>
                    <a:schemeClr val="tx1"/>
                  </a:solidFill>
                </a:rPr>
                <a:t>Good thermal insulation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C4B09A63-CD4C-EC07-DB20-336B3D21D367}"/>
              </a:ext>
            </a:extLst>
          </p:cNvPr>
          <p:cNvGrpSpPr/>
          <p:nvPr/>
        </p:nvGrpSpPr>
        <p:grpSpPr>
          <a:xfrm>
            <a:off x="804241" y="2837414"/>
            <a:ext cx="6864103" cy="3238310"/>
            <a:chOff x="854765" y="2869875"/>
            <a:chExt cx="6764751" cy="320381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DCDF6D5-6C9D-419E-81C5-380B305CA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861" t="2113" r="4415" b="7143"/>
            <a:stretch/>
          </p:blipFill>
          <p:spPr>
            <a:xfrm>
              <a:off x="854765" y="3337384"/>
              <a:ext cx="6764751" cy="273630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7D46C0-36C4-25E8-31BA-427FB3873186}"/>
                </a:ext>
              </a:extLst>
            </p:cNvPr>
            <p:cNvSpPr/>
            <p:nvPr/>
          </p:nvSpPr>
          <p:spPr>
            <a:xfrm>
              <a:off x="1670196" y="2869875"/>
              <a:ext cx="3693892" cy="4445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>
                  <a:solidFill>
                    <a:schemeClr val="tx1"/>
                  </a:solidFill>
                </a:rPr>
                <a:t>Low thermal insulation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9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16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125760" y="843148"/>
            <a:ext cx="8748464" cy="4319587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Excess Heat = Not changed by insulation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Amplification factor = Not changed by insulation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Coefficient of Performance = changed by insulation</a:t>
            </a:r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4BA7CF55-6D0A-0184-ACB3-A4F9F2B261C7}"/>
              </a:ext>
            </a:extLst>
          </p:cNvPr>
          <p:cNvSpPr/>
          <p:nvPr/>
        </p:nvSpPr>
        <p:spPr>
          <a:xfrm>
            <a:off x="6387548" y="3942522"/>
            <a:ext cx="1901687" cy="1557130"/>
          </a:xfrm>
          <a:custGeom>
            <a:avLst/>
            <a:gdLst>
              <a:gd name="connsiteX0" fmla="*/ 0 w 1901687"/>
              <a:gd name="connsiteY0" fmla="*/ 523461 h 1557130"/>
              <a:gd name="connsiteX1" fmla="*/ 185530 w 1901687"/>
              <a:gd name="connsiteY1" fmla="*/ 934278 h 1557130"/>
              <a:gd name="connsiteX2" fmla="*/ 0 w 1901687"/>
              <a:gd name="connsiteY2" fmla="*/ 1550504 h 1557130"/>
              <a:gd name="connsiteX3" fmla="*/ 1888435 w 1901687"/>
              <a:gd name="connsiteY3" fmla="*/ 1557130 h 1557130"/>
              <a:gd name="connsiteX4" fmla="*/ 1901687 w 1901687"/>
              <a:gd name="connsiteY4" fmla="*/ 0 h 1557130"/>
              <a:gd name="connsiteX5" fmla="*/ 0 w 1901687"/>
              <a:gd name="connsiteY5" fmla="*/ 523461 h 155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1687" h="1557130">
                <a:moveTo>
                  <a:pt x="0" y="523461"/>
                </a:moveTo>
                <a:lnTo>
                  <a:pt x="185530" y="934278"/>
                </a:lnTo>
                <a:lnTo>
                  <a:pt x="0" y="1550504"/>
                </a:lnTo>
                <a:lnTo>
                  <a:pt x="1888435" y="1557130"/>
                </a:lnTo>
                <a:lnTo>
                  <a:pt x="1901687" y="0"/>
                </a:lnTo>
                <a:lnTo>
                  <a:pt x="0" y="523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118EDA-D3FB-2D4D-209F-06630B60AE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0" t="6555" r="3688" b="7246"/>
          <a:stretch/>
        </p:blipFill>
        <p:spPr>
          <a:xfrm>
            <a:off x="1073426" y="3212976"/>
            <a:ext cx="6680262" cy="288032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A188B46-3A81-00A0-83C6-7A3080DFA22E}"/>
              </a:ext>
            </a:extLst>
          </p:cNvPr>
          <p:cNvSpPr/>
          <p:nvPr/>
        </p:nvSpPr>
        <p:spPr bwMode="auto">
          <a:xfrm>
            <a:off x="552450" y="2084067"/>
            <a:ext cx="8064896" cy="122413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Gill Sans" panose="020B0502020104020203" pitchFamily="34" charset="-79"/>
              </a:rPr>
              <a:t>COP is not the relevant metrics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FACTOR and</a:t>
            </a: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Gill Sans" panose="020B0502020104020203" pitchFamily="34" charset="-79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 HEAT SPECIFIC ENERGY (W/kg)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preferred to evaluate the performance of a HME reactor</a:t>
            </a: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Gill Sans" panose="020B0502020104020203" pitchFamily="34" charset="-79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8150577-CBA3-6B16-3C77-83F0AAA13FBF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6859998-3A0F-13F0-4F98-EB5C8287AF3F}"/>
              </a:ext>
            </a:extLst>
          </p:cNvPr>
          <p:cNvSpPr/>
          <p:nvPr/>
        </p:nvSpPr>
        <p:spPr bwMode="auto">
          <a:xfrm>
            <a:off x="395536" y="3308"/>
            <a:ext cx="8352928" cy="761396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Type 1 to Type 2</a:t>
            </a:r>
          </a:p>
        </p:txBody>
      </p:sp>
    </p:spTree>
    <p:extLst>
      <p:ext uri="{BB962C8B-B14F-4D97-AF65-F5344CB8AC3E}">
        <p14:creationId xmlns:p14="http://schemas.microsoft.com/office/powerpoint/2010/main" val="391475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17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107504" y="1484784"/>
            <a:ext cx="8748464" cy="4319587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Excess Heat = heat loss + heat export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Useful heat exported for uses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Heat loss may be recovered for other uses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0"/>
            <a:ext cx="8352928" cy="1368152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>
                <a:solidFill>
                  <a:srgbClr val="0070C0"/>
                </a:solidFill>
              </a:rPr>
              <a:t>Type 2 : Heat export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AFFF42-782F-F587-3EB7-BE280B07F3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3" t="3342" r="5808" b="9231"/>
          <a:stretch/>
        </p:blipFill>
        <p:spPr>
          <a:xfrm>
            <a:off x="1403648" y="3429000"/>
            <a:ext cx="6965773" cy="2520280"/>
          </a:xfrm>
          <a:prstGeom prst="rect">
            <a:avLst/>
          </a:prstGeom>
        </p:spPr>
      </p:pic>
      <p:sp>
        <p:nvSpPr>
          <p:cNvPr id="3" name="Forme libre 2">
            <a:extLst>
              <a:ext uri="{FF2B5EF4-FFF2-40B4-BE49-F238E27FC236}">
                <a16:creationId xmlns:a16="http://schemas.microsoft.com/office/drawing/2014/main" id="{85D1048D-AB43-CDE1-40B6-916A84EDFB64}"/>
              </a:ext>
            </a:extLst>
          </p:cNvPr>
          <p:cNvSpPr/>
          <p:nvPr/>
        </p:nvSpPr>
        <p:spPr>
          <a:xfrm>
            <a:off x="6387548" y="3942522"/>
            <a:ext cx="1901687" cy="1557130"/>
          </a:xfrm>
          <a:custGeom>
            <a:avLst/>
            <a:gdLst>
              <a:gd name="connsiteX0" fmla="*/ 0 w 1901687"/>
              <a:gd name="connsiteY0" fmla="*/ 523461 h 1557130"/>
              <a:gd name="connsiteX1" fmla="*/ 185530 w 1901687"/>
              <a:gd name="connsiteY1" fmla="*/ 934278 h 1557130"/>
              <a:gd name="connsiteX2" fmla="*/ 0 w 1901687"/>
              <a:gd name="connsiteY2" fmla="*/ 1550504 h 1557130"/>
              <a:gd name="connsiteX3" fmla="*/ 1888435 w 1901687"/>
              <a:gd name="connsiteY3" fmla="*/ 1557130 h 1557130"/>
              <a:gd name="connsiteX4" fmla="*/ 1901687 w 1901687"/>
              <a:gd name="connsiteY4" fmla="*/ 0 h 1557130"/>
              <a:gd name="connsiteX5" fmla="*/ 0 w 1901687"/>
              <a:gd name="connsiteY5" fmla="*/ 523461 h 1557130"/>
              <a:gd name="connsiteX0" fmla="*/ 0 w 1901687"/>
              <a:gd name="connsiteY0" fmla="*/ 523461 h 1557130"/>
              <a:gd name="connsiteX1" fmla="*/ 185530 w 1901687"/>
              <a:gd name="connsiteY1" fmla="*/ 934278 h 1557130"/>
              <a:gd name="connsiteX2" fmla="*/ 0 w 1901687"/>
              <a:gd name="connsiteY2" fmla="*/ 1550504 h 1557130"/>
              <a:gd name="connsiteX3" fmla="*/ 1888435 w 1901687"/>
              <a:gd name="connsiteY3" fmla="*/ 1557130 h 1557130"/>
              <a:gd name="connsiteX4" fmla="*/ 1901687 w 1901687"/>
              <a:gd name="connsiteY4" fmla="*/ 0 h 1557130"/>
              <a:gd name="connsiteX5" fmla="*/ 252738 w 1901687"/>
              <a:gd name="connsiteY5" fmla="*/ 444421 h 1557130"/>
              <a:gd name="connsiteX6" fmla="*/ 0 w 1901687"/>
              <a:gd name="connsiteY6" fmla="*/ 523461 h 1557130"/>
              <a:gd name="connsiteX0" fmla="*/ 0 w 1901687"/>
              <a:gd name="connsiteY0" fmla="*/ 523461 h 1557130"/>
              <a:gd name="connsiteX1" fmla="*/ 185530 w 1901687"/>
              <a:gd name="connsiteY1" fmla="*/ 934278 h 1557130"/>
              <a:gd name="connsiteX2" fmla="*/ 0 w 1901687"/>
              <a:gd name="connsiteY2" fmla="*/ 1550504 h 1557130"/>
              <a:gd name="connsiteX3" fmla="*/ 1888435 w 1901687"/>
              <a:gd name="connsiteY3" fmla="*/ 1557130 h 1557130"/>
              <a:gd name="connsiteX4" fmla="*/ 1901687 w 1901687"/>
              <a:gd name="connsiteY4" fmla="*/ 0 h 1557130"/>
              <a:gd name="connsiteX5" fmla="*/ 905881 w 1901687"/>
              <a:gd name="connsiteY5" fmla="*/ 270249 h 1557130"/>
              <a:gd name="connsiteX6" fmla="*/ 252738 w 1901687"/>
              <a:gd name="connsiteY6" fmla="*/ 444421 h 1557130"/>
              <a:gd name="connsiteX7" fmla="*/ 0 w 1901687"/>
              <a:gd name="connsiteY7" fmla="*/ 523461 h 1557130"/>
              <a:gd name="connsiteX0" fmla="*/ 0 w 1901687"/>
              <a:gd name="connsiteY0" fmla="*/ 523461 h 1557130"/>
              <a:gd name="connsiteX1" fmla="*/ 185530 w 1901687"/>
              <a:gd name="connsiteY1" fmla="*/ 934278 h 1557130"/>
              <a:gd name="connsiteX2" fmla="*/ 0 w 1901687"/>
              <a:gd name="connsiteY2" fmla="*/ 1550504 h 1557130"/>
              <a:gd name="connsiteX3" fmla="*/ 1888435 w 1901687"/>
              <a:gd name="connsiteY3" fmla="*/ 1557130 h 1557130"/>
              <a:gd name="connsiteX4" fmla="*/ 1901687 w 1901687"/>
              <a:gd name="connsiteY4" fmla="*/ 0 h 1557130"/>
              <a:gd name="connsiteX5" fmla="*/ 263624 w 1901687"/>
              <a:gd name="connsiteY5" fmla="*/ 52535 h 1557130"/>
              <a:gd name="connsiteX6" fmla="*/ 252738 w 1901687"/>
              <a:gd name="connsiteY6" fmla="*/ 444421 h 1557130"/>
              <a:gd name="connsiteX7" fmla="*/ 0 w 1901687"/>
              <a:gd name="connsiteY7" fmla="*/ 523461 h 155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1687" h="1557130">
                <a:moveTo>
                  <a:pt x="0" y="523461"/>
                </a:moveTo>
                <a:lnTo>
                  <a:pt x="185530" y="934278"/>
                </a:lnTo>
                <a:lnTo>
                  <a:pt x="0" y="1550504"/>
                </a:lnTo>
                <a:lnTo>
                  <a:pt x="1888435" y="1557130"/>
                </a:lnTo>
                <a:lnTo>
                  <a:pt x="1901687" y="0"/>
                </a:lnTo>
                <a:lnTo>
                  <a:pt x="263624" y="52535"/>
                </a:lnTo>
                <a:lnTo>
                  <a:pt x="252738" y="444421"/>
                </a:lnTo>
                <a:lnTo>
                  <a:pt x="0" y="523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90D5214-555E-5A41-789C-460B0899307D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069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1 0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739A93-D360-0DC9-9A9E-1970B290E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88"/>
          <a:stretch/>
        </p:blipFill>
        <p:spPr>
          <a:xfrm>
            <a:off x="614722" y="2564110"/>
            <a:ext cx="8178240" cy="3580854"/>
          </a:xfrm>
          <a:prstGeom prst="rect">
            <a:avLst/>
          </a:prstGeom>
        </p:spPr>
      </p:pic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18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197768" y="908720"/>
            <a:ext cx="8748464" cy="908721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The difference is linked to the relative importance of the heat losses compared to heat generation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25400" y="0"/>
            <a:ext cx="9093200" cy="90872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Type 1 and Type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239DE95-8AED-C6BD-64A5-547F3E7E96BE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7F3BBD-D7D3-6DC6-20F3-6EDFF34C7453}"/>
              </a:ext>
            </a:extLst>
          </p:cNvPr>
          <p:cNvSpPr/>
          <p:nvPr/>
        </p:nvSpPr>
        <p:spPr>
          <a:xfrm>
            <a:off x="971600" y="1938089"/>
            <a:ext cx="3363552" cy="10391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</a:rPr>
              <a:t>Small </a:t>
            </a:r>
            <a:r>
              <a:rPr lang="fr-FR" sz="2000" b="1" err="1">
                <a:solidFill>
                  <a:schemeClr val="tx1"/>
                </a:solidFill>
              </a:rPr>
              <a:t>reactor</a:t>
            </a:r>
            <a:endParaRPr lang="fr-FR" sz="2000" b="1">
              <a:solidFill>
                <a:schemeClr val="tx1"/>
              </a:solidFill>
            </a:endParaRPr>
          </a:p>
          <a:p>
            <a:pPr algn="ctr"/>
            <a:r>
              <a:rPr lang="fr-FR" sz="2000" b="1" err="1">
                <a:solidFill>
                  <a:schemeClr val="tx1"/>
                </a:solidFill>
              </a:rPr>
              <a:t>Heat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fr-FR" sz="2000" b="1" err="1">
                <a:solidFill>
                  <a:schemeClr val="tx1"/>
                </a:solidFill>
              </a:rPr>
              <a:t>loss</a:t>
            </a:r>
            <a:r>
              <a:rPr lang="fr-FR" sz="2000" b="1">
                <a:solidFill>
                  <a:schemeClr val="tx1"/>
                </a:solidFill>
              </a:rPr>
              <a:t> &gt; </a:t>
            </a:r>
            <a:r>
              <a:rPr lang="fr-FR" sz="2000" b="1" err="1">
                <a:solidFill>
                  <a:schemeClr val="tx1"/>
                </a:solidFill>
              </a:rPr>
              <a:t>Internal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fr-FR" sz="2000" b="1" err="1">
                <a:solidFill>
                  <a:schemeClr val="tx1"/>
                </a:solidFill>
              </a:rPr>
              <a:t>heat</a:t>
            </a:r>
            <a:r>
              <a:rPr lang="fr-FR" sz="2000" b="1">
                <a:solidFill>
                  <a:schemeClr val="tx1"/>
                </a:solidFill>
              </a:rPr>
              <a:t> flux</a:t>
            </a:r>
          </a:p>
          <a:p>
            <a:pPr algn="ctr"/>
            <a:r>
              <a:rPr lang="fr-FR" sz="2000" b="1">
                <a:solidFill>
                  <a:schemeClr val="tx1"/>
                </a:solidFill>
              </a:rPr>
              <a:t>Type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AEC7E-A0A9-B804-3221-5276C34BDDA6}"/>
              </a:ext>
            </a:extLst>
          </p:cNvPr>
          <p:cNvSpPr/>
          <p:nvPr/>
        </p:nvSpPr>
        <p:spPr>
          <a:xfrm>
            <a:off x="5151799" y="1952835"/>
            <a:ext cx="3363551" cy="10391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</a:rPr>
              <a:t>Large </a:t>
            </a:r>
            <a:r>
              <a:rPr lang="fr-FR" sz="2000" b="1" err="1">
                <a:solidFill>
                  <a:schemeClr val="tx1"/>
                </a:solidFill>
              </a:rPr>
              <a:t>reactor</a:t>
            </a:r>
            <a:endParaRPr lang="fr-FR" sz="2000" b="1">
              <a:solidFill>
                <a:schemeClr val="tx1"/>
              </a:solidFill>
            </a:endParaRPr>
          </a:p>
          <a:p>
            <a:pPr algn="ctr"/>
            <a:r>
              <a:rPr lang="fr-FR" sz="2000" b="1" err="1">
                <a:solidFill>
                  <a:schemeClr val="tx1"/>
                </a:solidFill>
              </a:rPr>
              <a:t>Heat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fr-FR" sz="2000" b="1" err="1">
                <a:solidFill>
                  <a:schemeClr val="tx1"/>
                </a:solidFill>
              </a:rPr>
              <a:t>loss</a:t>
            </a:r>
            <a:r>
              <a:rPr lang="fr-FR" sz="2000" b="1">
                <a:solidFill>
                  <a:schemeClr val="tx1"/>
                </a:solidFill>
              </a:rPr>
              <a:t> &lt; </a:t>
            </a:r>
            <a:r>
              <a:rPr lang="fr-FR" sz="2000" b="1" err="1">
                <a:solidFill>
                  <a:schemeClr val="tx1"/>
                </a:solidFill>
              </a:rPr>
              <a:t>Internal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fr-FR" sz="2000" b="1" err="1">
                <a:solidFill>
                  <a:schemeClr val="tx1"/>
                </a:solidFill>
              </a:rPr>
              <a:t>heat</a:t>
            </a:r>
            <a:r>
              <a:rPr lang="fr-FR" sz="2000" b="1">
                <a:solidFill>
                  <a:schemeClr val="tx1"/>
                </a:solidFill>
              </a:rPr>
              <a:t> flux</a:t>
            </a:r>
          </a:p>
          <a:p>
            <a:pPr algn="ctr"/>
            <a:r>
              <a:rPr lang="fr-FR" sz="2000" b="1">
                <a:solidFill>
                  <a:schemeClr val="tx1"/>
                </a:solidFill>
              </a:rPr>
              <a:t>Type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01DD08-CD09-4795-4AC7-8E48C1055CD8}"/>
              </a:ext>
            </a:extLst>
          </p:cNvPr>
          <p:cNvSpPr/>
          <p:nvPr/>
        </p:nvSpPr>
        <p:spPr>
          <a:xfrm>
            <a:off x="4519662" y="1801652"/>
            <a:ext cx="4783448" cy="4516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8524 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739A93-D360-0DC9-9A9E-1970B290E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88"/>
          <a:stretch/>
        </p:blipFill>
        <p:spPr>
          <a:xfrm>
            <a:off x="614722" y="2564110"/>
            <a:ext cx="8178240" cy="3580854"/>
          </a:xfrm>
          <a:prstGeom prst="rect">
            <a:avLst/>
          </a:prstGeom>
        </p:spPr>
      </p:pic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19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197768" y="908720"/>
            <a:ext cx="8748464" cy="908721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The difference is linked to the relative importance of the heat losses compared to heat generation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25400" y="0"/>
            <a:ext cx="9093200" cy="90872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Type 1 and Type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239DE95-8AED-C6BD-64A5-547F3E7E96BE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7F3BBD-D7D3-6DC6-20F3-6EDFF34C7453}"/>
              </a:ext>
            </a:extLst>
          </p:cNvPr>
          <p:cNvSpPr/>
          <p:nvPr/>
        </p:nvSpPr>
        <p:spPr>
          <a:xfrm>
            <a:off x="971600" y="1938089"/>
            <a:ext cx="3363552" cy="10391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</a:rPr>
              <a:t>Small </a:t>
            </a:r>
            <a:r>
              <a:rPr lang="fr-FR" sz="2000" b="1" err="1">
                <a:solidFill>
                  <a:schemeClr val="tx1"/>
                </a:solidFill>
              </a:rPr>
              <a:t>reactor</a:t>
            </a:r>
            <a:endParaRPr lang="fr-FR" sz="2000" b="1">
              <a:solidFill>
                <a:schemeClr val="tx1"/>
              </a:solidFill>
            </a:endParaRPr>
          </a:p>
          <a:p>
            <a:pPr algn="ctr"/>
            <a:r>
              <a:rPr lang="fr-FR" sz="2000" b="1" err="1">
                <a:solidFill>
                  <a:schemeClr val="tx1"/>
                </a:solidFill>
              </a:rPr>
              <a:t>Heat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fr-FR" sz="2000" b="1" err="1">
                <a:solidFill>
                  <a:schemeClr val="tx1"/>
                </a:solidFill>
              </a:rPr>
              <a:t>loss</a:t>
            </a:r>
            <a:r>
              <a:rPr lang="fr-FR" sz="2000" b="1">
                <a:solidFill>
                  <a:schemeClr val="tx1"/>
                </a:solidFill>
              </a:rPr>
              <a:t> &gt; </a:t>
            </a:r>
            <a:r>
              <a:rPr lang="fr-FR" sz="2000" b="1" err="1">
                <a:solidFill>
                  <a:schemeClr val="tx1"/>
                </a:solidFill>
              </a:rPr>
              <a:t>Internal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fr-FR" sz="2000" b="1" err="1">
                <a:solidFill>
                  <a:schemeClr val="tx1"/>
                </a:solidFill>
              </a:rPr>
              <a:t>heat</a:t>
            </a:r>
            <a:r>
              <a:rPr lang="fr-FR" sz="2000" b="1">
                <a:solidFill>
                  <a:schemeClr val="tx1"/>
                </a:solidFill>
              </a:rPr>
              <a:t> flux</a:t>
            </a:r>
          </a:p>
          <a:p>
            <a:pPr algn="ctr"/>
            <a:r>
              <a:rPr lang="fr-FR" sz="2000" b="1">
                <a:solidFill>
                  <a:schemeClr val="tx1"/>
                </a:solidFill>
              </a:rPr>
              <a:t>Type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AEC7E-A0A9-B804-3221-5276C34BDDA6}"/>
              </a:ext>
            </a:extLst>
          </p:cNvPr>
          <p:cNvSpPr/>
          <p:nvPr/>
        </p:nvSpPr>
        <p:spPr>
          <a:xfrm>
            <a:off x="5151799" y="1952835"/>
            <a:ext cx="3363551" cy="10391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</a:rPr>
              <a:t>Large </a:t>
            </a:r>
            <a:r>
              <a:rPr lang="fr-FR" sz="2000" b="1" err="1">
                <a:solidFill>
                  <a:schemeClr val="tx1"/>
                </a:solidFill>
              </a:rPr>
              <a:t>reactor</a:t>
            </a:r>
            <a:endParaRPr lang="fr-FR" sz="2000" b="1">
              <a:solidFill>
                <a:schemeClr val="tx1"/>
              </a:solidFill>
            </a:endParaRPr>
          </a:p>
          <a:p>
            <a:pPr algn="ctr"/>
            <a:r>
              <a:rPr lang="fr-FR" sz="2000" b="1" err="1">
                <a:solidFill>
                  <a:schemeClr val="tx1"/>
                </a:solidFill>
              </a:rPr>
              <a:t>Heat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fr-FR" sz="2000" b="1" err="1">
                <a:solidFill>
                  <a:schemeClr val="tx1"/>
                </a:solidFill>
              </a:rPr>
              <a:t>loss</a:t>
            </a:r>
            <a:r>
              <a:rPr lang="fr-FR" sz="2000" b="1">
                <a:solidFill>
                  <a:schemeClr val="tx1"/>
                </a:solidFill>
              </a:rPr>
              <a:t> &lt; </a:t>
            </a:r>
            <a:r>
              <a:rPr lang="fr-FR" sz="2000" b="1" err="1">
                <a:solidFill>
                  <a:schemeClr val="tx1"/>
                </a:solidFill>
              </a:rPr>
              <a:t>Internal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fr-FR" sz="2000" b="1" err="1">
                <a:solidFill>
                  <a:schemeClr val="tx1"/>
                </a:solidFill>
              </a:rPr>
              <a:t>heat</a:t>
            </a:r>
            <a:r>
              <a:rPr lang="fr-FR" sz="2000" b="1">
                <a:solidFill>
                  <a:schemeClr val="tx1"/>
                </a:solidFill>
              </a:rPr>
              <a:t> flux</a:t>
            </a:r>
          </a:p>
          <a:p>
            <a:pPr algn="ctr"/>
            <a:r>
              <a:rPr lang="fr-FR" sz="2000" b="1">
                <a:solidFill>
                  <a:schemeClr val="tx1"/>
                </a:solidFill>
              </a:rPr>
              <a:t>Type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01DD08-CD09-4795-4AC7-8E48C1055CD8}"/>
              </a:ext>
            </a:extLst>
          </p:cNvPr>
          <p:cNvSpPr/>
          <p:nvPr/>
        </p:nvSpPr>
        <p:spPr>
          <a:xfrm>
            <a:off x="9450508" y="-442094"/>
            <a:ext cx="4783448" cy="476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34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2</a:t>
            </a:fld>
            <a:endParaRPr lang="en-US" altLang="fr-FR"/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063FBD8D-D5F4-6C9A-A0CE-B46544D5B830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323528" y="1052736"/>
            <a:ext cx="8353425" cy="4319587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Assumption:  HME is a reactor that generates heat</a:t>
            </a:r>
          </a:p>
          <a:p>
            <a:pPr lvl="1">
              <a:defRPr/>
            </a:pP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C587145-296E-B730-A2DE-E2CA2E3C590B}"/>
              </a:ext>
            </a:extLst>
          </p:cNvPr>
          <p:cNvSpPr/>
          <p:nvPr/>
        </p:nvSpPr>
        <p:spPr bwMode="auto">
          <a:xfrm>
            <a:off x="395536" y="332656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HME Heat source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6415F7-22AA-5DD5-1EA2-513EF644E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9" t="5250" r="8126" b="5022"/>
          <a:stretch/>
        </p:blipFill>
        <p:spPr>
          <a:xfrm>
            <a:off x="910197" y="2636912"/>
            <a:ext cx="5184576" cy="20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4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20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197768" y="908720"/>
            <a:ext cx="8748464" cy="1157975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The difference is linked to the relative importance of the heat losses compared to heat generation and to the size of the reactor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25400" y="0"/>
            <a:ext cx="9093200" cy="90872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Type 1 and Type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239DE95-8AED-C6BD-64A5-547F3E7E96BE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FE808DB-5A8B-577A-E540-490CE2F7D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31"/>
          <a:stretch/>
        </p:blipFill>
        <p:spPr>
          <a:xfrm>
            <a:off x="1071951" y="2066695"/>
            <a:ext cx="6668402" cy="36057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0663E6-F495-890E-D8CF-A25A690802C9}"/>
              </a:ext>
            </a:extLst>
          </p:cNvPr>
          <p:cNvSpPr/>
          <p:nvPr/>
        </p:nvSpPr>
        <p:spPr>
          <a:xfrm>
            <a:off x="953404" y="5660062"/>
            <a:ext cx="3085852" cy="520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</a:rPr>
              <a:t>Single </a:t>
            </a:r>
            <a:r>
              <a:rPr lang="fr-FR" sz="2000" b="1" err="1">
                <a:solidFill>
                  <a:schemeClr val="tx1"/>
                </a:solidFill>
              </a:rPr>
              <a:t>laboratory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fr-FR" sz="2000" b="1" err="1">
                <a:solidFill>
                  <a:schemeClr val="tx1"/>
                </a:solidFill>
              </a:rPr>
              <a:t>cell</a:t>
            </a:r>
            <a:endParaRPr lang="fr-FR" sz="2000" b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1E661E-F0ED-244B-9CFF-A64D43C9014D}"/>
              </a:ext>
            </a:extLst>
          </p:cNvPr>
          <p:cNvSpPr/>
          <p:nvPr/>
        </p:nvSpPr>
        <p:spPr>
          <a:xfrm>
            <a:off x="4572000" y="5647682"/>
            <a:ext cx="3085852" cy="520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</a:rPr>
              <a:t>Industrial</a:t>
            </a:r>
            <a:r>
              <a:rPr lang="fr-FR" sz="2000" b="1">
                <a:solidFill>
                  <a:schemeClr val="tx1"/>
                </a:solidFill>
              </a:rPr>
              <a:t> cluster of </a:t>
            </a:r>
            <a:r>
              <a:rPr lang="fr-FR" sz="2000" b="1" err="1">
                <a:solidFill>
                  <a:schemeClr val="tx1"/>
                </a:solidFill>
              </a:rPr>
              <a:t>cells</a:t>
            </a:r>
            <a:endParaRPr lang="fr-FR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8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21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395536" y="1268760"/>
            <a:ext cx="7992888" cy="4824536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Heat transferred to a thermodynamic heat converter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Production of some electricity</a:t>
            </a:r>
          </a:p>
          <a:p>
            <a:pPr>
              <a:defRPr/>
            </a:pPr>
            <a:r>
              <a:rPr lang="en-GB" altLang="fr-FR" sz="2400" b="1"/>
              <a:t> </a:t>
            </a:r>
            <a:endParaRPr lang="en-GB" sz="2400" b="1">
              <a:latin typeface="+mj-lt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Coupling HME + Converter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C9A421-EF90-D69A-FB8A-882BBC26C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" t="1184" r="7713" b="2557"/>
          <a:stretch/>
        </p:blipFill>
        <p:spPr>
          <a:xfrm>
            <a:off x="1187624" y="3284984"/>
            <a:ext cx="6425852" cy="254278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8CA118C-E33B-8DD5-2093-6A01EDDC62A7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8218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22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395536" y="1268760"/>
            <a:ext cx="8353425" cy="4824536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Heat transferred to a thermodynamic heat converter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Production of some electricity</a:t>
            </a:r>
          </a:p>
          <a:p>
            <a:pPr>
              <a:defRPr/>
            </a:pPr>
            <a:r>
              <a:rPr lang="en-GB" altLang="fr-FR" sz="2400" b="1"/>
              <a:t>TYPE 2 : </a:t>
            </a:r>
          </a:p>
          <a:p>
            <a:pPr>
              <a:defRPr/>
            </a:pPr>
            <a:r>
              <a:rPr lang="en-GB" altLang="fr-FR" sz="2400" b="1"/>
              <a:t>     </a:t>
            </a:r>
            <a:r>
              <a:rPr lang="en-GB" altLang="fr-FR" sz="2400" b="1" i="1"/>
              <a:t>Electricity production &lt; excitation consumption </a:t>
            </a:r>
            <a:endParaRPr lang="en-GB" sz="2400" b="1" i="1">
              <a:latin typeface="+mj-lt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TYPE 2 HME + Converter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C9A421-EF90-D69A-FB8A-882BBC26C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" t="1184" r="7713" b="2557"/>
          <a:stretch/>
        </p:blipFill>
        <p:spPr>
          <a:xfrm>
            <a:off x="1187624" y="3284984"/>
            <a:ext cx="6425852" cy="254278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8C03A88-AC61-61A0-D75C-CED79EBD5A64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91010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23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395536" y="1268760"/>
            <a:ext cx="8353425" cy="4824536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Heat transferred to a thermodynamic heat converter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Production of some electricity</a:t>
            </a:r>
          </a:p>
          <a:p>
            <a:pPr>
              <a:defRPr/>
            </a:pPr>
            <a:r>
              <a:rPr lang="en-GB" altLang="fr-FR" sz="2400" b="1"/>
              <a:t>TYPE 2 : </a:t>
            </a:r>
          </a:p>
          <a:p>
            <a:pPr>
              <a:defRPr/>
            </a:pPr>
            <a:r>
              <a:rPr lang="en-GB" altLang="fr-FR" sz="2400" b="1"/>
              <a:t>     </a:t>
            </a:r>
            <a:r>
              <a:rPr lang="en-GB" altLang="fr-FR" sz="2400" b="1" i="1"/>
              <a:t>Electricity production &lt; excitation consumption </a:t>
            </a:r>
            <a:endParaRPr lang="en-GB" sz="2400" b="1" i="1">
              <a:latin typeface="+mj-lt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TYPE 2 HME + Converter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C9A421-EF90-D69A-FB8A-882BBC26C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" t="1184" r="7713" b="2557"/>
          <a:stretch/>
        </p:blipFill>
        <p:spPr>
          <a:xfrm>
            <a:off x="1187624" y="3284984"/>
            <a:ext cx="6425852" cy="2542785"/>
          </a:xfrm>
          <a:prstGeom prst="rect">
            <a:avLst/>
          </a:prstGeom>
        </p:spPr>
      </p:pic>
      <p:sp>
        <p:nvSpPr>
          <p:cNvPr id="2" name="Forme libre 1">
            <a:extLst>
              <a:ext uri="{FF2B5EF4-FFF2-40B4-BE49-F238E27FC236}">
                <a16:creationId xmlns:a16="http://schemas.microsoft.com/office/drawing/2014/main" id="{85141958-7AC0-FC0D-2F86-76D80818AD52}"/>
              </a:ext>
            </a:extLst>
          </p:cNvPr>
          <p:cNvSpPr/>
          <p:nvPr/>
        </p:nvSpPr>
        <p:spPr>
          <a:xfrm>
            <a:off x="1359243" y="3323968"/>
            <a:ext cx="6017741" cy="2557848"/>
          </a:xfrm>
          <a:custGeom>
            <a:avLst/>
            <a:gdLst>
              <a:gd name="connsiteX0" fmla="*/ 0 w 6017741"/>
              <a:gd name="connsiteY0" fmla="*/ 2261286 h 2557848"/>
              <a:gd name="connsiteX1" fmla="*/ 0 w 6017741"/>
              <a:gd name="connsiteY1" fmla="*/ 0 h 2557848"/>
              <a:gd name="connsiteX2" fmla="*/ 5993027 w 6017741"/>
              <a:gd name="connsiteY2" fmla="*/ 0 h 2557848"/>
              <a:gd name="connsiteX3" fmla="*/ 6017741 w 6017741"/>
              <a:gd name="connsiteY3" fmla="*/ 630194 h 2557848"/>
              <a:gd name="connsiteX4" fmla="*/ 5362833 w 6017741"/>
              <a:gd name="connsiteY4" fmla="*/ 889686 h 2557848"/>
              <a:gd name="connsiteX5" fmla="*/ 5362833 w 6017741"/>
              <a:gd name="connsiteY5" fmla="*/ 2557848 h 2557848"/>
              <a:gd name="connsiteX6" fmla="*/ 247135 w 6017741"/>
              <a:gd name="connsiteY6" fmla="*/ 2557848 h 2557848"/>
              <a:gd name="connsiteX7" fmla="*/ 0 w 6017741"/>
              <a:gd name="connsiteY7" fmla="*/ 2261286 h 255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7741" h="2557848">
                <a:moveTo>
                  <a:pt x="0" y="2261286"/>
                </a:moveTo>
                <a:lnTo>
                  <a:pt x="0" y="0"/>
                </a:lnTo>
                <a:lnTo>
                  <a:pt x="5993027" y="0"/>
                </a:lnTo>
                <a:lnTo>
                  <a:pt x="6017741" y="630194"/>
                </a:lnTo>
                <a:lnTo>
                  <a:pt x="5362833" y="889686"/>
                </a:lnTo>
                <a:lnTo>
                  <a:pt x="5362833" y="2557848"/>
                </a:lnTo>
                <a:lnTo>
                  <a:pt x="247135" y="2557848"/>
                </a:lnTo>
                <a:lnTo>
                  <a:pt x="0" y="22612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0971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8F96DCE6-BC0A-22E9-9CC8-0EDBB62781DD}"/>
              </a:ext>
            </a:extLst>
          </p:cNvPr>
          <p:cNvSpPr/>
          <p:nvPr/>
        </p:nvSpPr>
        <p:spPr>
          <a:xfrm>
            <a:off x="323528" y="4725144"/>
            <a:ext cx="1080120" cy="115212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Elec.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2B6730E8-45DC-1858-54FE-D6F167598705}"/>
              </a:ext>
            </a:extLst>
          </p:cNvPr>
          <p:cNvSpPr/>
          <p:nvPr/>
        </p:nvSpPr>
        <p:spPr>
          <a:xfrm>
            <a:off x="7524328" y="4005064"/>
            <a:ext cx="1296144" cy="18002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HEAT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44DF08-36DA-1D18-993E-FD8CF5348E36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347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FFC6191-66E2-3A44-BE48-63BCB63D171C}"/>
              </a:ext>
            </a:extLst>
          </p:cNvPr>
          <p:cNvSpPr/>
          <p:nvPr/>
        </p:nvSpPr>
        <p:spPr bwMode="auto">
          <a:xfrm>
            <a:off x="395536" y="1268760"/>
            <a:ext cx="8353425" cy="4319587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altLang="fr-FR" sz="2400" b="1"/>
              <a:t>TYPE 3 : </a:t>
            </a:r>
          </a:p>
          <a:p>
            <a:pPr>
              <a:defRPr/>
            </a:pPr>
            <a:r>
              <a:rPr lang="en-GB" altLang="fr-FR" sz="2400" b="1"/>
              <a:t>  </a:t>
            </a:r>
            <a:r>
              <a:rPr lang="en-GB" altLang="fr-FR" sz="2400" b="1" i="1"/>
              <a:t>Electricity production &gt; excitation consumption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Export of electrical energy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Export of heat: engine losses + insulation losses </a:t>
            </a:r>
            <a:endParaRPr lang="en-GB" sz="2400" b="1">
              <a:latin typeface="+mj-lt"/>
            </a:endParaRPr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24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TYPE 3 : Self-sustained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8B2728-CD51-2888-9B34-CFA6B3CFB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7" t="2735" r="1593"/>
          <a:stretch/>
        </p:blipFill>
        <p:spPr>
          <a:xfrm>
            <a:off x="827584" y="3212976"/>
            <a:ext cx="6876789" cy="2668194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5222A5E-9B11-E09F-EE3B-B14F4356A84D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9239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FFC6191-66E2-3A44-BE48-63BCB63D171C}"/>
              </a:ext>
            </a:extLst>
          </p:cNvPr>
          <p:cNvSpPr/>
          <p:nvPr/>
        </p:nvSpPr>
        <p:spPr bwMode="auto">
          <a:xfrm>
            <a:off x="395536" y="1268760"/>
            <a:ext cx="8353425" cy="4319587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altLang="fr-FR" sz="2400" b="1"/>
              <a:t>TYPE 3 : </a:t>
            </a:r>
          </a:p>
          <a:p>
            <a:pPr>
              <a:defRPr/>
            </a:pPr>
            <a:r>
              <a:rPr lang="en-GB" altLang="fr-FR" sz="2400" b="1"/>
              <a:t>  </a:t>
            </a:r>
            <a:r>
              <a:rPr lang="en-GB" altLang="fr-FR" sz="2400" b="1" i="1"/>
              <a:t>Electricity production &gt; excitation consumption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Export of electrical energy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/>
              <a:t>Export of heat: engine losses + insulation losses </a:t>
            </a:r>
            <a:endParaRPr lang="en-GB" sz="2400" b="1">
              <a:latin typeface="+mj-lt"/>
            </a:endParaRPr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25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TYPE 3 : Self-sustained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8B2728-CD51-2888-9B34-CFA6B3CFB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7" t="2735" r="1593"/>
          <a:stretch/>
        </p:blipFill>
        <p:spPr>
          <a:xfrm>
            <a:off x="827584" y="3212976"/>
            <a:ext cx="6876789" cy="2668194"/>
          </a:xfrm>
          <a:prstGeom prst="rect">
            <a:avLst/>
          </a:prstGeom>
        </p:spPr>
      </p:pic>
      <p:sp>
        <p:nvSpPr>
          <p:cNvPr id="12" name="Forme libre 11">
            <a:extLst>
              <a:ext uri="{FF2B5EF4-FFF2-40B4-BE49-F238E27FC236}">
                <a16:creationId xmlns:a16="http://schemas.microsoft.com/office/drawing/2014/main" id="{841522BB-2988-2454-2599-796684DA0BE2}"/>
              </a:ext>
            </a:extLst>
          </p:cNvPr>
          <p:cNvSpPr/>
          <p:nvPr/>
        </p:nvSpPr>
        <p:spPr>
          <a:xfrm>
            <a:off x="1403648" y="2996952"/>
            <a:ext cx="6017741" cy="2956872"/>
          </a:xfrm>
          <a:custGeom>
            <a:avLst/>
            <a:gdLst>
              <a:gd name="connsiteX0" fmla="*/ 0 w 6017741"/>
              <a:gd name="connsiteY0" fmla="*/ 2261286 h 2557848"/>
              <a:gd name="connsiteX1" fmla="*/ 0 w 6017741"/>
              <a:gd name="connsiteY1" fmla="*/ 0 h 2557848"/>
              <a:gd name="connsiteX2" fmla="*/ 5993027 w 6017741"/>
              <a:gd name="connsiteY2" fmla="*/ 0 h 2557848"/>
              <a:gd name="connsiteX3" fmla="*/ 6017741 w 6017741"/>
              <a:gd name="connsiteY3" fmla="*/ 630194 h 2557848"/>
              <a:gd name="connsiteX4" fmla="*/ 5362833 w 6017741"/>
              <a:gd name="connsiteY4" fmla="*/ 889686 h 2557848"/>
              <a:gd name="connsiteX5" fmla="*/ 5362833 w 6017741"/>
              <a:gd name="connsiteY5" fmla="*/ 2557848 h 2557848"/>
              <a:gd name="connsiteX6" fmla="*/ 247135 w 6017741"/>
              <a:gd name="connsiteY6" fmla="*/ 2557848 h 2557848"/>
              <a:gd name="connsiteX7" fmla="*/ 0 w 6017741"/>
              <a:gd name="connsiteY7" fmla="*/ 2261286 h 255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7741" h="2557848">
                <a:moveTo>
                  <a:pt x="0" y="2261286"/>
                </a:moveTo>
                <a:lnTo>
                  <a:pt x="0" y="0"/>
                </a:lnTo>
                <a:lnTo>
                  <a:pt x="5993027" y="0"/>
                </a:lnTo>
                <a:lnTo>
                  <a:pt x="6017741" y="630194"/>
                </a:lnTo>
                <a:lnTo>
                  <a:pt x="5362833" y="889686"/>
                </a:lnTo>
                <a:lnTo>
                  <a:pt x="5362833" y="2557848"/>
                </a:lnTo>
                <a:lnTo>
                  <a:pt x="247135" y="2557848"/>
                </a:lnTo>
                <a:lnTo>
                  <a:pt x="0" y="22612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5656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64D82A03-FBA8-64FB-813C-99CA8F912B05}"/>
              </a:ext>
            </a:extLst>
          </p:cNvPr>
          <p:cNvSpPr/>
          <p:nvPr/>
        </p:nvSpPr>
        <p:spPr>
          <a:xfrm>
            <a:off x="7596336" y="3429000"/>
            <a:ext cx="1368152" cy="259228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Elec.</a:t>
            </a:r>
          </a:p>
          <a:p>
            <a:pPr algn="ctr"/>
            <a:r>
              <a:rPr lang="en-GB" sz="240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GB" sz="2400">
                <a:solidFill>
                  <a:schemeClr val="tx1"/>
                </a:solidFill>
              </a:rPr>
              <a:t>Heat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11CF0FB-A050-8ACA-AFFA-1CCEA0E52AD1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808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26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395536" y="1268760"/>
            <a:ext cx="8353425" cy="4680520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altLang="fr-FR" sz="2400"/>
              <a:t> </a:t>
            </a:r>
            <a:endParaRPr lang="en-GB" sz="2400">
              <a:latin typeface="+mj-lt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1512168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Condition for self-sustained operation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3A0C5B-3AB1-7FDF-06B5-42A67B6ED318}"/>
              </a:ext>
            </a:extLst>
          </p:cNvPr>
          <p:cNvSpPr/>
          <p:nvPr/>
        </p:nvSpPr>
        <p:spPr bwMode="auto">
          <a:xfrm>
            <a:off x="1691680" y="2204864"/>
            <a:ext cx="5760640" cy="30243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Gill Sans" panose="020B0502020104020203" pitchFamily="34" charset="-79"/>
              </a:rPr>
              <a:t>(</a:t>
            </a:r>
            <a:r>
              <a:rPr lang="en-GB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OUTPUT – HEAT LOSS</a:t>
            </a: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Gill Sans" panose="020B0502020104020203" pitchFamily="34" charset="-79"/>
              </a:rPr>
              <a:t>)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GB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Gill Sans" panose="020B0502020104020203" pitchFamily="34" charset="-79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EFFICIENCY</a:t>
            </a: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Gill Sans" panose="020B0502020104020203" pitchFamily="34" charset="-79"/>
              </a:rPr>
              <a:t>  </a:t>
            </a: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pitchFamily="2" charset="2"/>
                <a:cs typeface="Times New Roman" panose="02020603050405020304" pitchFamily="18" charset="0"/>
                <a:sym typeface="Gill Sans" panose="020B0502020104020203" pitchFamily="34" charset="-79"/>
              </a:rPr>
              <a:t>(h)</a:t>
            </a: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Gill Sans" panose="020B0502020104020203" pitchFamily="34" charset="-79"/>
              </a:rPr>
              <a:t>                    -----------------------------------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  <a:sym typeface="Gill Sans" panose="020B0502020104020203" pitchFamily="34" charset="-79"/>
              </a:rPr>
              <a:t>&gt;</a:t>
            </a: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Gill Sans" panose="020B0502020104020203" pitchFamily="34" charset="-79"/>
              </a:rPr>
              <a:t>   EXCITATION ENERGY INPUT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6B0080-ED91-5E2F-0EC5-F10FE53D99FF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89761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27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395536" y="1268760"/>
            <a:ext cx="8353425" cy="4752528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b="1">
                <a:latin typeface="+mj-lt"/>
              </a:rPr>
              <a:t>Thermal engines transform the heat into mechanical power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b="1">
                <a:latin typeface="+mj-lt"/>
              </a:rPr>
              <a:t>Conversion efficiency limited by Carnot’s law: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800" b="1">
              <a:latin typeface="+mj-lt"/>
            </a:endParaRPr>
          </a:p>
          <a:p>
            <a:pPr>
              <a:defRPr/>
            </a:pPr>
            <a:r>
              <a:rPr lang="en-GB" sz="2800" b="1">
                <a:latin typeface="+mj-lt"/>
              </a:rPr>
              <a:t>                        </a:t>
            </a:r>
            <a:r>
              <a:rPr lang="en-GB" sz="2800" b="1" err="1">
                <a:latin typeface="Symbol" pitchFamily="2" charset="2"/>
              </a:rPr>
              <a:t>h</a:t>
            </a:r>
            <a:r>
              <a:rPr lang="en-GB" sz="2800" b="1" baseline="-25000" err="1">
                <a:latin typeface="+mj-lt"/>
              </a:rPr>
              <a:t>c</a:t>
            </a:r>
            <a:r>
              <a:rPr lang="en-GB" sz="2800" b="1">
                <a:latin typeface="+mj-lt"/>
              </a:rPr>
              <a:t> =  (1 – </a:t>
            </a:r>
            <a:r>
              <a:rPr lang="en-GB" sz="2800" b="1" err="1">
                <a:latin typeface="+mj-lt"/>
              </a:rPr>
              <a:t>Tcold</a:t>
            </a:r>
            <a:r>
              <a:rPr lang="en-GB" sz="2800" b="1">
                <a:latin typeface="+mj-lt"/>
              </a:rPr>
              <a:t> / Thot)</a:t>
            </a:r>
          </a:p>
          <a:p>
            <a:pPr>
              <a:defRPr/>
            </a:pPr>
            <a:endParaRPr lang="en-GB" sz="2800" b="1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b="1">
                <a:latin typeface="+mj-lt"/>
              </a:rPr>
              <a:t>Conversion efficiency of an engine:     </a:t>
            </a:r>
            <a:r>
              <a:rPr lang="en-GB" sz="2800" b="1">
                <a:latin typeface="Symbol" pitchFamily="2" charset="2"/>
              </a:rPr>
              <a:t>h</a:t>
            </a:r>
            <a:r>
              <a:rPr lang="en-GB" sz="2800" b="1">
                <a:latin typeface="+mj-lt"/>
              </a:rPr>
              <a:t> = </a:t>
            </a:r>
            <a:r>
              <a:rPr lang="en-GB" sz="2800" b="1">
                <a:latin typeface="Symbol" pitchFamily="2" charset="2"/>
              </a:rPr>
              <a:t>h</a:t>
            </a:r>
            <a:r>
              <a:rPr lang="en-GB" sz="2800" b="1" baseline="-25000">
                <a:latin typeface="+mj-lt"/>
              </a:rPr>
              <a:t>r</a:t>
            </a:r>
            <a:r>
              <a:rPr lang="en-GB" sz="2800" b="1">
                <a:latin typeface="+mj-lt"/>
              </a:rPr>
              <a:t> x </a:t>
            </a:r>
            <a:r>
              <a:rPr lang="en-GB" sz="2800" b="1" err="1">
                <a:latin typeface="Symbol" pitchFamily="2" charset="2"/>
              </a:rPr>
              <a:t>h</a:t>
            </a:r>
            <a:r>
              <a:rPr lang="en-GB" sz="2800" b="1" baseline="-25000" err="1">
                <a:latin typeface="+mj-lt"/>
              </a:rPr>
              <a:t>c</a:t>
            </a:r>
            <a:endParaRPr lang="en-GB" sz="2800" b="1" baseline="-25000">
              <a:latin typeface="+mj-lt"/>
            </a:endParaRPr>
          </a:p>
          <a:p>
            <a:pPr>
              <a:defRPr/>
            </a:pPr>
            <a:endParaRPr lang="en-GB" sz="2800" b="1" baseline="-25000">
              <a:latin typeface="+mj-lt"/>
            </a:endParaRPr>
          </a:p>
          <a:p>
            <a:pPr>
              <a:defRPr/>
            </a:pPr>
            <a:r>
              <a:rPr lang="en-GB" sz="2800" b="1">
                <a:latin typeface="+mj-lt"/>
              </a:rPr>
              <a:t>   		  </a:t>
            </a:r>
            <a:r>
              <a:rPr lang="en-GB" sz="2800" b="1">
                <a:latin typeface="Symbol" pitchFamily="2" charset="2"/>
              </a:rPr>
              <a:t>h</a:t>
            </a:r>
            <a:r>
              <a:rPr lang="en-GB" sz="2800" b="1" baseline="-25000">
                <a:latin typeface="+mj-lt"/>
              </a:rPr>
              <a:t>r</a:t>
            </a:r>
            <a:r>
              <a:rPr lang="en-GB" sz="2800" b="1">
                <a:latin typeface="+mj-lt"/>
              </a:rPr>
              <a:t> : Relative efficiency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01663D8-0256-AEE0-9ACF-03B4A9527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916832"/>
            <a:ext cx="1356183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4DC63C2-0D40-C771-B3A8-9E3D48E1FCFF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3600" b="1">
                <a:solidFill>
                  <a:srgbClr val="0070C0"/>
                </a:solidFill>
                <a:latin typeface="+mj-lt"/>
              </a:rPr>
              <a:t>TYPE 3 involves thermodynamic converters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7EB5FB8-2822-66AC-DB71-167B38665292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63400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28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01663D8-0256-AEE0-9ACF-03B4A9527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916832"/>
            <a:ext cx="1356183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4DC63C2-0D40-C771-B3A8-9E3D48E1FCFF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3600" b="1">
                <a:solidFill>
                  <a:srgbClr val="0070C0"/>
                </a:solidFill>
                <a:latin typeface="+mj-lt"/>
              </a:rPr>
              <a:t>Thermodynamic converters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C67914A-9E3F-6C82-7B05-6BF6C9B41B24}"/>
              </a:ext>
            </a:extLst>
          </p:cNvPr>
          <p:cNvSpPr/>
          <p:nvPr/>
        </p:nvSpPr>
        <p:spPr bwMode="auto">
          <a:xfrm>
            <a:off x="899592" y="1412776"/>
            <a:ext cx="7200800" cy="3672408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 sz="3600" b="1" baseline="-25000">
                <a:latin typeface="+mj-lt"/>
              </a:rPr>
              <a:t>Ericsson engine - - - - - - - - - - - - - - - - - - - - - - - 0.70 </a:t>
            </a:r>
          </a:p>
          <a:p>
            <a:pPr>
              <a:lnSpc>
                <a:spcPct val="150000"/>
              </a:lnSpc>
              <a:defRPr/>
            </a:pPr>
            <a:r>
              <a:rPr lang="en-GB" sz="3600" b="1" baseline="-25000">
                <a:latin typeface="+mj-lt"/>
              </a:rPr>
              <a:t>Stirling engine - - - - - - - - - - - - - - - - - - - - - - - - 0.60</a:t>
            </a:r>
          </a:p>
          <a:p>
            <a:pPr>
              <a:lnSpc>
                <a:spcPct val="150000"/>
              </a:lnSpc>
              <a:defRPr/>
            </a:pPr>
            <a:r>
              <a:rPr lang="en-GB" sz="3600" b="1" baseline="-25000">
                <a:latin typeface="+mj-lt"/>
              </a:rPr>
              <a:t>Steam turbine  - - - - - - - - - - - - - - - - - - - - - - -  0.65 </a:t>
            </a:r>
          </a:p>
          <a:p>
            <a:pPr>
              <a:lnSpc>
                <a:spcPct val="150000"/>
              </a:lnSpc>
              <a:defRPr/>
            </a:pPr>
            <a:r>
              <a:rPr lang="en-GB" sz="3600" b="1" baseline="-25000">
                <a:latin typeface="+mj-lt"/>
              </a:rPr>
              <a:t>Organic Rankine Cycles - - - - - - - - - - - - - - - - -  0.50</a:t>
            </a:r>
          </a:p>
          <a:p>
            <a:pPr>
              <a:lnSpc>
                <a:spcPct val="150000"/>
              </a:lnSpc>
              <a:defRPr/>
            </a:pPr>
            <a:r>
              <a:rPr lang="en-GB" sz="3600" b="1" baseline="-25000">
                <a:latin typeface="+mj-lt"/>
              </a:rPr>
              <a:t>Thermoelectric converters - - - - - - - - - - - - - - - 0.30</a:t>
            </a:r>
          </a:p>
          <a:p>
            <a:pPr>
              <a:lnSpc>
                <a:spcPct val="150000"/>
              </a:lnSpc>
              <a:defRPr/>
            </a:pPr>
            <a:r>
              <a:rPr lang="en-GB" sz="3600" b="1" baseline="-25000">
                <a:latin typeface="+mj-lt"/>
              </a:rPr>
              <a:t>Johnson thermo-electrochemical converters - - 0.70</a:t>
            </a:r>
          </a:p>
          <a:p>
            <a:pPr>
              <a:lnSpc>
                <a:spcPct val="150000"/>
              </a:lnSpc>
              <a:defRPr/>
            </a:pPr>
            <a:endParaRPr lang="en-GB" sz="3600" b="1" baseline="-25000"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2297BF-63FC-0BA8-EE1D-74D0917B2E94}"/>
              </a:ext>
            </a:extLst>
          </p:cNvPr>
          <p:cNvSpPr txBox="1"/>
          <p:nvPr/>
        </p:nvSpPr>
        <p:spPr>
          <a:xfrm>
            <a:off x="1475656" y="1052736"/>
            <a:ext cx="63367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latin typeface="Symbol" pitchFamily="2" charset="2"/>
              </a:rPr>
              <a:t>h</a:t>
            </a:r>
            <a:r>
              <a:rPr lang="en-GB" sz="3600" b="1" baseline="-25000">
                <a:latin typeface="+mj-lt"/>
              </a:rPr>
              <a:t>r</a:t>
            </a:r>
            <a:r>
              <a:rPr lang="en-GB" sz="3600" b="1">
                <a:latin typeface="+mj-lt"/>
              </a:rPr>
              <a:t> : Relative efficiencies (typical)</a:t>
            </a:r>
            <a:endParaRPr lang="en-GB" sz="360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7E3B270-83AA-7F7F-547A-9AA8B93ECD74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2576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29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332656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Conversion efficiencies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FF5D756-7E90-2EB0-CBAF-A35C99556F3D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011EBE-2E7F-159B-42D3-448778CA8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42" y="1245184"/>
            <a:ext cx="7262316" cy="47949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3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323528" y="1052736"/>
            <a:ext cx="8353425" cy="4319587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Assumptions: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HME heat may supply a thermodynamic converter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converter may generate electricity</a:t>
            </a:r>
          </a:p>
          <a:p>
            <a:pPr lvl="1">
              <a:defRPr/>
            </a:pP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C587145-296E-B730-A2DE-E2CA2E3C590B}"/>
              </a:ext>
            </a:extLst>
          </p:cNvPr>
          <p:cNvSpPr/>
          <p:nvPr/>
        </p:nvSpPr>
        <p:spPr bwMode="auto">
          <a:xfrm>
            <a:off x="395536" y="332656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HME Heat source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7D17F7-F3C9-8C30-014B-A08765C7CE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" t="6762" r="1643" b="3862"/>
          <a:stretch/>
        </p:blipFill>
        <p:spPr>
          <a:xfrm>
            <a:off x="899592" y="2636912"/>
            <a:ext cx="6890658" cy="2035629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9565D44-512F-F2A7-142B-9704A0213912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1812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30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332656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Converters applicability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FF5D756-7E90-2EB0-CBAF-A35C99556F3D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C0C355-DE67-9692-ADB4-CDA1AB4DF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94" y="1606790"/>
            <a:ext cx="8285411" cy="40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92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31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395536" y="1484784"/>
            <a:ext cx="8353425" cy="4680520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minimum COP for transition from TYPE 2 to TYPE 3</a:t>
            </a:r>
          </a:p>
          <a:p>
            <a:pPr algn="ctr">
              <a:defRPr/>
            </a:pPr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Tcold</a:t>
            </a:r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300K – No heat loss – Perfect excitation supply)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755576" y="116632"/>
            <a:ext cx="7704856" cy="1224136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3600" b="1">
                <a:solidFill>
                  <a:srgbClr val="0070C0"/>
                </a:solidFill>
                <a:latin typeface="+mj-lt"/>
              </a:rPr>
              <a:t>Influence of conversion efficiency on self-sustained operation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4141C9-829B-C3EA-3270-C5CC5DE3D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2"/>
          <a:stretch/>
        </p:blipFill>
        <p:spPr>
          <a:xfrm>
            <a:off x="971600" y="2379944"/>
            <a:ext cx="6588224" cy="381067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B4B9FE1-1EC7-5A47-9C4B-218240CEDAED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058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32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552450" y="1196752"/>
            <a:ext cx="8124006" cy="2448272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distinction between Type 1 and Type 2 will only last during the development period of the devices (laboratory setups)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useful heat sources will be at least Type 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distinction between Type 2 and type 3 is given by the output: HEAT or ELECTRICITY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332656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Conclusion: Simplified classification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FF5D756-7E90-2EB0-CBAF-A35C99556F3D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96941FE-50DA-9ACA-42F1-4618D773D155}"/>
              </a:ext>
            </a:extLst>
          </p:cNvPr>
          <p:cNvSpPr/>
          <p:nvPr/>
        </p:nvSpPr>
        <p:spPr bwMode="auto">
          <a:xfrm>
            <a:off x="509997" y="3902931"/>
            <a:ext cx="8124006" cy="2020888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altLang="fr-F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proposed to use a simplified classification that would remain meaningful in the future: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en-GB" altLang="fr-FR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fr-F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HME Heat Sources 	   </a:t>
            </a:r>
            <a:r>
              <a:rPr lang="en-GB" altLang="fr-F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GB" altLang="fr-F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HME-HS</a:t>
            </a:r>
          </a:p>
          <a:p>
            <a:pPr algn="ctr">
              <a:defRPr/>
            </a:pPr>
            <a:r>
              <a:rPr lang="en-GB" altLang="fr-F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HME Power Sources  </a:t>
            </a:r>
            <a:r>
              <a:rPr lang="en-GB" altLang="fr-F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GB" altLang="fr-F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HME-PS</a:t>
            </a:r>
          </a:p>
        </p:txBody>
      </p:sp>
    </p:spTree>
    <p:extLst>
      <p:ext uri="{BB962C8B-B14F-4D97-AF65-F5344CB8AC3E}">
        <p14:creationId xmlns:p14="http://schemas.microsoft.com/office/powerpoint/2010/main" val="6543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>
            <a:extLst>
              <a:ext uri="{FF2B5EF4-FFF2-40B4-BE49-F238E27FC236}">
                <a16:creationId xmlns:a16="http://schemas.microsoft.com/office/drawing/2014/main" id="{D1F32884-C4C5-2A17-5554-DE05AC12BDFF}"/>
              </a:ext>
            </a:extLst>
          </p:cNvPr>
          <p:cNvSpPr>
            <a:spLocks/>
          </p:cNvSpPr>
          <p:nvPr/>
        </p:nvSpPr>
        <p:spPr bwMode="auto">
          <a:xfrm>
            <a:off x="611560" y="1871638"/>
            <a:ext cx="8200230" cy="8372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3600"/>
                </a:moveTo>
                <a:cubicBezTo>
                  <a:pt x="0" y="1612"/>
                  <a:pt x="378" y="0"/>
                  <a:pt x="844" y="0"/>
                </a:cubicBezTo>
                <a:lnTo>
                  <a:pt x="20756" y="0"/>
                </a:lnTo>
                <a:cubicBezTo>
                  <a:pt x="21222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22" y="21600"/>
                  <a:pt x="20756" y="21600"/>
                </a:cubicBezTo>
                <a:lnTo>
                  <a:pt x="844" y="21600"/>
                </a:lnTo>
                <a:cubicBezTo>
                  <a:pt x="378" y="21600"/>
                  <a:pt x="0" y="19988"/>
                  <a:pt x="0" y="18000"/>
                </a:cubicBezTo>
                <a:close/>
                <a:moveTo>
                  <a:pt x="0" y="3600"/>
                </a:moveTo>
              </a:path>
            </a:pathLst>
          </a:custGeom>
          <a:gradFill rotWithShape="0">
            <a:gsLst>
              <a:gs pos="0">
                <a:srgbClr val="FDFDFC"/>
              </a:gs>
              <a:gs pos="65001">
                <a:srgbClr val="FAFAF9"/>
              </a:gs>
              <a:gs pos="100000">
                <a:srgbClr val="F8F8F7"/>
              </a:gs>
            </a:gsLst>
            <a:lin ang="5400000" scaled="1"/>
          </a:gradFill>
          <a:ln w="9525" cap="flat">
            <a:solidFill>
              <a:srgbClr val="DFDFDE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GB" b="1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DC28E3B1-D4D0-5A8C-B59D-9AA59572C10F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56700" cy="178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GB" altLang="fr-FR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1149C26-F7FC-3D13-0DBF-BC4CA159B40D}"/>
              </a:ext>
            </a:extLst>
          </p:cNvPr>
          <p:cNvSpPr>
            <a:spLocks/>
          </p:cNvSpPr>
          <p:nvPr/>
        </p:nvSpPr>
        <p:spPr bwMode="auto">
          <a:xfrm>
            <a:off x="0" y="6324600"/>
            <a:ext cx="9156700" cy="533400"/>
          </a:xfrm>
          <a:prstGeom prst="rect">
            <a:avLst/>
          </a:prstGeom>
          <a:solidFill>
            <a:srgbClr val="B4B2B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GB" altLang="fr-FR"/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CEA41BFA-531C-642E-44CF-8EEEBB37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8109" r="13390" b="11041"/>
          <a:stretch>
            <a:fillRect/>
          </a:stretch>
        </p:blipFill>
        <p:spPr bwMode="auto">
          <a:xfrm>
            <a:off x="8240713" y="6324600"/>
            <a:ext cx="750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FE994DDD-A921-BD9A-29A2-F4E20256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828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7">
            <a:extLst>
              <a:ext uri="{FF2B5EF4-FFF2-40B4-BE49-F238E27FC236}">
                <a16:creationId xmlns:a16="http://schemas.microsoft.com/office/drawing/2014/main" id="{25EFEDCA-832B-A33E-D7AB-FB36E45E6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580" y="1972991"/>
            <a:ext cx="7894860" cy="663922"/>
          </a:xfrm>
        </p:spPr>
        <p:txBody>
          <a:bodyPr/>
          <a:lstStyle/>
          <a:p>
            <a:pPr eaLnBrk="1" hangingPunct="1"/>
            <a:r>
              <a:rPr lang="en-US" altLang="fr-FR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Thank you for your attention</a:t>
            </a:r>
            <a:endParaRPr lang="en-US" altLang="fr-FR" b="1" dirty="0">
              <a:latin typeface="Calibri" panose="020F0502020204030204" pitchFamily="34" charset="0"/>
              <a:ea typeface="PingFang SC Regular" panose="020B0400000000000000" pitchFamily="34" charset="-122"/>
              <a:sym typeface="Calibri" panose="020F0502020204030204" pitchFamily="34" charset="0"/>
            </a:endParaRPr>
          </a:p>
        </p:txBody>
      </p:sp>
      <p:pic>
        <p:nvPicPr>
          <p:cNvPr id="55304" name="Picture 4">
            <a:extLst>
              <a:ext uri="{FF2B5EF4-FFF2-40B4-BE49-F238E27FC236}">
                <a16:creationId xmlns:a16="http://schemas.microsoft.com/office/drawing/2014/main" id="{435E1F05-0F35-450E-0DD8-B4F88E8F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874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9A0CF2B-F9B3-7A77-3865-89CA9467A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5142"/>
            <a:ext cx="9144000" cy="27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1513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>
            <a:extLst>
              <a:ext uri="{FF2B5EF4-FFF2-40B4-BE49-F238E27FC236}">
                <a16:creationId xmlns:a16="http://schemas.microsoft.com/office/drawing/2014/main" id="{D1F32884-C4C5-2A17-5554-DE05AC12BDFF}"/>
              </a:ext>
            </a:extLst>
          </p:cNvPr>
          <p:cNvSpPr>
            <a:spLocks/>
          </p:cNvSpPr>
          <p:nvPr/>
        </p:nvSpPr>
        <p:spPr bwMode="auto">
          <a:xfrm>
            <a:off x="1331640" y="2924944"/>
            <a:ext cx="6172200" cy="14478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3600"/>
                </a:moveTo>
                <a:cubicBezTo>
                  <a:pt x="0" y="1612"/>
                  <a:pt x="378" y="0"/>
                  <a:pt x="844" y="0"/>
                </a:cubicBezTo>
                <a:lnTo>
                  <a:pt x="20756" y="0"/>
                </a:lnTo>
                <a:cubicBezTo>
                  <a:pt x="21222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22" y="21600"/>
                  <a:pt x="20756" y="21600"/>
                </a:cubicBezTo>
                <a:lnTo>
                  <a:pt x="844" y="21600"/>
                </a:lnTo>
                <a:cubicBezTo>
                  <a:pt x="378" y="21600"/>
                  <a:pt x="0" y="19988"/>
                  <a:pt x="0" y="18000"/>
                </a:cubicBezTo>
                <a:close/>
                <a:moveTo>
                  <a:pt x="0" y="3600"/>
                </a:moveTo>
              </a:path>
            </a:pathLst>
          </a:custGeom>
          <a:gradFill rotWithShape="0">
            <a:gsLst>
              <a:gs pos="0">
                <a:srgbClr val="FDFDFC"/>
              </a:gs>
              <a:gs pos="65001">
                <a:srgbClr val="FAFAF9"/>
              </a:gs>
              <a:gs pos="100000">
                <a:srgbClr val="F8F8F7"/>
              </a:gs>
            </a:gsLst>
            <a:lin ang="5400000" scaled="1"/>
          </a:gradFill>
          <a:ln w="9525" cap="flat">
            <a:solidFill>
              <a:srgbClr val="DFDFDE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GB" b="1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DC28E3B1-D4D0-5A8C-B59D-9AA59572C10F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56700" cy="178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GB" altLang="fr-FR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1149C26-F7FC-3D13-0DBF-BC4CA159B40D}"/>
              </a:ext>
            </a:extLst>
          </p:cNvPr>
          <p:cNvSpPr>
            <a:spLocks/>
          </p:cNvSpPr>
          <p:nvPr/>
        </p:nvSpPr>
        <p:spPr bwMode="auto">
          <a:xfrm>
            <a:off x="0" y="6324600"/>
            <a:ext cx="9156700" cy="533400"/>
          </a:xfrm>
          <a:prstGeom prst="rect">
            <a:avLst/>
          </a:prstGeom>
          <a:solidFill>
            <a:srgbClr val="B4B2B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PingFang SC Regular" panose="020B0400000000000000" pitchFamily="34" charset="-122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GB" altLang="fr-FR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86D5FE68-03D0-854A-4FD1-D5682DC55816}"/>
              </a:ext>
            </a:extLst>
          </p:cNvPr>
          <p:cNvSpPr>
            <a:spLocks/>
          </p:cNvSpPr>
          <p:nvPr/>
        </p:nvSpPr>
        <p:spPr bwMode="auto">
          <a:xfrm>
            <a:off x="1187624" y="5157192"/>
            <a:ext cx="68407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400"/>
              </a:spcBef>
              <a:defRPr sz="1600">
                <a:solidFill>
                  <a:srgbClr val="556370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1400">
                <a:solidFill>
                  <a:schemeClr val="tx1"/>
                </a:solidFill>
                <a:latin typeface="Calibri Bold" charset="0"/>
                <a:sym typeface="Calibri Bold" charset="0"/>
              </a:rPr>
              <a:t>The </a:t>
            </a:r>
            <a:r>
              <a:rPr lang="en-US" altLang="fr-FR" sz="1400" err="1">
                <a:solidFill>
                  <a:schemeClr val="tx1"/>
                </a:solidFill>
                <a:latin typeface="Calibri Bold" charset="0"/>
                <a:sym typeface="Calibri Bold" charset="0"/>
              </a:rPr>
              <a:t>CleanHME</a:t>
            </a:r>
            <a:r>
              <a:rPr lang="en-US" altLang="fr-FR" sz="1400">
                <a:solidFill>
                  <a:schemeClr val="tx1"/>
                </a:solidFill>
                <a:latin typeface="Calibri Bold" charset="0"/>
                <a:sym typeface="Calibri Bold" charset="0"/>
              </a:rPr>
              <a:t> project has received funding from the European Union’s Horizon2020</a:t>
            </a:r>
            <a:br>
              <a:rPr lang="en-US" altLang="fr-FR" sz="1400">
                <a:solidFill>
                  <a:schemeClr val="tx1"/>
                </a:solidFill>
                <a:latin typeface="Calibri Bold" charset="0"/>
                <a:sym typeface="Calibri Bold" charset="0"/>
              </a:rPr>
            </a:br>
            <a:r>
              <a:rPr lang="en-US" altLang="fr-FR" sz="1400">
                <a:solidFill>
                  <a:schemeClr val="tx1"/>
                </a:solidFill>
                <a:latin typeface="Calibri Bold" charset="0"/>
                <a:sym typeface="Calibri Bold" charset="0"/>
              </a:rPr>
              <a:t>research and innovation </a:t>
            </a:r>
            <a:r>
              <a:rPr lang="en-US" altLang="fr-FR" sz="1400" err="1">
                <a:solidFill>
                  <a:schemeClr val="tx1"/>
                </a:solidFill>
                <a:latin typeface="Calibri Bold" charset="0"/>
                <a:sym typeface="Calibri Bold" charset="0"/>
              </a:rPr>
              <a:t>programme</a:t>
            </a:r>
            <a:r>
              <a:rPr lang="en-US" altLang="fr-FR" sz="1400">
                <a:solidFill>
                  <a:schemeClr val="tx1"/>
                </a:solidFill>
                <a:latin typeface="Calibri Bold" charset="0"/>
                <a:sym typeface="Calibri Bold" charset="0"/>
              </a:rPr>
              <a:t> under grant agreement no 951974</a:t>
            </a:r>
          </a:p>
          <a:p>
            <a:pPr eaLnBrk="1" hangingPunct="1">
              <a:spcBef>
                <a:spcPct val="0"/>
              </a:spcBef>
            </a:pPr>
            <a:r>
              <a:rPr lang="fr-FR" i="1"/>
              <a:t>This </a:t>
            </a:r>
            <a:r>
              <a:rPr lang="fr-FR" i="1" err="1"/>
              <a:t>work</a:t>
            </a:r>
            <a:r>
              <a:rPr lang="fr-FR" i="1"/>
              <a:t> </a:t>
            </a:r>
            <a:r>
              <a:rPr lang="fr-FR" i="1" err="1"/>
              <a:t>reflects</a:t>
            </a:r>
            <a:r>
              <a:rPr lang="fr-FR" i="1"/>
              <a:t> </a:t>
            </a:r>
            <a:r>
              <a:rPr lang="fr-FR" i="1" err="1"/>
              <a:t>only</a:t>
            </a:r>
            <a:r>
              <a:rPr lang="fr-FR" i="1"/>
              <a:t> the </a:t>
            </a:r>
            <a:r>
              <a:rPr lang="fr-FR" i="1" err="1"/>
              <a:t>author's</a:t>
            </a:r>
            <a:r>
              <a:rPr lang="fr-FR" i="1"/>
              <a:t> </a:t>
            </a:r>
            <a:r>
              <a:rPr lang="fr-FR" i="1" err="1"/>
              <a:t>view</a:t>
            </a:r>
            <a:r>
              <a:rPr lang="fr-FR" i="1"/>
              <a:t> and the </a:t>
            </a:r>
            <a:r>
              <a:rPr lang="fr-FR" i="1" err="1"/>
              <a:t>European</a:t>
            </a:r>
            <a:r>
              <a:rPr lang="fr-FR" i="1"/>
              <a:t> Commission </a:t>
            </a:r>
            <a:r>
              <a:rPr lang="fr-FR" i="1" err="1"/>
              <a:t>is</a:t>
            </a:r>
            <a:r>
              <a:rPr lang="fr-FR" i="1"/>
              <a:t> not </a:t>
            </a:r>
            <a:r>
              <a:rPr lang="fr-FR" i="1" err="1"/>
              <a:t>responsible</a:t>
            </a:r>
            <a:r>
              <a:rPr lang="fr-FR" i="1"/>
              <a:t> for </a:t>
            </a:r>
            <a:r>
              <a:rPr lang="fr-FR" i="1" err="1"/>
              <a:t>any</a:t>
            </a:r>
            <a:r>
              <a:rPr lang="fr-FR" i="1"/>
              <a:t> use </a:t>
            </a:r>
            <a:r>
              <a:rPr lang="fr-FR" i="1" err="1"/>
              <a:t>that</a:t>
            </a:r>
            <a:r>
              <a:rPr lang="fr-FR" i="1"/>
              <a:t> </a:t>
            </a:r>
            <a:r>
              <a:rPr lang="fr-FR" i="1" err="1"/>
              <a:t>may</a:t>
            </a:r>
            <a:r>
              <a:rPr lang="fr-FR" i="1"/>
              <a:t> </a:t>
            </a:r>
            <a:r>
              <a:rPr lang="fr-FR" i="1" err="1"/>
              <a:t>be</a:t>
            </a:r>
            <a:r>
              <a:rPr lang="fr-FR" i="1"/>
              <a:t> made of the information </a:t>
            </a:r>
            <a:r>
              <a:rPr lang="fr-FR" i="1" err="1"/>
              <a:t>it</a:t>
            </a:r>
            <a:r>
              <a:rPr lang="fr-FR" i="1"/>
              <a:t> </a:t>
            </a:r>
            <a:r>
              <a:rPr lang="fr-FR" i="1" err="1"/>
              <a:t>contains</a:t>
            </a:r>
            <a:r>
              <a:rPr lang="fr-FR" i="1"/>
              <a:t>.</a:t>
            </a:r>
            <a:endParaRPr lang="fr-FR" sz="1400"/>
          </a:p>
          <a:p>
            <a:pPr eaLnBrk="1" hangingPunct="1">
              <a:spcBef>
                <a:spcPct val="0"/>
              </a:spcBef>
            </a:pPr>
            <a:endParaRPr lang="en-US" altLang="fr-FR" sz="1400">
              <a:solidFill>
                <a:schemeClr val="tx1"/>
              </a:solidFill>
              <a:latin typeface="Calibri Bold" charset="0"/>
              <a:sym typeface="Calibri Bold" charset="0"/>
            </a:endParaRPr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CEA41BFA-531C-642E-44CF-8EEEBB37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8109" r="13390" b="11041"/>
          <a:stretch>
            <a:fillRect/>
          </a:stretch>
        </p:blipFill>
        <p:spPr bwMode="auto">
          <a:xfrm>
            <a:off x="8240713" y="6324600"/>
            <a:ext cx="750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FE994DDD-A921-BD9A-29A2-F4E20256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828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7">
            <a:extLst>
              <a:ext uri="{FF2B5EF4-FFF2-40B4-BE49-F238E27FC236}">
                <a16:creationId xmlns:a16="http://schemas.microsoft.com/office/drawing/2014/main" id="{25EFEDCA-832B-A33E-D7AB-FB36E45E6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Thank you!</a:t>
            </a:r>
            <a:br>
              <a:rPr lang="en-US" altLang="fr-FR" b="1"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rPr>
            </a:br>
            <a:r>
              <a:rPr lang="en-US" altLang="fr-FR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Any questions?</a:t>
            </a:r>
            <a:endParaRPr lang="en-US" altLang="fr-FR" b="1">
              <a:latin typeface="Calibri" panose="020F0502020204030204" pitchFamily="34" charset="0"/>
              <a:ea typeface="PingFang SC Regular" panose="020B0400000000000000" pitchFamily="34" charset="-122"/>
              <a:sym typeface="Calibri" panose="020F0502020204030204" pitchFamily="34" charset="0"/>
            </a:endParaRPr>
          </a:p>
        </p:txBody>
      </p:sp>
      <p:pic>
        <p:nvPicPr>
          <p:cNvPr id="55304" name="Picture 4">
            <a:extLst>
              <a:ext uri="{FF2B5EF4-FFF2-40B4-BE49-F238E27FC236}">
                <a16:creationId xmlns:a16="http://schemas.microsoft.com/office/drawing/2014/main" id="{435E1F05-0F35-450E-0DD8-B4F88E8F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874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605389A-5078-4A7B-26F9-5A782E3617AC}"/>
              </a:ext>
            </a:extLst>
          </p:cNvPr>
          <p:cNvSpPr/>
          <p:nvPr/>
        </p:nvSpPr>
        <p:spPr bwMode="auto">
          <a:xfrm>
            <a:off x="323528" y="1052736"/>
            <a:ext cx="8353425" cy="4319587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Assumptions: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HME heat may supply a thermodynamic converter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converter may generate electricity</a:t>
            </a:r>
          </a:p>
          <a:p>
            <a:pPr lvl="1">
              <a:defRPr/>
            </a:pP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4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C587145-296E-B730-A2DE-E2CA2E3C590B}"/>
              </a:ext>
            </a:extLst>
          </p:cNvPr>
          <p:cNvSpPr/>
          <p:nvPr/>
        </p:nvSpPr>
        <p:spPr bwMode="auto">
          <a:xfrm>
            <a:off x="395536" y="332656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HME Heat source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7D17F7-F3C9-8C30-014B-A08765C7CE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" t="6762" r="1643" b="3862"/>
          <a:stretch/>
        </p:blipFill>
        <p:spPr>
          <a:xfrm>
            <a:off x="899592" y="2636912"/>
            <a:ext cx="6890658" cy="2035629"/>
          </a:xfrm>
          <a:prstGeom prst="rect">
            <a:avLst/>
          </a:prstGeom>
        </p:spPr>
      </p:pic>
      <p:sp>
        <p:nvSpPr>
          <p:cNvPr id="11" name="Virage 10">
            <a:extLst>
              <a:ext uri="{FF2B5EF4-FFF2-40B4-BE49-F238E27FC236}">
                <a16:creationId xmlns:a16="http://schemas.microsoft.com/office/drawing/2014/main" id="{FBA71FA7-088E-E030-E189-2AED45581012}"/>
              </a:ext>
            </a:extLst>
          </p:cNvPr>
          <p:cNvSpPr/>
          <p:nvPr/>
        </p:nvSpPr>
        <p:spPr>
          <a:xfrm rot="16200000">
            <a:off x="719572" y="3969060"/>
            <a:ext cx="1656184" cy="864096"/>
          </a:xfrm>
          <a:prstGeom prst="bentArrow">
            <a:avLst>
              <a:gd name="adj1" fmla="val 4960"/>
              <a:gd name="adj2" fmla="val 10733"/>
              <a:gd name="adj3" fmla="val 2210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lèche vers la gauche 11">
            <a:extLst>
              <a:ext uri="{FF2B5EF4-FFF2-40B4-BE49-F238E27FC236}">
                <a16:creationId xmlns:a16="http://schemas.microsoft.com/office/drawing/2014/main" id="{60AC349C-A92A-A2FA-2728-B50D395844E2}"/>
              </a:ext>
            </a:extLst>
          </p:cNvPr>
          <p:cNvSpPr/>
          <p:nvPr/>
        </p:nvSpPr>
        <p:spPr>
          <a:xfrm>
            <a:off x="2051720" y="5157192"/>
            <a:ext cx="1440160" cy="144016"/>
          </a:xfrm>
          <a:prstGeom prst="leftArrow">
            <a:avLst>
              <a:gd name="adj1" fmla="val 36178"/>
              <a:gd name="adj2" fmla="val 81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A326F95-B269-6101-F375-E8652B83428E}"/>
              </a:ext>
            </a:extLst>
          </p:cNvPr>
          <p:cNvSpPr/>
          <p:nvPr/>
        </p:nvSpPr>
        <p:spPr>
          <a:xfrm>
            <a:off x="3563888" y="5085184"/>
            <a:ext cx="936104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feedback</a:t>
            </a:r>
          </a:p>
        </p:txBody>
      </p:sp>
      <p:sp>
        <p:nvSpPr>
          <p:cNvPr id="14" name="Flèche vers la gauche 13">
            <a:extLst>
              <a:ext uri="{FF2B5EF4-FFF2-40B4-BE49-F238E27FC236}">
                <a16:creationId xmlns:a16="http://schemas.microsoft.com/office/drawing/2014/main" id="{DD6118F8-180D-0AE4-5C5F-B2F9B10D9A1D}"/>
              </a:ext>
            </a:extLst>
          </p:cNvPr>
          <p:cNvSpPr/>
          <p:nvPr/>
        </p:nvSpPr>
        <p:spPr>
          <a:xfrm>
            <a:off x="4572000" y="5157192"/>
            <a:ext cx="1656184" cy="144016"/>
          </a:xfrm>
          <a:prstGeom prst="leftArrow">
            <a:avLst>
              <a:gd name="adj1" fmla="val 36178"/>
              <a:gd name="adj2" fmla="val 81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Virage 15">
            <a:extLst>
              <a:ext uri="{FF2B5EF4-FFF2-40B4-BE49-F238E27FC236}">
                <a16:creationId xmlns:a16="http://schemas.microsoft.com/office/drawing/2014/main" id="{7BFE0DCB-412D-ACB9-4371-FDA2BD4997D5}"/>
              </a:ext>
            </a:extLst>
          </p:cNvPr>
          <p:cNvSpPr/>
          <p:nvPr/>
        </p:nvSpPr>
        <p:spPr>
          <a:xfrm rot="10800000">
            <a:off x="6300192" y="3717032"/>
            <a:ext cx="864096" cy="1584176"/>
          </a:xfrm>
          <a:prstGeom prst="bentArrow">
            <a:avLst>
              <a:gd name="adj1" fmla="val 4960"/>
              <a:gd name="adj2" fmla="val 10733"/>
              <a:gd name="adj3" fmla="val 2210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FCA56CE-8ED0-430E-283F-8D055B1489DA}"/>
              </a:ext>
            </a:extLst>
          </p:cNvPr>
          <p:cNvSpPr/>
          <p:nvPr/>
        </p:nvSpPr>
        <p:spPr bwMode="auto">
          <a:xfrm>
            <a:off x="2555776" y="5445224"/>
            <a:ext cx="3565401" cy="504056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Feedback possible</a:t>
            </a:r>
          </a:p>
          <a:p>
            <a:pPr lvl="1" algn="ctr">
              <a:defRPr/>
            </a:pP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defRPr/>
            </a:pP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defRPr/>
            </a:pP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6EAFA1B-B30F-68AC-185A-855DC6B81CB1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1687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5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Types of HME heat sources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9FB98B4-7189-FAFC-5245-4C61221E1F66}"/>
              </a:ext>
            </a:extLst>
          </p:cNvPr>
          <p:cNvSpPr/>
          <p:nvPr/>
        </p:nvSpPr>
        <p:spPr bwMode="auto">
          <a:xfrm>
            <a:off x="467544" y="1444216"/>
            <a:ext cx="8208912" cy="4536504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altLang="fr-FR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TYPE 1 :  Excitation energies include some heat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fr-FR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TYPE 2 : Excitation does not include heat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TYPE 3 : Self-sustained system – production of electricity exceeds excitation consumption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TYPE 4: Solid state technology self-sustained (not discussed further here)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393EE1C-AC20-7061-DEA4-F3446692FC1C}"/>
              </a:ext>
            </a:extLst>
          </p:cNvPr>
          <p:cNvSpPr/>
          <p:nvPr/>
        </p:nvSpPr>
        <p:spPr bwMode="auto">
          <a:xfrm>
            <a:off x="422423" y="908720"/>
            <a:ext cx="8254033" cy="108012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2800" b="1" i="1">
                <a:solidFill>
                  <a:srgbClr val="0070C0"/>
                </a:solidFill>
                <a:latin typeface="+mj-lt"/>
              </a:rPr>
              <a:t>The following classification will probably be temporary, as explained below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826EAC-4859-347A-051E-C54B10C240CD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9943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6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179512" y="836712"/>
            <a:ext cx="8964488" cy="3024336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altLang="fr-FR" sz="2000" b="1"/>
              <a:t>Electrical energy input for :</a:t>
            </a:r>
          </a:p>
          <a:p>
            <a:pPr>
              <a:defRPr/>
            </a:pPr>
            <a:r>
              <a:rPr lang="en-GB" altLang="fr-FR" sz="2000" b="1"/>
              <a:t>	heating + supply for high exergy excitation</a:t>
            </a:r>
          </a:p>
          <a:p>
            <a:pPr>
              <a:defRPr/>
            </a:pPr>
            <a:endParaRPr lang="en-GB" altLang="fr-FR" sz="2000" b="1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Type 1 – Heating + Excitation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07883B-6A09-2CFE-0E1B-1C967E1D0E15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24FFCD-CBFB-FB11-BFEC-AB7A74683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1" t="2113" r="4415" b="7143"/>
          <a:stretch/>
        </p:blipFill>
        <p:spPr>
          <a:xfrm>
            <a:off x="804241" y="3309957"/>
            <a:ext cx="6864103" cy="27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7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74DE7D-3312-BEF8-8822-B8EA19D34E13}"/>
              </a:ext>
            </a:extLst>
          </p:cNvPr>
          <p:cNvSpPr/>
          <p:nvPr/>
        </p:nvSpPr>
        <p:spPr bwMode="auto">
          <a:xfrm>
            <a:off x="179512" y="836712"/>
            <a:ext cx="8964488" cy="3024336"/>
          </a:xfrm>
          <a:prstGeom prst="roundRect">
            <a:avLst>
              <a:gd name="adj" fmla="val 5706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altLang="fr-FR" sz="2000" b="1"/>
              <a:t>Electrical energy input for :</a:t>
            </a:r>
          </a:p>
          <a:p>
            <a:pPr>
              <a:defRPr/>
            </a:pPr>
            <a:r>
              <a:rPr lang="en-GB" altLang="fr-FR" sz="2000" b="1"/>
              <a:t>	heating + supply for high exergy excitation</a:t>
            </a:r>
          </a:p>
          <a:p>
            <a:pPr>
              <a:defRPr/>
            </a:pPr>
            <a:endParaRPr lang="en-GB" altLang="fr-FR" sz="2000" b="1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Type 1 – Heating + Excitation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07883B-6A09-2CFE-0E1B-1C967E1D0E15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sp>
        <p:nvSpPr>
          <p:cNvPr id="4" name="Bulle rectangulaire 3">
            <a:extLst>
              <a:ext uri="{FF2B5EF4-FFF2-40B4-BE49-F238E27FC236}">
                <a16:creationId xmlns:a16="http://schemas.microsoft.com/office/drawing/2014/main" id="{1222EE50-14AD-E3DC-0B27-E6A90CFBBD95}"/>
              </a:ext>
            </a:extLst>
          </p:cNvPr>
          <p:cNvSpPr/>
          <p:nvPr/>
        </p:nvSpPr>
        <p:spPr>
          <a:xfrm>
            <a:off x="168940" y="1924615"/>
            <a:ext cx="7200800" cy="720080"/>
          </a:xfrm>
          <a:prstGeom prst="wedgeRectCallout">
            <a:avLst>
              <a:gd name="adj1" fmla="val 16842"/>
              <a:gd name="adj2" fmla="val -9696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tx1"/>
                </a:solidFill>
              </a:rPr>
              <a:t>High </a:t>
            </a:r>
            <a:r>
              <a:rPr lang="fr-FR" sz="2400" b="1" err="1">
                <a:solidFill>
                  <a:schemeClr val="tx1"/>
                </a:solidFill>
              </a:rPr>
              <a:t>exergy</a:t>
            </a:r>
            <a:r>
              <a:rPr lang="fr-FR" sz="2400" b="1">
                <a:solidFill>
                  <a:schemeClr val="tx1"/>
                </a:solidFill>
              </a:rPr>
              <a:t> = </a:t>
            </a:r>
            <a:r>
              <a:rPr lang="fr-FR" sz="2400" b="1" err="1">
                <a:solidFill>
                  <a:schemeClr val="tx1"/>
                </a:solidFill>
              </a:rPr>
              <a:t>Any</a:t>
            </a:r>
            <a:r>
              <a:rPr lang="fr-FR" sz="2400" b="1">
                <a:solidFill>
                  <a:schemeClr val="tx1"/>
                </a:solidFill>
              </a:rPr>
              <a:t> </a:t>
            </a:r>
            <a:r>
              <a:rPr lang="fr-FR" sz="2400" b="1" err="1">
                <a:solidFill>
                  <a:schemeClr val="tx1"/>
                </a:solidFill>
              </a:rPr>
              <a:t>form</a:t>
            </a:r>
            <a:r>
              <a:rPr lang="fr-FR" sz="2400" b="1">
                <a:solidFill>
                  <a:schemeClr val="tx1"/>
                </a:solidFill>
              </a:rPr>
              <a:t> of </a:t>
            </a:r>
            <a:r>
              <a:rPr lang="fr-FR" sz="2400" b="1" err="1">
                <a:solidFill>
                  <a:schemeClr val="tx1"/>
                </a:solidFill>
              </a:rPr>
              <a:t>energy</a:t>
            </a:r>
            <a:r>
              <a:rPr lang="fr-FR" sz="2400" b="1">
                <a:solidFill>
                  <a:schemeClr val="tx1"/>
                </a:solidFill>
              </a:rPr>
              <a:t> </a:t>
            </a:r>
            <a:r>
              <a:rPr lang="fr-FR" sz="2400" b="1" err="1">
                <a:solidFill>
                  <a:schemeClr val="tx1"/>
                </a:solidFill>
              </a:rPr>
              <a:t>other</a:t>
            </a:r>
            <a:r>
              <a:rPr lang="fr-FR" sz="2400" b="1">
                <a:solidFill>
                  <a:schemeClr val="tx1"/>
                </a:solidFill>
              </a:rPr>
              <a:t> </a:t>
            </a:r>
            <a:r>
              <a:rPr lang="fr-FR" sz="2400" b="1" err="1">
                <a:solidFill>
                  <a:schemeClr val="tx1"/>
                </a:solidFill>
              </a:rPr>
              <a:t>than</a:t>
            </a:r>
            <a:r>
              <a:rPr lang="fr-FR" sz="2400" b="1">
                <a:solidFill>
                  <a:schemeClr val="tx1"/>
                </a:solidFill>
              </a:rPr>
              <a:t> </a:t>
            </a:r>
            <a:r>
              <a:rPr lang="fr-FR" sz="2400" b="1" err="1">
                <a:solidFill>
                  <a:schemeClr val="tx1"/>
                </a:solidFill>
              </a:rPr>
              <a:t>heat</a:t>
            </a:r>
            <a:endParaRPr lang="fr-FR" sz="2400" b="1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E34E5BC-9F97-AA3F-779B-A58D307B2380}"/>
              </a:ext>
            </a:extLst>
          </p:cNvPr>
          <p:cNvSpPr/>
          <p:nvPr/>
        </p:nvSpPr>
        <p:spPr>
          <a:xfrm>
            <a:off x="4355976" y="1157904"/>
            <a:ext cx="1152128" cy="540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FB0207-787E-E489-AB39-6C3E88808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1" t="2113" r="4415" b="7143"/>
          <a:stretch/>
        </p:blipFill>
        <p:spPr>
          <a:xfrm>
            <a:off x="804241" y="3309957"/>
            <a:ext cx="6864103" cy="27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7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8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Heating + Exergy Excitation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07883B-6A09-2CFE-0E1B-1C967E1D0E15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sp>
        <p:nvSpPr>
          <p:cNvPr id="4" name="Bulle rectangulaire 3">
            <a:extLst>
              <a:ext uri="{FF2B5EF4-FFF2-40B4-BE49-F238E27FC236}">
                <a16:creationId xmlns:a16="http://schemas.microsoft.com/office/drawing/2014/main" id="{1222EE50-14AD-E3DC-0B27-E6A90CFBBD95}"/>
              </a:ext>
            </a:extLst>
          </p:cNvPr>
          <p:cNvSpPr/>
          <p:nvPr/>
        </p:nvSpPr>
        <p:spPr>
          <a:xfrm>
            <a:off x="174226" y="1196752"/>
            <a:ext cx="8795548" cy="720080"/>
          </a:xfrm>
          <a:prstGeom prst="wedgeRectCallout">
            <a:avLst>
              <a:gd name="adj1" fmla="val 18142"/>
              <a:gd name="adj2" fmla="val -369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err="1">
                <a:solidFill>
                  <a:schemeClr val="tx1"/>
                </a:solidFill>
              </a:rPr>
              <a:t>Why</a:t>
            </a:r>
            <a:r>
              <a:rPr lang="fr-FR" sz="2400" b="1">
                <a:solidFill>
                  <a:schemeClr val="tx1"/>
                </a:solidFill>
              </a:rPr>
              <a:t> </a:t>
            </a:r>
            <a:r>
              <a:rPr lang="fr-FR" sz="2400" b="1" err="1">
                <a:solidFill>
                  <a:schemeClr val="tx1"/>
                </a:solidFill>
              </a:rPr>
              <a:t>make</a:t>
            </a:r>
            <a:r>
              <a:rPr lang="fr-FR" sz="2400" b="1">
                <a:solidFill>
                  <a:schemeClr val="tx1"/>
                </a:solidFill>
              </a:rPr>
              <a:t> a distinction </a:t>
            </a:r>
            <a:r>
              <a:rPr lang="fr-FR" sz="2400" b="1" err="1">
                <a:solidFill>
                  <a:schemeClr val="tx1"/>
                </a:solidFill>
              </a:rPr>
              <a:t>between</a:t>
            </a:r>
            <a:r>
              <a:rPr lang="fr-FR" sz="2400" b="1">
                <a:solidFill>
                  <a:schemeClr val="tx1"/>
                </a:solidFill>
              </a:rPr>
              <a:t> </a:t>
            </a:r>
            <a:r>
              <a:rPr lang="fr-FR" sz="2400" b="1" err="1">
                <a:solidFill>
                  <a:schemeClr val="tx1"/>
                </a:solidFill>
              </a:rPr>
              <a:t>heating</a:t>
            </a:r>
            <a:r>
              <a:rPr lang="fr-FR" sz="2400" b="1">
                <a:solidFill>
                  <a:schemeClr val="tx1"/>
                </a:solidFill>
              </a:rPr>
              <a:t> and </a:t>
            </a:r>
            <a:r>
              <a:rPr lang="fr-FR" sz="2400" b="1" err="1">
                <a:solidFill>
                  <a:schemeClr val="tx1"/>
                </a:solidFill>
              </a:rPr>
              <a:t>exergy</a:t>
            </a:r>
            <a:r>
              <a:rPr lang="fr-FR" sz="2400" b="1">
                <a:solidFill>
                  <a:schemeClr val="tx1"/>
                </a:solidFill>
              </a:rPr>
              <a:t> excitation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FB2DD4-2133-A321-943E-61216B41B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4545"/>
            <a:ext cx="9144000" cy="31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6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6266CEC6-397F-6A34-6C72-B943B85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4996-8AC5-1241-8A22-38EED909BCAD}" type="slidenum">
              <a:rPr lang="en-US" altLang="fr-FR"/>
              <a:pPr>
                <a:defRPr/>
              </a:pPr>
              <a:t>9</a:t>
            </a:fld>
            <a:endParaRPr lang="en-US" altLang="fr-FR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31B8356-9C83-8B55-2AD5-5BEFDBD6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02375"/>
            <a:ext cx="100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71DBA-3E6E-0F89-66DB-72387F602FA8}"/>
              </a:ext>
            </a:extLst>
          </p:cNvPr>
          <p:cNvSpPr/>
          <p:nvPr/>
        </p:nvSpPr>
        <p:spPr bwMode="auto">
          <a:xfrm>
            <a:off x="395536" y="188640"/>
            <a:ext cx="8353425" cy="720080"/>
          </a:xfrm>
          <a:prstGeom prst="roundRect">
            <a:avLst>
              <a:gd name="adj" fmla="val 7714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b="1">
                <a:solidFill>
                  <a:srgbClr val="0070C0"/>
                </a:solidFill>
                <a:latin typeface="+mj-lt"/>
              </a:rPr>
              <a:t>Heating + Exergy Excitation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07883B-6A09-2CFE-0E1B-1C967E1D0E15}"/>
              </a:ext>
            </a:extLst>
          </p:cNvPr>
          <p:cNvSpPr>
            <a:spLocks/>
          </p:cNvSpPr>
          <p:nvPr/>
        </p:nvSpPr>
        <p:spPr bwMode="auto">
          <a:xfrm>
            <a:off x="1824217" y="6423024"/>
            <a:ext cx="4426311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1pPr>
            <a:lvl2pPr marL="704850" indent="-285750">
              <a:spcBef>
                <a:spcPts val="7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63636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ingFang SC Regular" panose="020B0400000000000000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2878BC"/>
                </a:solidFill>
                <a:cs typeface="Calibri" panose="020F0502020204030204" pitchFamily="34" charset="0"/>
              </a:rPr>
              <a:t>September  2022                                        IWAHLM15 - Assisi                        </a:t>
            </a:r>
          </a:p>
        </p:txBody>
      </p:sp>
      <p:sp>
        <p:nvSpPr>
          <p:cNvPr id="4" name="Bulle rectangulaire 3">
            <a:extLst>
              <a:ext uri="{FF2B5EF4-FFF2-40B4-BE49-F238E27FC236}">
                <a16:creationId xmlns:a16="http://schemas.microsoft.com/office/drawing/2014/main" id="{1222EE50-14AD-E3DC-0B27-E6A90CFBBD95}"/>
              </a:ext>
            </a:extLst>
          </p:cNvPr>
          <p:cNvSpPr/>
          <p:nvPr/>
        </p:nvSpPr>
        <p:spPr>
          <a:xfrm>
            <a:off x="174226" y="1196752"/>
            <a:ext cx="8795548" cy="720080"/>
          </a:xfrm>
          <a:prstGeom prst="wedgeRectCallout">
            <a:avLst>
              <a:gd name="adj1" fmla="val 18142"/>
              <a:gd name="adj2" fmla="val -369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err="1">
                <a:solidFill>
                  <a:schemeClr val="tx1"/>
                </a:solidFill>
              </a:rPr>
              <a:t>Why</a:t>
            </a:r>
            <a:r>
              <a:rPr lang="fr-FR" sz="2400" b="1">
                <a:solidFill>
                  <a:schemeClr val="tx1"/>
                </a:solidFill>
              </a:rPr>
              <a:t> </a:t>
            </a:r>
            <a:r>
              <a:rPr lang="fr-FR" sz="2400" b="1" err="1">
                <a:solidFill>
                  <a:schemeClr val="tx1"/>
                </a:solidFill>
              </a:rPr>
              <a:t>make</a:t>
            </a:r>
            <a:r>
              <a:rPr lang="fr-FR" sz="2400" b="1">
                <a:solidFill>
                  <a:schemeClr val="tx1"/>
                </a:solidFill>
              </a:rPr>
              <a:t> a distinction </a:t>
            </a:r>
            <a:r>
              <a:rPr lang="fr-FR" sz="2400" b="1" err="1">
                <a:solidFill>
                  <a:schemeClr val="tx1"/>
                </a:solidFill>
              </a:rPr>
              <a:t>between</a:t>
            </a:r>
            <a:r>
              <a:rPr lang="fr-FR" sz="2400" b="1">
                <a:solidFill>
                  <a:schemeClr val="tx1"/>
                </a:solidFill>
              </a:rPr>
              <a:t> </a:t>
            </a:r>
            <a:r>
              <a:rPr lang="fr-FR" sz="2400" b="1" err="1">
                <a:solidFill>
                  <a:schemeClr val="tx1"/>
                </a:solidFill>
              </a:rPr>
              <a:t>heating</a:t>
            </a:r>
            <a:r>
              <a:rPr lang="fr-FR" sz="2400" b="1">
                <a:solidFill>
                  <a:schemeClr val="tx1"/>
                </a:solidFill>
              </a:rPr>
              <a:t> and </a:t>
            </a:r>
            <a:r>
              <a:rPr lang="fr-FR" sz="2400" b="1" err="1">
                <a:solidFill>
                  <a:schemeClr val="tx1"/>
                </a:solidFill>
              </a:rPr>
              <a:t>exergy</a:t>
            </a:r>
            <a:r>
              <a:rPr lang="fr-FR" sz="2400" b="1">
                <a:solidFill>
                  <a:schemeClr val="tx1"/>
                </a:solidFill>
              </a:rPr>
              <a:t> excitation ?</a:t>
            </a:r>
          </a:p>
        </p:txBody>
      </p:sp>
      <p:sp>
        <p:nvSpPr>
          <p:cNvPr id="7" name="Bulle rectangulaire 6">
            <a:extLst>
              <a:ext uri="{FF2B5EF4-FFF2-40B4-BE49-F238E27FC236}">
                <a16:creationId xmlns:a16="http://schemas.microsoft.com/office/drawing/2014/main" id="{26FEFA09-2F6D-EC78-7F34-AD2EB3147F13}"/>
              </a:ext>
            </a:extLst>
          </p:cNvPr>
          <p:cNvSpPr/>
          <p:nvPr/>
        </p:nvSpPr>
        <p:spPr>
          <a:xfrm>
            <a:off x="2013073" y="2163135"/>
            <a:ext cx="5117854" cy="720080"/>
          </a:xfrm>
          <a:prstGeom prst="wedgeRectCallout">
            <a:avLst>
              <a:gd name="adj1" fmla="val 18142"/>
              <a:gd name="adj2" fmla="val -369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tx1"/>
                </a:solidFill>
              </a:rPr>
              <a:t>It </a:t>
            </a:r>
            <a:r>
              <a:rPr lang="fr-FR" sz="2400" b="1" err="1">
                <a:solidFill>
                  <a:schemeClr val="tx1"/>
                </a:solidFill>
              </a:rPr>
              <a:t>is</a:t>
            </a:r>
            <a:r>
              <a:rPr lang="fr-FR" sz="2400" b="1">
                <a:solidFill>
                  <a:schemeClr val="tx1"/>
                </a:solidFill>
              </a:rPr>
              <a:t> a </a:t>
            </a:r>
            <a:r>
              <a:rPr lang="fr-FR" sz="2400" b="1" err="1">
                <a:solidFill>
                  <a:schemeClr val="tx1"/>
                </a:solidFill>
              </a:rPr>
              <a:t>problem</a:t>
            </a:r>
            <a:r>
              <a:rPr lang="fr-FR" sz="2400" b="1">
                <a:solidFill>
                  <a:schemeClr val="tx1"/>
                </a:solidFill>
              </a:rPr>
              <a:t> of power control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6E1A71-C47E-4740-054D-AA17259D9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1287"/>
            <a:ext cx="9144000" cy="31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03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Section Header">
  <a:themeElements>
    <a:clrScheme name="">
      <a:dk1>
        <a:srgbClr val="363636"/>
      </a:dk1>
      <a:lt1>
        <a:srgbClr val="E5E5E4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0F0EF"/>
      </a:accent3>
      <a:accent4>
        <a:srgbClr val="2D2D2D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Section Header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PingFang SC Regular" panose="020B0400000000000000" pitchFamily="34" charset="-122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PingFang SC Regular" panose="020B0400000000000000" pitchFamily="34" charset="-122"/>
            <a:sym typeface="Gill Sans" panose="020B0502020104020203" pitchFamily="34" charset="-79"/>
          </a:defRPr>
        </a:defPPr>
      </a:lstStyle>
    </a:lnDef>
  </a:objectDefaults>
  <a:extraClrSchemeLst>
    <a:extraClrScheme>
      <a:clrScheme name="Default - 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- 1_Section Header">
  <a:themeElements>
    <a:clrScheme name="">
      <a:dk1>
        <a:srgbClr val="363636"/>
      </a:dk1>
      <a:lt1>
        <a:srgbClr val="E5E5E4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0F0EF"/>
      </a:accent3>
      <a:accent4>
        <a:srgbClr val="2D2D2D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Section Header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PingFang SC Regular" panose="020B0400000000000000" pitchFamily="34" charset="-122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PingFang SC Regular" panose="020B0400000000000000" pitchFamily="34" charset="-122"/>
            <a:sym typeface="Gill Sans" panose="020B0502020104020203" pitchFamily="34" charset="-79"/>
          </a:defRPr>
        </a:defPPr>
      </a:lstStyle>
    </a:lnDef>
  </a:objectDefaults>
  <a:extraClrSchemeLst>
    <a:extraClrScheme>
      <a:clrScheme name="Default - 1_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24027</TotalTime>
  <Pages>0</Pages>
  <Words>1337</Words>
  <Characters>0</Characters>
  <Application>Microsoft Macintosh PowerPoint</Application>
  <PresentationFormat>Affichage à l'écran (4:3)</PresentationFormat>
  <Lines>0</Lines>
  <Paragraphs>246</Paragraphs>
  <Slides>34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44" baseType="lpstr">
      <vt:lpstr>Calibri Bold</vt:lpstr>
      <vt:lpstr>Arial</vt:lpstr>
      <vt:lpstr>Calibri</vt:lpstr>
      <vt:lpstr>Calibri Light</vt:lpstr>
      <vt:lpstr>Gill Sans</vt:lpstr>
      <vt:lpstr>Symbol</vt:lpstr>
      <vt:lpstr>Times New Roman</vt:lpstr>
      <vt:lpstr>Default - Section Header</vt:lpstr>
      <vt:lpstr>Default - 1_Section Header</vt:lpstr>
      <vt:lpstr>Thème Office</vt:lpstr>
      <vt:lpstr>A classification of the different types of HME heat sources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  <vt:lpstr>Thank you!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FotoH2 template</dc:title>
  <dc:subject/>
  <dc:creator/>
  <cp:keywords/>
  <dc:description/>
  <cp:lastModifiedBy>Jacques Ruer</cp:lastModifiedBy>
  <cp:revision>240</cp:revision>
  <cp:lastPrinted>2022-09-15T15:15:51Z</cp:lastPrinted>
  <dcterms:modified xsi:type="dcterms:W3CDTF">2022-09-28T04:45:23Z</dcterms:modified>
</cp:coreProperties>
</file>