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4" y="-9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B34F0C-9351-4230-ABEC-108F7663DF55}" type="datetimeFigureOut">
              <a:rPr lang="en-US" smtClean="0"/>
              <a:pPr/>
              <a:t>9/19/2022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ABA38D-005B-42FE-A193-1530FBC193B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ABA38D-005B-42FE-A193-1530FBC193B6}"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3E5089-DC28-4374-9AD6-2663AAEA9B43}"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C0073-1765-472E-848C-7048043C45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E5089-DC28-4374-9AD6-2663AAEA9B43}"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C0073-1765-472E-848C-7048043C45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E5089-DC28-4374-9AD6-2663AAEA9B43}"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C0073-1765-472E-848C-7048043C45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E5089-DC28-4374-9AD6-2663AAEA9B43}"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C0073-1765-472E-848C-7048043C45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3E5089-DC28-4374-9AD6-2663AAEA9B43}"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C0073-1765-472E-848C-7048043C45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3E5089-DC28-4374-9AD6-2663AAEA9B43}"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C0073-1765-472E-848C-7048043C45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3E5089-DC28-4374-9AD6-2663AAEA9B43}" type="datetimeFigureOut">
              <a:rPr lang="en-US" smtClean="0"/>
              <a:pPr/>
              <a:t>9/19/2022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4C0073-1765-472E-848C-7048043C45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3E5089-DC28-4374-9AD6-2663AAEA9B43}" type="datetimeFigureOut">
              <a:rPr lang="en-US" smtClean="0"/>
              <a:pPr/>
              <a:t>9/19/2022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4C0073-1765-472E-848C-7048043C45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E5089-DC28-4374-9AD6-2663AAEA9B43}" type="datetimeFigureOut">
              <a:rPr lang="en-US" smtClean="0"/>
              <a:pPr/>
              <a:t>9/19/2022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4C0073-1765-472E-848C-7048043C45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3E5089-DC28-4374-9AD6-2663AAEA9B43}"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C0073-1765-472E-848C-7048043C45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3E5089-DC28-4374-9AD6-2663AAEA9B43}"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C0073-1765-472E-848C-7048043C45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E5089-DC28-4374-9AD6-2663AAEA9B43}" type="datetimeFigureOut">
              <a:rPr lang="en-US" smtClean="0"/>
              <a:pPr/>
              <a:t>9/19/2022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C0073-1765-472E-848C-7048043C45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ikkem.com/iccf23/PPT/Invited%20Gordon%20ICCF%2023%20LEC%20T5.MP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t>Analysis of Frank Gordon’s LEC Device</a:t>
            </a:r>
          </a:p>
        </p:txBody>
      </p:sp>
      <p:sp>
        <p:nvSpPr>
          <p:cNvPr id="3" name="Subtitle 2"/>
          <p:cNvSpPr>
            <a:spLocks noGrp="1"/>
          </p:cNvSpPr>
          <p:nvPr>
            <p:ph type="subTitle" idx="1"/>
          </p:nvPr>
        </p:nvSpPr>
        <p:spPr/>
        <p:txBody>
          <a:bodyPr/>
          <a:lstStyle/>
          <a:p>
            <a:r>
              <a:rPr lang="en-US" sz="2400" dirty="0"/>
              <a:t>© 2022 Alan Goldwater </a:t>
            </a:r>
            <a:r>
              <a:rPr lang="en-US" sz="2400" dirty="0" err="1"/>
              <a:t>Magicsound</a:t>
            </a:r>
            <a:r>
              <a:rPr lang="en-US" sz="2400" dirty="0"/>
              <a:t> Lab</a:t>
            </a:r>
          </a:p>
          <a:p>
            <a:r>
              <a:rPr lang="en-US" sz="2000" dirty="0"/>
              <a:t>Last Revision </a:t>
            </a:r>
            <a:r>
              <a:rPr lang="en-US" sz="2000" dirty="0" smtClean="0"/>
              <a:t>18 </a:t>
            </a:r>
            <a:r>
              <a:rPr lang="en-US" sz="2000" dirty="0"/>
              <a:t>September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39762"/>
          </a:xfrm>
        </p:spPr>
        <p:txBody>
          <a:bodyPr>
            <a:normAutofit fontScale="90000"/>
          </a:bodyPr>
          <a:lstStyle/>
          <a:p>
            <a:r>
              <a:rPr lang="en-US" b="1" u="sng" dirty="0"/>
              <a:t>SEM/EDX Analysis</a:t>
            </a:r>
            <a:br>
              <a:rPr lang="en-US" b="1" u="sng" dirty="0"/>
            </a:br>
            <a:endParaRPr lang="en-US" dirty="0"/>
          </a:p>
        </p:txBody>
      </p:sp>
      <p:sp>
        <p:nvSpPr>
          <p:cNvPr id="3" name="Content Placeholder 2"/>
          <p:cNvSpPr>
            <a:spLocks noGrp="1"/>
          </p:cNvSpPr>
          <p:nvPr>
            <p:ph idx="1"/>
          </p:nvPr>
        </p:nvSpPr>
        <p:spPr>
          <a:xfrm>
            <a:off x="-152400" y="1295400"/>
            <a:ext cx="4191000" cy="4876800"/>
          </a:xfrm>
        </p:spPr>
        <p:txBody>
          <a:bodyPr>
            <a:normAutofit/>
          </a:bodyPr>
          <a:lstStyle/>
          <a:p>
            <a:pPr algn="just">
              <a:buNone/>
            </a:pPr>
            <a:r>
              <a:rPr lang="en-US" sz="2000" dirty="0" smtClean="0"/>
              <a:t>      The </a:t>
            </a:r>
            <a:r>
              <a:rPr lang="en-US" sz="2000" dirty="0"/>
              <a:t>working electrode was </a:t>
            </a:r>
            <a:r>
              <a:rPr lang="en-US" sz="2000" dirty="0" smtClean="0"/>
              <a:t>installed </a:t>
            </a:r>
            <a:r>
              <a:rPr lang="en-US" sz="2000" dirty="0"/>
              <a:t>in a Hitachi TM3030+ </a:t>
            </a:r>
            <a:r>
              <a:rPr lang="en-US" sz="2000" dirty="0" smtClean="0"/>
              <a:t>SEM </a:t>
            </a:r>
            <a:r>
              <a:rPr lang="en-US" sz="2000" dirty="0"/>
              <a:t>with </a:t>
            </a:r>
            <a:r>
              <a:rPr lang="en-US" sz="2000" dirty="0" err="1"/>
              <a:t>Bruker</a:t>
            </a:r>
            <a:r>
              <a:rPr lang="en-US" sz="2000" dirty="0"/>
              <a:t> EDX. The threaded sample mounting post was inserted directly through the edge of the sample, providing proper grounding contact. The LEC active material was thus in free space in the chamber, with nothing under it. At low magnification the co-deposited coating was seen to be granular and well-distributed over the mesh substrate.</a:t>
            </a:r>
          </a:p>
          <a:p>
            <a:pPr algn="just"/>
            <a:endParaRPr lang="en-US" dirty="0"/>
          </a:p>
        </p:txBody>
      </p:sp>
      <p:pic>
        <p:nvPicPr>
          <p:cNvPr id="4" name="image7.jpeg"/>
          <p:cNvPicPr/>
          <p:nvPr/>
        </p:nvPicPr>
        <p:blipFill>
          <a:blip r:embed="rId3" cstate="print"/>
          <a:stretch>
            <a:fillRect/>
          </a:stretch>
        </p:blipFill>
        <p:spPr>
          <a:xfrm>
            <a:off x="4267200" y="1143000"/>
            <a:ext cx="4495800" cy="4495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763000" cy="457200"/>
          </a:xfrm>
        </p:spPr>
        <p:txBody>
          <a:bodyPr>
            <a:noAutofit/>
          </a:bodyPr>
          <a:lstStyle/>
          <a:p>
            <a:r>
              <a:rPr lang="en-US" sz="2400" dirty="0"/>
              <a:t>EDX </a:t>
            </a:r>
            <a:r>
              <a:rPr lang="en-US" sz="2400" dirty="0" smtClean="0"/>
              <a:t>showed </a:t>
            </a:r>
            <a:r>
              <a:rPr lang="en-US" sz="2400" dirty="0"/>
              <a:t>both Zn and Na were present in significant quantities.</a:t>
            </a:r>
            <a:br>
              <a:rPr lang="en-US" sz="2400" dirty="0"/>
            </a:br>
            <a:endParaRPr lang="en-US" sz="2400" dirty="0"/>
          </a:p>
        </p:txBody>
      </p:sp>
      <p:pic>
        <p:nvPicPr>
          <p:cNvPr id="4" name="image8.jpeg"/>
          <p:cNvPicPr>
            <a:picLocks noGrp="1"/>
          </p:cNvPicPr>
          <p:nvPr>
            <p:ph idx="1"/>
          </p:nvPr>
        </p:nvPicPr>
        <p:blipFill>
          <a:blip r:embed="rId2" cstate="print"/>
          <a:stretch>
            <a:fillRect/>
          </a:stretch>
        </p:blipFill>
        <p:spPr>
          <a:xfrm>
            <a:off x="533400" y="1066800"/>
            <a:ext cx="2590800" cy="2590800"/>
          </a:xfrm>
          <a:prstGeom prst="rect">
            <a:avLst/>
          </a:prstGeom>
        </p:spPr>
      </p:pic>
      <p:pic>
        <p:nvPicPr>
          <p:cNvPr id="5" name="image9.png"/>
          <p:cNvPicPr/>
          <p:nvPr/>
        </p:nvPicPr>
        <p:blipFill>
          <a:blip r:embed="rId3" cstate="print"/>
          <a:stretch>
            <a:fillRect/>
          </a:stretch>
        </p:blipFill>
        <p:spPr>
          <a:xfrm>
            <a:off x="3581400" y="914400"/>
            <a:ext cx="5181600" cy="2743200"/>
          </a:xfrm>
          <a:prstGeom prst="rect">
            <a:avLst/>
          </a:prstGeom>
        </p:spPr>
      </p:pic>
      <p:pic>
        <p:nvPicPr>
          <p:cNvPr id="6" name="image10.png"/>
          <p:cNvPicPr/>
          <p:nvPr/>
        </p:nvPicPr>
        <p:blipFill>
          <a:blip r:embed="rId4" cstate="print"/>
          <a:stretch>
            <a:fillRect/>
          </a:stretch>
        </p:blipFill>
        <p:spPr>
          <a:xfrm>
            <a:off x="457200" y="4038600"/>
            <a:ext cx="4007457" cy="1804946"/>
          </a:xfrm>
          <a:prstGeom prst="rect">
            <a:avLst/>
          </a:prstGeom>
        </p:spPr>
      </p:pic>
      <p:sp>
        <p:nvSpPr>
          <p:cNvPr id="205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6" name="Rectangle 8"/>
          <p:cNvSpPr>
            <a:spLocks noChangeArrowheads="1"/>
          </p:cNvSpPr>
          <p:nvPr/>
        </p:nvSpPr>
        <p:spPr bwMode="auto">
          <a:xfrm>
            <a:off x="4800600" y="4343400"/>
            <a:ext cx="37338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Arial" pitchFamily="34" charset="0"/>
                <a:cs typeface="Arial" pitchFamily="34" charset="0"/>
              </a:rPr>
              <a:t>Location FG70 is a partly exposed section of the mesh wire, with composition typical of Stainless Steel, and some Pd as well.</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Box 14"/>
          <p:cNvSpPr txBox="1"/>
          <p:nvPr/>
        </p:nvSpPr>
        <p:spPr>
          <a:xfrm>
            <a:off x="685800" y="2362200"/>
            <a:ext cx="533400" cy="276999"/>
          </a:xfrm>
          <a:prstGeom prst="rect">
            <a:avLst/>
          </a:prstGeom>
          <a:noFill/>
        </p:spPr>
        <p:txBody>
          <a:bodyPr wrap="square" rtlCol="0">
            <a:spAutoFit/>
          </a:bodyPr>
          <a:lstStyle/>
          <a:p>
            <a:r>
              <a:rPr lang="en-US" sz="1200" dirty="0" smtClean="0">
                <a:solidFill>
                  <a:schemeClr val="bg1"/>
                </a:solidFill>
              </a:rPr>
              <a:t>FG70</a:t>
            </a:r>
            <a:endParaRPr lang="en-US" sz="1200" dirty="0">
              <a:solidFill>
                <a:schemeClr val="bg1"/>
              </a:solidFill>
            </a:endParaRPr>
          </a:p>
        </p:txBody>
      </p:sp>
      <p:cxnSp>
        <p:nvCxnSpPr>
          <p:cNvPr id="19" name="Straight Arrow Connector 18"/>
          <p:cNvCxnSpPr/>
          <p:nvPr/>
        </p:nvCxnSpPr>
        <p:spPr>
          <a:xfrm flipV="1">
            <a:off x="1143000" y="1828800"/>
            <a:ext cx="533400" cy="533400"/>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848600" cy="715962"/>
          </a:xfrm>
        </p:spPr>
        <p:txBody>
          <a:bodyPr>
            <a:normAutofit fontScale="90000"/>
          </a:bodyPr>
          <a:lstStyle/>
          <a:p>
            <a:r>
              <a:rPr lang="en-US" sz="2700" dirty="0"/>
              <a:t>High magnification </a:t>
            </a:r>
            <a:r>
              <a:rPr lang="en-US" sz="2700" dirty="0" smtClean="0"/>
              <a:t>of </a:t>
            </a:r>
            <a:r>
              <a:rPr lang="en-US" sz="2700" dirty="0"/>
              <a:t>an area where </a:t>
            </a:r>
            <a:r>
              <a:rPr lang="en-US" sz="2700" dirty="0" smtClean="0"/>
              <a:t>11% </a:t>
            </a:r>
            <a:r>
              <a:rPr lang="en-US" sz="2700" dirty="0"/>
              <a:t>Zn was detected.</a:t>
            </a:r>
            <a:r>
              <a:rPr lang="en-US" dirty="0"/>
              <a:t/>
            </a:r>
            <a:br>
              <a:rPr lang="en-US" dirty="0"/>
            </a:br>
            <a:endParaRPr lang="en-US" dirty="0"/>
          </a:p>
        </p:txBody>
      </p:sp>
      <p:sp>
        <p:nvSpPr>
          <p:cNvPr id="3" name="Content Placeholder 2"/>
          <p:cNvSpPr>
            <a:spLocks noGrp="1"/>
          </p:cNvSpPr>
          <p:nvPr>
            <p:ph idx="1"/>
          </p:nvPr>
        </p:nvSpPr>
        <p:spPr>
          <a:xfrm>
            <a:off x="152400" y="4267200"/>
            <a:ext cx="4191000" cy="1524000"/>
          </a:xfrm>
        </p:spPr>
        <p:txBody>
          <a:bodyPr>
            <a:normAutofit fontScale="25000" lnSpcReduction="20000"/>
          </a:bodyPr>
          <a:lstStyle/>
          <a:p>
            <a:pPr algn="just">
              <a:buNone/>
            </a:pPr>
            <a:r>
              <a:rPr lang="en-US" sz="9600" dirty="0" smtClean="0"/>
              <a:t>     </a:t>
            </a:r>
            <a:r>
              <a:rPr lang="en-US" sz="8000" dirty="0" smtClean="0"/>
              <a:t>Note </a:t>
            </a:r>
            <a:r>
              <a:rPr lang="en-US" sz="8000" dirty="0"/>
              <a:t>the broader detection of Zn over this area, compared to the more local concentration of Na. This seems to confirm the presence of both elements on the sample, with different distribution for each.</a:t>
            </a:r>
          </a:p>
          <a:p>
            <a:pPr>
              <a:buNone/>
            </a:pPr>
            <a:endParaRPr lang="en-US" dirty="0"/>
          </a:p>
        </p:txBody>
      </p:sp>
      <p:pic>
        <p:nvPicPr>
          <p:cNvPr id="4" name="image11.jpeg"/>
          <p:cNvPicPr/>
          <p:nvPr/>
        </p:nvPicPr>
        <p:blipFill>
          <a:blip r:embed="rId2" cstate="print"/>
          <a:stretch>
            <a:fillRect/>
          </a:stretch>
        </p:blipFill>
        <p:spPr>
          <a:xfrm>
            <a:off x="457201" y="838201"/>
            <a:ext cx="3505200" cy="2971800"/>
          </a:xfrm>
          <a:prstGeom prst="rect">
            <a:avLst/>
          </a:prstGeom>
        </p:spPr>
      </p:pic>
      <p:pic>
        <p:nvPicPr>
          <p:cNvPr id="25602" name="Picture 2"/>
          <p:cNvPicPr>
            <a:picLocks noChangeAspect="1" noChangeArrowheads="1"/>
          </p:cNvPicPr>
          <p:nvPr/>
        </p:nvPicPr>
        <p:blipFill>
          <a:blip r:embed="rId3" cstate="print"/>
          <a:srcRect/>
          <a:stretch>
            <a:fillRect/>
          </a:stretch>
        </p:blipFill>
        <p:spPr bwMode="auto">
          <a:xfrm>
            <a:off x="4724400" y="762000"/>
            <a:ext cx="3595687" cy="564376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152400" y="914400"/>
            <a:ext cx="3733800" cy="4648200"/>
          </a:xfrm>
        </p:spPr>
        <p:txBody>
          <a:bodyPr>
            <a:normAutofit/>
          </a:bodyPr>
          <a:lstStyle/>
          <a:p>
            <a:pPr algn="just">
              <a:buNone/>
            </a:pPr>
            <a:r>
              <a:rPr lang="en-US" sz="2000" dirty="0" smtClean="0"/>
              <a:t>      The </a:t>
            </a:r>
            <a:r>
              <a:rPr lang="en-US" sz="2000" dirty="0"/>
              <a:t>sample was </a:t>
            </a:r>
            <a:r>
              <a:rPr lang="en-US" sz="2000" dirty="0" smtClean="0"/>
              <a:t>positioned </a:t>
            </a:r>
            <a:r>
              <a:rPr lang="en-US" sz="2000" dirty="0"/>
              <a:t>to </a:t>
            </a:r>
            <a:r>
              <a:rPr lang="en-US" sz="2000" dirty="0" smtClean="0"/>
              <a:t>place it directly </a:t>
            </a:r>
            <a:r>
              <a:rPr lang="en-US" sz="2000" dirty="0"/>
              <a:t>in front of the Si-PIN detector of the EDX </a:t>
            </a:r>
            <a:r>
              <a:rPr lang="en-US" sz="2000" dirty="0" smtClean="0"/>
              <a:t>system when the stage was inserted. </a:t>
            </a:r>
            <a:r>
              <a:rPr lang="en-US" sz="2000" dirty="0"/>
              <a:t>A one-hour spectrum sample was taken in vacuum, with the SEM electron beam turned off. The detector did not see any emission in its range of 150 </a:t>
            </a:r>
            <a:r>
              <a:rPr lang="en-US" sz="2000" dirty="0" err="1"/>
              <a:t>eV</a:t>
            </a:r>
            <a:r>
              <a:rPr lang="en-US" sz="2000" dirty="0"/>
              <a:t> to </a:t>
            </a:r>
            <a:r>
              <a:rPr lang="en-US" sz="2000" dirty="0" smtClean="0"/>
              <a:t>100 </a:t>
            </a:r>
            <a:r>
              <a:rPr lang="en-US" sz="2000" dirty="0" err="1"/>
              <a:t>keV</a:t>
            </a:r>
            <a:r>
              <a:rPr lang="en-US" sz="2000" dirty="0"/>
              <a:t>. The noise floor for this data collection was </a:t>
            </a:r>
            <a:r>
              <a:rPr lang="en-US" sz="2000" dirty="0" smtClean="0"/>
              <a:t>at  </a:t>
            </a:r>
            <a:r>
              <a:rPr lang="en-US" sz="2000" dirty="0"/>
              <a:t>least 10</a:t>
            </a:r>
            <a:r>
              <a:rPr lang="en-US" sz="2000" baseline="30000" dirty="0"/>
              <a:t>3</a:t>
            </a:r>
            <a:r>
              <a:rPr lang="en-US" sz="2000" dirty="0"/>
              <a:t> below the usual EDX operating level.</a:t>
            </a:r>
          </a:p>
          <a:p>
            <a:endParaRPr lang="en-US" dirty="0"/>
          </a:p>
        </p:txBody>
      </p:sp>
      <p:pic>
        <p:nvPicPr>
          <p:cNvPr id="26627" name="Picture 3"/>
          <p:cNvPicPr>
            <a:picLocks noChangeAspect="1" noChangeArrowheads="1"/>
          </p:cNvPicPr>
          <p:nvPr/>
        </p:nvPicPr>
        <p:blipFill>
          <a:blip r:embed="rId2" cstate="print"/>
          <a:srcRect/>
          <a:stretch>
            <a:fillRect/>
          </a:stretch>
        </p:blipFill>
        <p:spPr bwMode="auto">
          <a:xfrm>
            <a:off x="4419600" y="762001"/>
            <a:ext cx="3487512" cy="4648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838200" y="1066800"/>
            <a:ext cx="3581400" cy="1905000"/>
          </a:xfrm>
        </p:spPr>
        <p:txBody>
          <a:bodyPr>
            <a:normAutofit fontScale="25000" lnSpcReduction="20000"/>
          </a:bodyPr>
          <a:lstStyle/>
          <a:p>
            <a:pPr>
              <a:buNone/>
            </a:pPr>
            <a:r>
              <a:rPr lang="en-US" sz="9600" dirty="0" smtClean="0"/>
              <a:t>     Post-calibration </a:t>
            </a:r>
            <a:r>
              <a:rPr lang="en-US" sz="9600" dirty="0"/>
              <a:t>of the EDX system confirmed the accurate detection of the Zn L</a:t>
            </a:r>
            <a:r>
              <a:rPr lang="en-US" sz="9600" i="1" dirty="0"/>
              <a:t>a</a:t>
            </a:r>
            <a:r>
              <a:rPr lang="en-US" sz="8000" i="1" dirty="0"/>
              <a:t>1</a:t>
            </a:r>
            <a:r>
              <a:rPr lang="en-US" sz="9600" i="1" dirty="0"/>
              <a:t> </a:t>
            </a:r>
            <a:r>
              <a:rPr lang="en-US" sz="9600" dirty="0"/>
              <a:t>line, so as to separate it from the nearby K</a:t>
            </a:r>
            <a:r>
              <a:rPr lang="en-US" sz="9600" i="1" dirty="0"/>
              <a:t>a</a:t>
            </a:r>
            <a:r>
              <a:rPr lang="en-US" sz="8000" i="1" dirty="0"/>
              <a:t>1</a:t>
            </a:r>
            <a:r>
              <a:rPr lang="en-US" sz="9600" i="1" dirty="0"/>
              <a:t> </a:t>
            </a:r>
            <a:r>
              <a:rPr lang="en-US" sz="9600" dirty="0"/>
              <a:t>line of Na.</a:t>
            </a:r>
          </a:p>
          <a:p>
            <a:endParaRPr lang="en-US" dirty="0"/>
          </a:p>
        </p:txBody>
      </p:sp>
      <p:pic>
        <p:nvPicPr>
          <p:cNvPr id="4" name="image13.png"/>
          <p:cNvPicPr/>
          <p:nvPr/>
        </p:nvPicPr>
        <p:blipFill>
          <a:blip r:embed="rId2" cstate="print"/>
          <a:stretch>
            <a:fillRect/>
          </a:stretch>
        </p:blipFill>
        <p:spPr>
          <a:xfrm>
            <a:off x="4572000" y="1066800"/>
            <a:ext cx="2590800" cy="1828800"/>
          </a:xfrm>
          <a:prstGeom prst="rect">
            <a:avLst/>
          </a:prstGeom>
        </p:spPr>
      </p:pic>
      <p:pic>
        <p:nvPicPr>
          <p:cNvPr id="5" name="image14.jpeg"/>
          <p:cNvPicPr/>
          <p:nvPr/>
        </p:nvPicPr>
        <p:blipFill>
          <a:blip r:embed="rId3" cstate="print"/>
          <a:stretch>
            <a:fillRect/>
          </a:stretch>
        </p:blipFill>
        <p:spPr>
          <a:xfrm>
            <a:off x="1295400" y="3124200"/>
            <a:ext cx="6172200" cy="304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fontScale="90000"/>
          </a:bodyPr>
          <a:lstStyle/>
          <a:p>
            <a:r>
              <a:rPr lang="en-US" u="heavy" dirty="0"/>
              <a:t>Conclusions</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lvl="0"/>
            <a:r>
              <a:rPr lang="en-US" i="1" dirty="0"/>
              <a:t>The sample cell </a:t>
            </a:r>
            <a:r>
              <a:rPr lang="en-US" i="1"/>
              <a:t>produced </a:t>
            </a:r>
            <a:r>
              <a:rPr lang="en-US" i="1" smtClean="0"/>
              <a:t>~220 </a:t>
            </a:r>
            <a:r>
              <a:rPr lang="en-US" i="1" dirty="0" err="1"/>
              <a:t>nW</a:t>
            </a:r>
            <a:r>
              <a:rPr lang="en-US" i="1" dirty="0"/>
              <a:t> / cm2 , and up to 1 volt into 100 </a:t>
            </a:r>
            <a:r>
              <a:rPr lang="en-US" i="1" dirty="0" err="1" smtClean="0"/>
              <a:t>megohms</a:t>
            </a:r>
            <a:r>
              <a:rPr lang="en-US" i="1" dirty="0"/>
              <a:t>. </a:t>
            </a:r>
            <a:endParaRPr lang="en-US" dirty="0"/>
          </a:p>
          <a:p>
            <a:pPr lvl="0"/>
            <a:r>
              <a:rPr lang="en-US" i="1" dirty="0"/>
              <a:t>Surface morphology is complex and granular, </a:t>
            </a:r>
            <a:r>
              <a:rPr lang="en-US" i="1" dirty="0" smtClean="0"/>
              <a:t>with particles </a:t>
            </a:r>
            <a:r>
              <a:rPr lang="en-US" i="1" dirty="0"/>
              <a:t>ranging &lt;100 nm </a:t>
            </a:r>
            <a:r>
              <a:rPr lang="en-US" i="1" dirty="0" smtClean="0"/>
              <a:t>to </a:t>
            </a:r>
            <a:r>
              <a:rPr lang="en-US" i="1" dirty="0"/>
              <a:t>2 um.</a:t>
            </a:r>
            <a:endParaRPr lang="en-US" dirty="0"/>
          </a:p>
          <a:p>
            <a:pPr lvl="0"/>
            <a:r>
              <a:rPr lang="en-US" i="1" dirty="0"/>
              <a:t>The co-deposition layer contains substantial amounts of Zinc and Sodium.</a:t>
            </a:r>
            <a:endParaRPr lang="en-US" dirty="0"/>
          </a:p>
          <a:p>
            <a:pPr lvl="0"/>
            <a:r>
              <a:rPr lang="en-US" i="1" dirty="0"/>
              <a:t>There is no </a:t>
            </a:r>
            <a:r>
              <a:rPr lang="en-US" i="1" dirty="0" err="1" smtClean="0"/>
              <a:t>significaant</a:t>
            </a:r>
            <a:r>
              <a:rPr lang="en-US" i="1" dirty="0" smtClean="0"/>
              <a:t> </a:t>
            </a:r>
            <a:r>
              <a:rPr lang="en-US" i="1" dirty="0"/>
              <a:t>x-ray emission from the sample cell </a:t>
            </a:r>
            <a:r>
              <a:rPr lang="en-US" i="1" dirty="0" smtClean="0"/>
              <a:t>in the range 150 </a:t>
            </a:r>
            <a:r>
              <a:rPr lang="en-US" i="1" dirty="0" err="1"/>
              <a:t>eV</a:t>
            </a:r>
            <a:r>
              <a:rPr lang="en-US" i="1" dirty="0"/>
              <a:t>...100 </a:t>
            </a:r>
            <a:r>
              <a:rPr lang="en-US" i="1" dirty="0" err="1"/>
              <a:t>keV</a:t>
            </a:r>
            <a:r>
              <a:rPr lang="en-US" i="1" dirty="0"/>
              <a:t>.</a:t>
            </a:r>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Abstract</a:t>
            </a:r>
          </a:p>
        </p:txBody>
      </p:sp>
      <p:sp>
        <p:nvSpPr>
          <p:cNvPr id="3" name="Content Placeholder 2"/>
          <p:cNvSpPr>
            <a:spLocks noGrp="1"/>
          </p:cNvSpPr>
          <p:nvPr>
            <p:ph idx="1"/>
          </p:nvPr>
        </p:nvSpPr>
        <p:spPr/>
        <p:txBody>
          <a:bodyPr>
            <a:normAutofit fontScale="62500" lnSpcReduction="20000"/>
          </a:bodyPr>
          <a:lstStyle/>
          <a:p>
            <a:r>
              <a:rPr lang="en-US" sz="3400" dirty="0"/>
              <a:t>In their </a:t>
            </a:r>
            <a:r>
              <a:rPr lang="en-US" sz="3400" dirty="0">
                <a:hlinkClick r:id="rId2"/>
              </a:rPr>
              <a:t>ICCF23 paper</a:t>
            </a:r>
            <a:r>
              <a:rPr lang="en-US" sz="3400" dirty="0"/>
              <a:t> Frank Gordon and Harper Whitehouse reported a gas-mode metal cell that produced a DC current and voltage when the metal cathode was prepared in a certain way</a:t>
            </a:r>
            <a:r>
              <a:rPr lang="en-US" sz="3400" dirty="0" smtClean="0"/>
              <a:t>. They </a:t>
            </a:r>
            <a:r>
              <a:rPr lang="en-US" sz="3400" dirty="0"/>
              <a:t>named the device a Lattice Energy Converter, or LEC. It has been replicated and discussed by several other researchers, and an update to the paper was given at ICCF24. </a:t>
            </a:r>
            <a:endParaRPr lang="en-US" sz="3400" dirty="0" smtClean="0"/>
          </a:p>
          <a:p>
            <a:endParaRPr lang="en-US" sz="3400" dirty="0"/>
          </a:p>
          <a:p>
            <a:r>
              <a:rPr lang="en-US" sz="3400" dirty="0" smtClean="0"/>
              <a:t>Following </a:t>
            </a:r>
            <a:r>
              <a:rPr lang="en-US" sz="3400" dirty="0"/>
              <a:t>that conference a working LEC device was provided by Gordon and Whitehouse for study. It consists of a ~ 3 cm square of stainless steel mesh plated with Pd. The mesh is sealed between two insulators made of PTFE plastic, with the center of the mesh exposed. Measurements of the cell electrical characteristics, and its morphology using SEM/EDX were done.</a:t>
            </a:r>
          </a:p>
          <a:p>
            <a:pPr>
              <a:buNone/>
            </a:pPr>
            <a:r>
              <a:rPr lang="en-US" dirty="0"/>
              <a:t>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Operating Measurements</a:t>
            </a:r>
            <a:br>
              <a:rPr lang="en-US" b="1" u="sng" dirty="0"/>
            </a:b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a:t>For testing, an anode plate was made from mild steel sheet with yellow zinc chromate finish. The two pieces were clamped securely together with insulated Pony spring clamps and placed on a support in the test area. Resistance of the assembled cell was measured to confirm insulation between the mesh and the anode plate. </a:t>
            </a:r>
            <a:r>
              <a:rPr lang="en-US" dirty="0" smtClean="0"/>
              <a:t>The active </a:t>
            </a:r>
            <a:r>
              <a:rPr lang="en-US" dirty="0"/>
              <a:t>area was </a:t>
            </a:r>
            <a:r>
              <a:rPr lang="en-US" dirty="0" smtClean="0"/>
              <a:t>2.1 </a:t>
            </a:r>
            <a:r>
              <a:rPr lang="en-US" dirty="0"/>
              <a:t>cm dia. = </a:t>
            </a:r>
            <a:r>
              <a:rPr lang="en-US" dirty="0" smtClean="0"/>
              <a:t>3.5 </a:t>
            </a:r>
            <a:r>
              <a:rPr lang="en-US" dirty="0"/>
              <a:t>cm</a:t>
            </a:r>
            <a:r>
              <a:rPr lang="en-US" baseline="30000" dirty="0"/>
              <a:t>2</a:t>
            </a:r>
            <a:endParaRPr lang="en-US" dirty="0"/>
          </a:p>
          <a:p>
            <a:pPr>
              <a:buNone/>
            </a:pPr>
            <a:r>
              <a:rPr lang="en-US" dirty="0"/>
              <a:t> </a:t>
            </a:r>
          </a:p>
          <a:p>
            <a:pPr algn="just"/>
            <a:r>
              <a:rPr lang="en-US" dirty="0"/>
              <a:t>The device was then connected to a </a:t>
            </a:r>
            <a:r>
              <a:rPr lang="en-US" dirty="0" err="1"/>
              <a:t>Labjack</a:t>
            </a:r>
            <a:r>
              <a:rPr lang="en-US" dirty="0"/>
              <a:t> T7 DAQ system and to a Tektronix TDS3054 oscilloscope. The scope probe input termination of 10 </a:t>
            </a:r>
            <a:r>
              <a:rPr lang="en-US" dirty="0" err="1"/>
              <a:t>megohms</a:t>
            </a:r>
            <a:r>
              <a:rPr lang="en-US" dirty="0"/>
              <a:t> served as the cell load resistor. A 0.1 </a:t>
            </a:r>
            <a:r>
              <a:rPr lang="en-US" dirty="0" err="1"/>
              <a:t>uf</a:t>
            </a:r>
            <a:r>
              <a:rPr lang="en-US" dirty="0"/>
              <a:t> ceramic capacitor was added to suppress RFI at the DAQ input. An </a:t>
            </a:r>
            <a:r>
              <a:rPr lang="en-US" dirty="0" err="1"/>
              <a:t>Amptek</a:t>
            </a:r>
            <a:r>
              <a:rPr lang="en-US" dirty="0"/>
              <a:t> X123 </a:t>
            </a:r>
            <a:r>
              <a:rPr lang="en-US" dirty="0" err="1"/>
              <a:t>Cd</a:t>
            </a:r>
            <a:r>
              <a:rPr lang="en-US" dirty="0"/>
              <a:t>-Te x-ray spectrometer was placed at </a:t>
            </a:r>
            <a:r>
              <a:rPr lang="en-US" dirty="0" smtClean="0"/>
              <a:t>less than </a:t>
            </a:r>
            <a:r>
              <a:rPr lang="en-US" dirty="0"/>
              <a:t>1 cm </a:t>
            </a:r>
            <a:r>
              <a:rPr lang="en-US" dirty="0" smtClean="0"/>
              <a:t>above </a:t>
            </a:r>
            <a:r>
              <a:rPr lang="en-US" dirty="0"/>
              <a:t>the mesh.</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Setup</a:t>
            </a:r>
            <a:endParaRPr lang="en-US" dirty="0"/>
          </a:p>
        </p:txBody>
      </p:sp>
      <p:pic>
        <p:nvPicPr>
          <p:cNvPr id="4" name="image1.jpeg"/>
          <p:cNvPicPr>
            <a:picLocks noGrp="1"/>
          </p:cNvPicPr>
          <p:nvPr>
            <p:ph idx="1"/>
          </p:nvPr>
        </p:nvPicPr>
        <p:blipFill>
          <a:blip r:embed="rId2" cstate="print"/>
          <a:stretch>
            <a:fillRect/>
          </a:stretch>
        </p:blipFill>
        <p:spPr>
          <a:xfrm>
            <a:off x="1554691" y="1600200"/>
            <a:ext cx="6034617" cy="452596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457200" y="685800"/>
            <a:ext cx="8229600" cy="2286000"/>
          </a:xfrm>
        </p:spPr>
        <p:txBody>
          <a:bodyPr>
            <a:normAutofit fontScale="92500" lnSpcReduction="20000"/>
          </a:bodyPr>
          <a:lstStyle/>
          <a:p>
            <a:r>
              <a:rPr lang="en-US" sz="1900" dirty="0"/>
              <a:t>The DAQ input channel was adjusted to correct for input bias offset by setting to 0 volts with the cell connection removed and the scope probe connection in place. When connected to the cell, initial voltage was in excess of 0.6 volts. Residual RFI was ~10 mV p-p as seen by the scope</a:t>
            </a:r>
            <a:r>
              <a:rPr lang="en-US" sz="1900" dirty="0" smtClean="0"/>
              <a:t>.</a:t>
            </a:r>
            <a:r>
              <a:rPr lang="en-US" sz="1900" dirty="0"/>
              <a:t> </a:t>
            </a:r>
            <a:endParaRPr lang="en-US" sz="1900" dirty="0" smtClean="0"/>
          </a:p>
          <a:p>
            <a:pPr>
              <a:buNone/>
            </a:pPr>
            <a:endParaRPr lang="en-US" sz="1900" dirty="0"/>
          </a:p>
          <a:p>
            <a:r>
              <a:rPr lang="en-US" sz="1900" dirty="0"/>
              <a:t>Cell measurement continued for a total of 72 hours. Voltage across 10 </a:t>
            </a:r>
            <a:r>
              <a:rPr lang="en-US" sz="1900" dirty="0" err="1"/>
              <a:t>megohms</a:t>
            </a:r>
            <a:r>
              <a:rPr lang="en-US" sz="1900" dirty="0"/>
              <a:t> was generally 0.6 volts or more, with </a:t>
            </a:r>
            <a:r>
              <a:rPr lang="en-US" sz="1900" dirty="0" smtClean="0"/>
              <a:t>instability</a:t>
            </a:r>
            <a:r>
              <a:rPr lang="en-US" sz="1900" dirty="0"/>
              <a:t>, noise and several </a:t>
            </a:r>
            <a:r>
              <a:rPr lang="en-US" sz="1900" dirty="0" smtClean="0"/>
              <a:t>drops </a:t>
            </a:r>
            <a:r>
              <a:rPr lang="en-US" sz="1900" dirty="0"/>
              <a:t>to near zero</a:t>
            </a:r>
            <a:r>
              <a:rPr lang="en-US" sz="1900" dirty="0" smtClean="0"/>
              <a:t>. The grey trace is Geiger-Mueller counts and the green is Neutron counts. No significant radiation above background was seen</a:t>
            </a:r>
          </a:p>
          <a:p>
            <a:endParaRPr lang="en-US" sz="1900" dirty="0"/>
          </a:p>
          <a:p>
            <a:endParaRPr lang="en-US" dirty="0"/>
          </a:p>
        </p:txBody>
      </p:sp>
      <p:pic>
        <p:nvPicPr>
          <p:cNvPr id="4" name="image2.jpeg"/>
          <p:cNvPicPr/>
          <p:nvPr/>
        </p:nvPicPr>
        <p:blipFill>
          <a:blip r:embed="rId2" cstate="print"/>
          <a:stretch>
            <a:fillRect/>
          </a:stretch>
        </p:blipFill>
        <p:spPr>
          <a:xfrm>
            <a:off x="609600" y="3276600"/>
            <a:ext cx="8077200" cy="3124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457200" y="457200"/>
            <a:ext cx="7924800" cy="2438400"/>
          </a:xfrm>
        </p:spPr>
        <p:txBody>
          <a:bodyPr>
            <a:normAutofit/>
          </a:bodyPr>
          <a:lstStyle/>
          <a:p>
            <a:pPr algn="just">
              <a:buNone/>
            </a:pPr>
            <a:r>
              <a:rPr lang="en-US" sz="2400" dirty="0" smtClean="0"/>
              <a:t>     During </a:t>
            </a:r>
            <a:r>
              <a:rPr lang="en-US" sz="2400" dirty="0"/>
              <a:t>this time, successive x-ray spectra were collected in 8-12 hour increments and stored as separate files. The composite graph of these data sets shows generally consistent distribution of energy, broadly elevated between 50 and 100 </a:t>
            </a:r>
            <a:r>
              <a:rPr lang="en-US" sz="2400" dirty="0" err="1"/>
              <a:t>keV</a:t>
            </a:r>
            <a:r>
              <a:rPr lang="en-US" sz="2400" dirty="0"/>
              <a:t>. The spectra were not normalized for time, so longer samples have higher average counts on the graph.</a:t>
            </a:r>
          </a:p>
        </p:txBody>
      </p:sp>
      <p:pic>
        <p:nvPicPr>
          <p:cNvPr id="4" name="image3.jpeg"/>
          <p:cNvPicPr/>
          <p:nvPr/>
        </p:nvPicPr>
        <p:blipFill>
          <a:blip r:embed="rId2" cstate="print"/>
          <a:stretch>
            <a:fillRect/>
          </a:stretch>
        </p:blipFill>
        <p:spPr>
          <a:xfrm>
            <a:off x="609600" y="3048000"/>
            <a:ext cx="8001000" cy="3352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0" y="533401"/>
            <a:ext cx="8991600" cy="3048000"/>
          </a:xfrm>
        </p:spPr>
        <p:txBody>
          <a:bodyPr>
            <a:normAutofit/>
          </a:bodyPr>
          <a:lstStyle/>
          <a:p>
            <a:pPr algn="just">
              <a:buNone/>
            </a:pPr>
            <a:r>
              <a:rPr lang="en-US" sz="2100" dirty="0" smtClean="0"/>
              <a:t>      </a:t>
            </a:r>
            <a:r>
              <a:rPr lang="en-US" sz="1800" dirty="0" smtClean="0"/>
              <a:t>The </a:t>
            </a:r>
            <a:r>
              <a:rPr lang="en-US" sz="1800" dirty="0"/>
              <a:t>set of spectra were examined, and significant peaks 50% or more above background in each were noted for comparison. There appears to be some correlation of these peaks between the sample sets. At conclusion of testing, the sample was removed and a 19 hour measurement of the background spectrum at the test location was recorded. Several peaks in the background data align with those seen in the active sample data. The environment includes 200 kg of Lead shielding about a meter from the test stand, and K band transitions of </a:t>
            </a:r>
            <a:r>
              <a:rPr lang="en-US" sz="1800" dirty="0" err="1"/>
              <a:t>Pb</a:t>
            </a:r>
            <a:r>
              <a:rPr lang="en-US" sz="1800" dirty="0"/>
              <a:t> at 74.9 and 84.8 </a:t>
            </a:r>
            <a:r>
              <a:rPr lang="en-US" sz="1800" dirty="0" err="1"/>
              <a:t>keV</a:t>
            </a:r>
            <a:r>
              <a:rPr lang="en-US" sz="1800" dirty="0"/>
              <a:t> are close to lines seen during LEC testing.</a:t>
            </a:r>
          </a:p>
          <a:p>
            <a:endParaRPr lang="en-US" dirty="0"/>
          </a:p>
        </p:txBody>
      </p:sp>
      <p:pic>
        <p:nvPicPr>
          <p:cNvPr id="4" name="image4.png"/>
          <p:cNvPicPr/>
          <p:nvPr/>
        </p:nvPicPr>
        <p:blipFill>
          <a:blip r:embed="rId2" cstate="print"/>
          <a:stretch>
            <a:fillRect/>
          </a:stretch>
        </p:blipFill>
        <p:spPr>
          <a:xfrm>
            <a:off x="685800" y="2743200"/>
            <a:ext cx="7848600" cy="3810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381000" y="457201"/>
            <a:ext cx="8229600" cy="1752600"/>
          </a:xfrm>
        </p:spPr>
        <p:txBody>
          <a:bodyPr/>
          <a:lstStyle/>
          <a:p>
            <a:pPr algn="just">
              <a:buNone/>
            </a:pPr>
            <a:r>
              <a:rPr lang="en-US" sz="2000" dirty="0" smtClean="0"/>
              <a:t>      Spectrum </a:t>
            </a:r>
            <a:r>
              <a:rPr lang="en-US" sz="2000" dirty="0"/>
              <a:t>1d was acquired over 508 minutes (8.5 hours) at 4 mm from the sample LEC device. The background sample at the same location was normalized and subtracted from the data to create the following graph. The peak at 61.723 </a:t>
            </a:r>
            <a:r>
              <a:rPr lang="en-US" sz="2000" dirty="0" err="1"/>
              <a:t>keV</a:t>
            </a:r>
            <a:r>
              <a:rPr lang="en-US" sz="2000" dirty="0"/>
              <a:t> is well above background, but the low overall count rate makes its significance questionable.</a:t>
            </a:r>
          </a:p>
          <a:p>
            <a:endParaRPr lang="en-US" dirty="0"/>
          </a:p>
        </p:txBody>
      </p:sp>
      <p:pic>
        <p:nvPicPr>
          <p:cNvPr id="4" name="image5.png"/>
          <p:cNvPicPr/>
          <p:nvPr/>
        </p:nvPicPr>
        <p:blipFill>
          <a:blip r:embed="rId2" cstate="print"/>
          <a:stretch>
            <a:fillRect/>
          </a:stretch>
        </p:blipFill>
        <p:spPr>
          <a:xfrm>
            <a:off x="533400" y="2362200"/>
            <a:ext cx="8229600" cy="3657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533400" y="381000"/>
            <a:ext cx="8229600" cy="1371599"/>
          </a:xfrm>
        </p:spPr>
        <p:txBody>
          <a:bodyPr>
            <a:normAutofit lnSpcReduction="10000"/>
          </a:bodyPr>
          <a:lstStyle/>
          <a:p>
            <a:r>
              <a:rPr lang="en-US" sz="1800" dirty="0"/>
              <a:t>The cell anode plate was removed and cleaned to eliminate possible dust and handling contamination that might have caused the voltage instability seen. On reassembly, output was stable but lower than initially seen. Measurement was done over a wide range of resistance loading to determine the power characteristics of the cell.</a:t>
            </a:r>
          </a:p>
          <a:p>
            <a:endParaRPr lang="en-US" dirty="0"/>
          </a:p>
        </p:txBody>
      </p:sp>
      <p:pic>
        <p:nvPicPr>
          <p:cNvPr id="4" name="image6.jpeg"/>
          <p:cNvPicPr/>
          <p:nvPr/>
        </p:nvPicPr>
        <p:blipFill>
          <a:blip r:embed="rId2" cstate="print"/>
          <a:stretch>
            <a:fillRect/>
          </a:stretch>
        </p:blipFill>
        <p:spPr>
          <a:xfrm>
            <a:off x="1066800" y="1828800"/>
            <a:ext cx="6705600" cy="4648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872</Words>
  <Application>Microsoft Office PowerPoint</Application>
  <PresentationFormat>On-screen Show (4:3)</PresentationFormat>
  <Paragraphs>42</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Analysis of Frank Gordon’s LEC Device</vt:lpstr>
      <vt:lpstr>Abstract</vt:lpstr>
      <vt:lpstr>Operating Measurements </vt:lpstr>
      <vt:lpstr>Test Setup</vt:lpstr>
      <vt:lpstr> </vt:lpstr>
      <vt:lpstr> </vt:lpstr>
      <vt:lpstr> </vt:lpstr>
      <vt:lpstr> </vt:lpstr>
      <vt:lpstr> </vt:lpstr>
      <vt:lpstr>SEM/EDX Analysis </vt:lpstr>
      <vt:lpstr>EDX showed both Zn and Na were present in significant quantities. </vt:lpstr>
      <vt:lpstr>High magnification of an area where 11% Zn was detected. </vt:lpstr>
      <vt:lpstr> </vt:lpstr>
      <vt:lpstr> </vt:lpstr>
      <vt:lpstr>Conclusions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Frank Gordon’s LEC Device</dc:title>
  <dc:creator>User</dc:creator>
  <cp:lastModifiedBy>User</cp:lastModifiedBy>
  <cp:revision>22</cp:revision>
  <dcterms:created xsi:type="dcterms:W3CDTF">2022-09-19T16:35:17Z</dcterms:created>
  <dcterms:modified xsi:type="dcterms:W3CDTF">2022-09-19T20:34:32Z</dcterms:modified>
</cp:coreProperties>
</file>