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75" r:id="rId3"/>
    <p:sldId id="258" r:id="rId4"/>
    <p:sldId id="261" r:id="rId5"/>
    <p:sldId id="386" r:id="rId6"/>
    <p:sldId id="387" r:id="rId7"/>
    <p:sldId id="385" r:id="rId8"/>
    <p:sldId id="369" r:id="rId9"/>
    <p:sldId id="358" r:id="rId10"/>
    <p:sldId id="339" r:id="rId11"/>
    <p:sldId id="388" r:id="rId12"/>
    <p:sldId id="269" r:id="rId13"/>
    <p:sldId id="374" r:id="rId14"/>
    <p:sldId id="390" r:id="rId15"/>
    <p:sldId id="382" r:id="rId16"/>
    <p:sldId id="391" r:id="rId17"/>
    <p:sldId id="389" r:id="rId18"/>
    <p:sldId id="392" r:id="rId19"/>
    <p:sldId id="363" r:id="rId20"/>
    <p:sldId id="393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0" autoAdjust="0"/>
    <p:restoredTop sz="90929"/>
  </p:normalViewPr>
  <p:slideViewPr>
    <p:cSldViewPr>
      <p:cViewPr varScale="1">
        <p:scale>
          <a:sx n="111" d="100"/>
          <a:sy n="111" d="100"/>
        </p:scale>
        <p:origin x="13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Kliknij, aby edytować style wzorca tekstu</a:t>
            </a:r>
          </a:p>
          <a:p>
            <a:pPr lvl="1"/>
            <a:r>
              <a:rPr lang="en-US" noProof="0"/>
              <a:t>Drugi poziom</a:t>
            </a:r>
          </a:p>
          <a:p>
            <a:pPr lvl="2"/>
            <a:r>
              <a:rPr lang="en-US" noProof="0"/>
              <a:t>Trzeci poziom</a:t>
            </a:r>
          </a:p>
          <a:p>
            <a:pPr lvl="3"/>
            <a:r>
              <a:rPr lang="en-US" noProof="0"/>
              <a:t>Czwarty poziom</a:t>
            </a:r>
          </a:p>
          <a:p>
            <a:pPr lvl="4"/>
            <a:r>
              <a:rPr lang="en-US" noProof="0"/>
              <a:t>Piąty poziom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7834D12-0C45-4516-9956-4FA62607D5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1AA2E28-5BD8-47A9-9CE7-B5CFB97CC268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9803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FC006EE-E1CA-4137-AF34-FC3D3EDEED18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24624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9DB52-2504-4571-87DB-D6BDE2F95C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7383F-B54A-48C1-9EA8-5A31CE4392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A5E4-9C33-4A35-9679-1D111A75F5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33E46-8F34-4CF2-9ABE-4EFF98B006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D1BEB-BA80-4978-80F2-6CCA499348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D331F-B924-4ACB-A417-D9143FA698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F372-70DA-4E47-8D1F-8F793B525C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2DF0-6900-4F1B-95D2-A9008CD3AD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4E194-F576-4268-B08F-5580D2263F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BAAC-6F80-42C4-A190-C50904C257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8747C-6BC5-4C2D-AFAC-97D308E820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0488-9470-4EC6-A18A-FED9BAB4C4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/>
              <a:t>Click to edit Master text styles</a:t>
            </a:r>
          </a:p>
          <a:p>
            <a:pPr lvl="1"/>
            <a:r>
              <a:rPr lang="de-DE" altLang="pl-PL"/>
              <a:t>Second level</a:t>
            </a:r>
          </a:p>
          <a:p>
            <a:pPr lvl="2"/>
            <a:r>
              <a:rPr lang="de-DE" altLang="pl-PL"/>
              <a:t>Third level</a:t>
            </a:r>
          </a:p>
          <a:p>
            <a:pPr lvl="3"/>
            <a:r>
              <a:rPr lang="de-DE" altLang="pl-PL"/>
              <a:t>Fourth level</a:t>
            </a:r>
          </a:p>
          <a:p>
            <a:pPr lvl="4"/>
            <a:r>
              <a:rPr lang="de-DE" altLang="pl-P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EF41962-FF82-4AC2-8BF2-617BFCCEC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wmf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1304132"/>
            <a:ext cx="9296400" cy="2438400"/>
          </a:xfrm>
        </p:spPr>
        <p:txBody>
          <a:bodyPr/>
          <a:lstStyle/>
          <a:p>
            <a:pPr algn="ctr" hangingPunct="0"/>
            <a:r>
              <a:rPr lang="en-US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Interplay between electron screening effect and threshold resonance</a:t>
            </a:r>
            <a:br>
              <a:rPr lang="de-DE" sz="32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Noto Serif CJK SC"/>
                <a:cs typeface="Arial" panose="020B0604020202020204" pitchFamily="34" charset="0"/>
              </a:rPr>
              <a:t>in the DD cold fusion</a:t>
            </a:r>
            <a:r>
              <a:rPr lang="de-DE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l-PL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Line 7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 dirty="0"/>
          </a:p>
        </p:txBody>
      </p:sp>
      <p:sp>
        <p:nvSpPr>
          <p:cNvPr id="8197" name="Line 9"/>
          <p:cNvSpPr>
            <a:spLocks noChangeShapeType="1"/>
          </p:cNvSpPr>
          <p:nvPr/>
        </p:nvSpPr>
        <p:spPr bwMode="auto">
          <a:xfrm>
            <a:off x="0" y="5929313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8198" name="Group 17"/>
          <p:cNvGrpSpPr>
            <a:grpSpLocks noChangeAspect="1"/>
          </p:cNvGrpSpPr>
          <p:nvPr/>
        </p:nvGrpSpPr>
        <p:grpSpPr bwMode="auto">
          <a:xfrm>
            <a:off x="914636" y="3858096"/>
            <a:ext cx="4191146" cy="1009333"/>
            <a:chOff x="336" y="2496"/>
            <a:chExt cx="3106" cy="748"/>
          </a:xfrm>
        </p:grpSpPr>
        <p:grpSp>
          <p:nvGrpSpPr>
            <p:cNvPr id="8208" name="Group 18"/>
            <p:cNvGrpSpPr>
              <a:grpSpLocks/>
            </p:cNvGrpSpPr>
            <p:nvPr/>
          </p:nvGrpSpPr>
          <p:grpSpPr bwMode="auto">
            <a:xfrm>
              <a:off x="336" y="2496"/>
              <a:ext cx="2362" cy="748"/>
              <a:chOff x="1056" y="754"/>
              <a:chExt cx="2362" cy="748"/>
            </a:xfrm>
          </p:grpSpPr>
          <p:grpSp>
            <p:nvGrpSpPr>
              <p:cNvPr id="8211" name="Group 19"/>
              <p:cNvGrpSpPr>
                <a:grpSpLocks/>
              </p:cNvGrpSpPr>
              <p:nvPr/>
            </p:nvGrpSpPr>
            <p:grpSpPr bwMode="auto">
              <a:xfrm>
                <a:off x="1056" y="997"/>
                <a:ext cx="264" cy="268"/>
                <a:chOff x="477" y="709"/>
                <a:chExt cx="679" cy="725"/>
              </a:xfrm>
            </p:grpSpPr>
            <p:sp>
              <p:nvSpPr>
                <p:cNvPr id="8235" name="Oval 20"/>
                <p:cNvSpPr>
                  <a:spLocks noChangeArrowheads="1"/>
                </p:cNvSpPr>
                <p:nvPr/>
              </p:nvSpPr>
              <p:spPr bwMode="auto">
                <a:xfrm>
                  <a:off x="612" y="799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33">
                        <a:alpha val="99001"/>
                      </a:srgbClr>
                    </a:gs>
                    <a:gs pos="100000">
                      <a:srgbClr val="339933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6" name="Oval 21"/>
                <p:cNvSpPr>
                  <a:spLocks noChangeArrowheads="1"/>
                </p:cNvSpPr>
                <p:nvPr/>
              </p:nvSpPr>
              <p:spPr bwMode="auto">
                <a:xfrm>
                  <a:off x="748" y="1117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FF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7" name="Oval 22"/>
                <p:cNvSpPr>
                  <a:spLocks noChangeArrowheads="1"/>
                </p:cNvSpPr>
                <p:nvPr/>
              </p:nvSpPr>
              <p:spPr bwMode="auto">
                <a:xfrm>
                  <a:off x="477" y="709"/>
                  <a:ext cx="679" cy="725"/>
                </a:xfrm>
                <a:prstGeom prst="ellips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</p:grpSp>
          <p:grpSp>
            <p:nvGrpSpPr>
              <p:cNvPr id="8212" name="Group 23"/>
              <p:cNvGrpSpPr>
                <a:grpSpLocks/>
              </p:cNvGrpSpPr>
              <p:nvPr/>
            </p:nvGrpSpPr>
            <p:grpSpPr bwMode="auto">
              <a:xfrm>
                <a:off x="1726" y="997"/>
                <a:ext cx="263" cy="268"/>
                <a:chOff x="1610" y="1162"/>
                <a:chExt cx="680" cy="726"/>
              </a:xfrm>
            </p:grpSpPr>
            <p:sp>
              <p:nvSpPr>
                <p:cNvPr id="8232" name="Oval 24"/>
                <p:cNvSpPr>
                  <a:spLocks noChangeArrowheads="1"/>
                </p:cNvSpPr>
                <p:nvPr/>
              </p:nvSpPr>
              <p:spPr bwMode="auto">
                <a:xfrm>
                  <a:off x="1746" y="1570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FF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3" name="Oval 25"/>
                <p:cNvSpPr>
                  <a:spLocks noChangeArrowheads="1"/>
                </p:cNvSpPr>
                <p:nvPr/>
              </p:nvSpPr>
              <p:spPr bwMode="auto">
                <a:xfrm>
                  <a:off x="1610" y="1162"/>
                  <a:ext cx="680" cy="726"/>
                </a:xfrm>
                <a:prstGeom prst="ellips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4" name="Oval 26"/>
                <p:cNvSpPr>
                  <a:spLocks noChangeArrowheads="1"/>
                </p:cNvSpPr>
                <p:nvPr/>
              </p:nvSpPr>
              <p:spPr bwMode="auto">
                <a:xfrm>
                  <a:off x="1882" y="1252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33">
                        <a:alpha val="99001"/>
                      </a:srgbClr>
                    </a:gs>
                    <a:gs pos="100000">
                      <a:srgbClr val="339933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</p:grpSp>
          <p:grpSp>
            <p:nvGrpSpPr>
              <p:cNvPr id="8213" name="Group 27"/>
              <p:cNvGrpSpPr>
                <a:grpSpLocks/>
              </p:cNvGrpSpPr>
              <p:nvPr/>
            </p:nvGrpSpPr>
            <p:grpSpPr bwMode="auto">
              <a:xfrm>
                <a:off x="2604" y="754"/>
                <a:ext cx="299" cy="302"/>
                <a:chOff x="2789" y="1842"/>
                <a:chExt cx="771" cy="817"/>
              </a:xfrm>
            </p:grpSpPr>
            <p:sp>
              <p:nvSpPr>
                <p:cNvPr id="8228" name="Oval 28"/>
                <p:cNvSpPr>
                  <a:spLocks noChangeArrowheads="1"/>
                </p:cNvSpPr>
                <p:nvPr/>
              </p:nvSpPr>
              <p:spPr bwMode="auto">
                <a:xfrm>
                  <a:off x="2971" y="1888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33">
                        <a:alpha val="99001"/>
                      </a:srgbClr>
                    </a:gs>
                    <a:gs pos="100000">
                      <a:srgbClr val="339933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29" name="Oval 29"/>
                <p:cNvSpPr>
                  <a:spLocks noChangeArrowheads="1"/>
                </p:cNvSpPr>
                <p:nvPr/>
              </p:nvSpPr>
              <p:spPr bwMode="auto">
                <a:xfrm>
                  <a:off x="2789" y="1842"/>
                  <a:ext cx="771" cy="817"/>
                </a:xfrm>
                <a:prstGeom prst="ellips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0" name="Oval 30"/>
                <p:cNvSpPr>
                  <a:spLocks noChangeArrowheads="1"/>
                </p:cNvSpPr>
                <p:nvPr/>
              </p:nvSpPr>
              <p:spPr bwMode="auto">
                <a:xfrm>
                  <a:off x="2880" y="2251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FF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31" name="Oval 31"/>
                <p:cNvSpPr>
                  <a:spLocks noChangeArrowheads="1"/>
                </p:cNvSpPr>
                <p:nvPr/>
              </p:nvSpPr>
              <p:spPr bwMode="auto">
                <a:xfrm>
                  <a:off x="3198" y="2205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FF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</p:grpSp>
          <p:grpSp>
            <p:nvGrpSpPr>
              <p:cNvPr id="8214" name="Group 32"/>
              <p:cNvGrpSpPr>
                <a:grpSpLocks/>
              </p:cNvGrpSpPr>
              <p:nvPr/>
            </p:nvGrpSpPr>
            <p:grpSpPr bwMode="auto">
              <a:xfrm>
                <a:off x="2604" y="1200"/>
                <a:ext cx="299" cy="302"/>
                <a:chOff x="4059" y="1978"/>
                <a:chExt cx="771" cy="817"/>
              </a:xfrm>
            </p:grpSpPr>
            <p:sp>
              <p:nvSpPr>
                <p:cNvPr id="8224" name="Oval 33"/>
                <p:cNvSpPr>
                  <a:spLocks noChangeArrowheads="1"/>
                </p:cNvSpPr>
                <p:nvPr/>
              </p:nvSpPr>
              <p:spPr bwMode="auto">
                <a:xfrm>
                  <a:off x="4241" y="2024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33">
                        <a:alpha val="99001"/>
                      </a:srgbClr>
                    </a:gs>
                    <a:gs pos="100000">
                      <a:srgbClr val="339933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25" name="Oval 34"/>
                <p:cNvSpPr>
                  <a:spLocks noChangeArrowheads="1"/>
                </p:cNvSpPr>
                <p:nvPr/>
              </p:nvSpPr>
              <p:spPr bwMode="auto">
                <a:xfrm>
                  <a:off x="4059" y="1978"/>
                  <a:ext cx="771" cy="817"/>
                </a:xfrm>
                <a:prstGeom prst="ellips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26" name="Oval 35"/>
                <p:cNvSpPr>
                  <a:spLocks noChangeArrowheads="1"/>
                </p:cNvSpPr>
                <p:nvPr/>
              </p:nvSpPr>
              <p:spPr bwMode="auto">
                <a:xfrm>
                  <a:off x="4150" y="2387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FF"/>
                    </a:gs>
                    <a:gs pos="100000">
                      <a:srgbClr val="0000FF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  <p:sp>
              <p:nvSpPr>
                <p:cNvPr id="8227" name="Oval 36"/>
                <p:cNvSpPr>
                  <a:spLocks noChangeArrowheads="1"/>
                </p:cNvSpPr>
                <p:nvPr/>
              </p:nvSpPr>
              <p:spPr bwMode="auto">
                <a:xfrm>
                  <a:off x="4468" y="2296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33">
                        <a:alpha val="99001"/>
                      </a:srgbClr>
                    </a:gs>
                    <a:gs pos="100000">
                      <a:srgbClr val="339933">
                        <a:alpha val="96999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pl-PL"/>
                </a:p>
              </p:txBody>
            </p:sp>
          </p:grpSp>
          <p:sp>
            <p:nvSpPr>
              <p:cNvPr id="8215" name="Oval 37"/>
              <p:cNvSpPr>
                <a:spLocks noChangeArrowheads="1"/>
              </p:cNvSpPr>
              <p:nvPr/>
            </p:nvSpPr>
            <p:spPr bwMode="auto">
              <a:xfrm>
                <a:off x="3312" y="1328"/>
                <a:ext cx="106" cy="100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pl-PL"/>
              </a:p>
            </p:txBody>
          </p:sp>
          <p:sp>
            <p:nvSpPr>
              <p:cNvPr id="8216" name="Oval 38"/>
              <p:cNvSpPr>
                <a:spLocks noChangeArrowheads="1"/>
              </p:cNvSpPr>
              <p:nvPr/>
            </p:nvSpPr>
            <p:spPr bwMode="auto">
              <a:xfrm>
                <a:off x="3303" y="843"/>
                <a:ext cx="105" cy="101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pl-PL"/>
              </a:p>
            </p:txBody>
          </p:sp>
          <p:sp>
            <p:nvSpPr>
              <p:cNvPr id="8217" name="Line 39"/>
              <p:cNvSpPr>
                <a:spLocks noChangeShapeType="1"/>
              </p:cNvSpPr>
              <p:nvPr/>
            </p:nvSpPr>
            <p:spPr bwMode="auto">
              <a:xfrm>
                <a:off x="1390" y="1116"/>
                <a:ext cx="2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18" name="Line 40"/>
              <p:cNvSpPr>
                <a:spLocks noChangeShapeType="1"/>
              </p:cNvSpPr>
              <p:nvPr/>
            </p:nvSpPr>
            <p:spPr bwMode="auto">
              <a:xfrm flipV="1">
                <a:off x="2060" y="918"/>
                <a:ext cx="461" cy="1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19" name="Line 41"/>
              <p:cNvSpPr>
                <a:spLocks noChangeShapeType="1"/>
              </p:cNvSpPr>
              <p:nvPr/>
            </p:nvSpPr>
            <p:spPr bwMode="auto">
              <a:xfrm rot="2179098" flipV="1">
                <a:off x="2060" y="1195"/>
                <a:ext cx="461" cy="1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20" name="Text Box 42"/>
              <p:cNvSpPr txBox="1">
                <a:spLocks noChangeArrowheads="1"/>
              </p:cNvSpPr>
              <p:nvPr/>
            </p:nvSpPr>
            <p:spPr bwMode="auto">
              <a:xfrm>
                <a:off x="1086" y="771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pl-PL" sz="1800" b="1">
                    <a:latin typeface="Arial" pitchFamily="34" charset="0"/>
                  </a:rPr>
                  <a:t>d</a:t>
                </a:r>
              </a:p>
            </p:txBody>
          </p:sp>
          <p:sp>
            <p:nvSpPr>
              <p:cNvPr id="8221" name="Text Box 43"/>
              <p:cNvSpPr txBox="1">
                <a:spLocks noChangeArrowheads="1"/>
              </p:cNvSpPr>
              <p:nvPr/>
            </p:nvSpPr>
            <p:spPr bwMode="auto">
              <a:xfrm>
                <a:off x="1754" y="775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pl-PL" sz="1800" b="1">
                    <a:latin typeface="Arial" pitchFamily="34" charset="0"/>
                  </a:rPr>
                  <a:t>d</a:t>
                </a:r>
              </a:p>
            </p:txBody>
          </p:sp>
          <p:sp>
            <p:nvSpPr>
              <p:cNvPr id="8222" name="Text Box 44"/>
              <p:cNvSpPr txBox="1">
                <a:spLocks noChangeArrowheads="1"/>
              </p:cNvSpPr>
              <p:nvPr/>
            </p:nvSpPr>
            <p:spPr bwMode="auto">
              <a:xfrm>
                <a:off x="3011" y="777"/>
                <a:ext cx="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pl-PL" sz="1800">
                    <a:latin typeface="Arial" pitchFamily="34" charset="0"/>
                  </a:rPr>
                  <a:t>+</a:t>
                </a:r>
              </a:p>
            </p:txBody>
          </p:sp>
          <p:sp>
            <p:nvSpPr>
              <p:cNvPr id="8223" name="Text Box 45"/>
              <p:cNvSpPr txBox="1">
                <a:spLocks noChangeArrowheads="1"/>
              </p:cNvSpPr>
              <p:nvPr/>
            </p:nvSpPr>
            <p:spPr bwMode="auto">
              <a:xfrm>
                <a:off x="3023" y="1248"/>
                <a:ext cx="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altLang="pl-PL" sz="1800">
                    <a:latin typeface="Arial" pitchFamily="34" charset="0"/>
                  </a:rPr>
                  <a:t>+</a:t>
                </a:r>
              </a:p>
            </p:txBody>
          </p:sp>
        </p:grpSp>
        <p:sp>
          <p:nvSpPr>
            <p:cNvPr id="8209" name="Text Box 46"/>
            <p:cNvSpPr txBox="1">
              <a:spLocks noChangeArrowheads="1"/>
            </p:cNvSpPr>
            <p:nvPr/>
          </p:nvSpPr>
          <p:spPr bwMode="auto">
            <a:xfrm>
              <a:off x="2784" y="2504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 sz="2000" b="1" baseline="30000">
                  <a:solidFill>
                    <a:srgbClr val="339933"/>
                  </a:solidFill>
                  <a:latin typeface="Arial" pitchFamily="34" charset="0"/>
                </a:rPr>
                <a:t>3</a:t>
              </a:r>
              <a:r>
                <a:rPr lang="de-DE" altLang="pl-PL" sz="2000" b="1">
                  <a:solidFill>
                    <a:srgbClr val="339933"/>
                  </a:solidFill>
                  <a:latin typeface="Arial" pitchFamily="34" charset="0"/>
                </a:rPr>
                <a:t>He + n</a:t>
              </a:r>
            </a:p>
          </p:txBody>
        </p:sp>
        <p:sp>
          <p:nvSpPr>
            <p:cNvPr id="8210" name="Text Box 47"/>
            <p:cNvSpPr txBox="1">
              <a:spLocks noChangeArrowheads="1"/>
            </p:cNvSpPr>
            <p:nvPr/>
          </p:nvSpPr>
          <p:spPr bwMode="auto">
            <a:xfrm>
              <a:off x="2832" y="2984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 sz="2000" b="1" baseline="30000">
                  <a:solidFill>
                    <a:srgbClr val="339933"/>
                  </a:solidFill>
                  <a:latin typeface="Arial" pitchFamily="34" charset="0"/>
                </a:rPr>
                <a:t>3</a:t>
              </a:r>
              <a:r>
                <a:rPr lang="de-DE" altLang="pl-PL" sz="2000" b="1">
                  <a:solidFill>
                    <a:srgbClr val="339933"/>
                  </a:solidFill>
                  <a:latin typeface="Arial" pitchFamily="34" charset="0"/>
                </a:rPr>
                <a:t>H + p</a:t>
              </a:r>
            </a:p>
          </p:txBody>
        </p:sp>
      </p:grpSp>
      <p:pic>
        <p:nvPicPr>
          <p:cNvPr id="8201" name="Picture 44" descr="http://www.univ.szczecin.pl/attachments/article/101/godlo_RG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3013" y="6129968"/>
            <a:ext cx="583946" cy="58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pole tekstowe 44"/>
          <p:cNvSpPr txBox="1">
            <a:spLocks noChangeArrowheads="1"/>
          </p:cNvSpPr>
          <p:nvPr/>
        </p:nvSpPr>
        <p:spPr bwMode="auto">
          <a:xfrm>
            <a:off x="6295796" y="6058814"/>
            <a:ext cx="2924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800" dirty="0">
                <a:latin typeface="Arial" pitchFamily="34" charset="0"/>
              </a:rPr>
              <a:t>Konrad Czerski</a:t>
            </a:r>
          </a:p>
          <a:p>
            <a:r>
              <a:rPr lang="pl-PL" sz="1800" b="1" dirty="0" err="1">
                <a:solidFill>
                  <a:srgbClr val="008000"/>
                </a:solidFill>
                <a:latin typeface="Arial" pitchFamily="34" charset="0"/>
              </a:rPr>
              <a:t>Consortium</a:t>
            </a:r>
            <a:r>
              <a:rPr lang="pl-PL" sz="1800" dirty="0">
                <a:latin typeface="Arial" pitchFamily="34" charset="0"/>
              </a:rPr>
              <a:t> </a:t>
            </a:r>
            <a:r>
              <a:rPr lang="pl-PL" sz="1600" b="1" dirty="0" err="1">
                <a:solidFill>
                  <a:srgbClr val="008000"/>
                </a:solidFill>
                <a:latin typeface="Arial" pitchFamily="34" charset="0"/>
              </a:rPr>
              <a:t>CleanHME</a:t>
            </a:r>
            <a:endParaRPr lang="pl-PL" sz="1600" b="1" dirty="0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8205" name="pole tekstowe 45"/>
          <p:cNvSpPr txBox="1">
            <a:spLocks noChangeArrowheads="1"/>
          </p:cNvSpPr>
          <p:nvPr/>
        </p:nvSpPr>
        <p:spPr bwMode="auto">
          <a:xfrm>
            <a:off x="56296" y="6076435"/>
            <a:ext cx="4826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15th International Workshop on Anomalies in Hydrogen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Loaded Metals,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26 .08.- 29.09.2022,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Assisi, Italy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 47">
            <a:extLst>
              <a:ext uri="{FF2B5EF4-FFF2-40B4-BE49-F238E27FC236}">
                <a16:creationId xmlns:a16="http://schemas.microsoft.com/office/drawing/2014/main" id="{F41C4496-DAE8-A149-8E10-BFF4F21754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02613" y="3429000"/>
            <a:ext cx="1725771" cy="1565717"/>
            <a:chOff x="2151" y="2043"/>
            <a:chExt cx="1364" cy="1406"/>
          </a:xfrm>
        </p:grpSpPr>
        <p:pic>
          <p:nvPicPr>
            <p:cNvPr id="56" name="Picture 48">
              <a:extLst>
                <a:ext uri="{FF2B5EF4-FFF2-40B4-BE49-F238E27FC236}">
                  <a16:creationId xmlns:a16="http://schemas.microsoft.com/office/drawing/2014/main" id="{C6778B81-1CFC-AE47-B57A-32268B2AE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2251"/>
              <a:ext cx="1004" cy="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9">
              <a:extLst>
                <a:ext uri="{FF2B5EF4-FFF2-40B4-BE49-F238E27FC236}">
                  <a16:creationId xmlns:a16="http://schemas.microsoft.com/office/drawing/2014/main" id="{3F68510E-3D67-6C43-91D3-8A1243DB0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2043"/>
              <a:ext cx="1364" cy="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Obraz2">
            <a:extLst>
              <a:ext uri="{FF2B5EF4-FFF2-40B4-BE49-F238E27FC236}">
                <a16:creationId xmlns:a16="http://schemas.microsoft.com/office/drawing/2014/main" id="{80826070-EAD3-254B-9162-5E5769E00F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53" y="384420"/>
            <a:ext cx="6098093" cy="9728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76F400-4B17-6844-B010-BB8A56656934}"/>
              </a:ext>
            </a:extLst>
          </p:cNvPr>
          <p:cNvSpPr txBox="1"/>
          <p:nvPr/>
        </p:nvSpPr>
        <p:spPr>
          <a:xfrm>
            <a:off x="369471" y="5339027"/>
            <a:ext cx="8405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>
                <a:latin typeface="Arial" panose="020B0604020202020204" pitchFamily="34" charset="0"/>
              </a:rPr>
              <a:t>K. Czerski</a:t>
            </a:r>
            <a:r>
              <a:rPr lang="en-US" sz="1800" dirty="0">
                <a:latin typeface="Arial" panose="020B0604020202020204" pitchFamily="34" charset="0"/>
              </a:rPr>
              <a:t>, R. Dubey, M. Kaczmarski, A. </a:t>
            </a:r>
            <a:r>
              <a:rPr lang="en-US" sz="1800" dirty="0" err="1">
                <a:latin typeface="Arial" panose="020B0604020202020204" pitchFamily="34" charset="0"/>
              </a:rPr>
              <a:t>Kowalska</a:t>
            </a:r>
            <a:r>
              <a:rPr lang="en-US" sz="1800" dirty="0">
                <a:latin typeface="Arial" panose="020B0604020202020204" pitchFamily="34" charset="0"/>
              </a:rPr>
              <a:t>, N. </a:t>
            </a:r>
            <a:r>
              <a:rPr lang="en-US" sz="1800" dirty="0" err="1">
                <a:latin typeface="Arial" panose="020B0604020202020204" pitchFamily="34" charset="0"/>
              </a:rPr>
              <a:t>Targosz-Slęczka</a:t>
            </a:r>
            <a:r>
              <a:rPr lang="en-US" sz="1800" dirty="0">
                <a:latin typeface="Arial" panose="020B0604020202020204" pitchFamily="34" charset="0"/>
              </a:rPr>
              <a:t>, M. </a:t>
            </a:r>
            <a:r>
              <a:rPr lang="en-US" sz="1800" dirty="0" err="1">
                <a:latin typeface="Arial" panose="020B0604020202020204" pitchFamily="34" charset="0"/>
              </a:rPr>
              <a:t>Valat</a:t>
            </a:r>
            <a:endParaRPr lang="de-DE" sz="1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pl-PL" sz="2800" b="1" dirty="0" err="1">
                <a:solidFill>
                  <a:srgbClr val="0000FF"/>
                </a:solidFill>
                <a:latin typeface="Arial" pitchFamily="34" charset="0"/>
              </a:rPr>
              <a:t>Compound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 Nucleus </a:t>
            </a:r>
            <a:r>
              <a:rPr lang="de-DE" altLang="pl-PL" sz="2800" b="1" baseline="30000" dirty="0">
                <a:solidFill>
                  <a:srgbClr val="0000FF"/>
                </a:solidFill>
                <a:latin typeface="Arial" pitchFamily="34" charset="0"/>
              </a:rPr>
              <a:t>4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He</a:t>
            </a:r>
          </a:p>
        </p:txBody>
      </p:sp>
      <p:pic>
        <p:nvPicPr>
          <p:cNvPr id="12291" name="Picture 3" descr="sca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71600"/>
            <a:ext cx="5629275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6096000" y="33528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3492500" y="3357563"/>
            <a:ext cx="304800" cy="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400800" y="3276600"/>
            <a:ext cx="381000" cy="152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l-PL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059113" y="2492375"/>
            <a:ext cx="1296987" cy="2889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l-PL"/>
          </a:p>
        </p:txBody>
      </p:sp>
      <p:sp>
        <p:nvSpPr>
          <p:cNvPr id="13320" name="Foliennummernplatzhalter 1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33412AC-6B45-4FA2-A16B-F4265919BB44}" type="slidenum">
              <a:rPr lang="de-DE" altLang="pl-PL" smtClean="0"/>
              <a:pPr>
                <a:defRPr/>
              </a:pPr>
              <a:t>10</a:t>
            </a:fld>
            <a:endParaRPr lang="de-DE" altLang="pl-PL"/>
          </a:p>
        </p:txBody>
      </p:sp>
    </p:spTree>
    <p:extLst>
      <p:ext uri="{BB962C8B-B14F-4D97-AF65-F5344CB8AC3E}">
        <p14:creationId xmlns:p14="http://schemas.microsoft.com/office/powerpoint/2010/main" val="175646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32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grpSp>
        <p:nvGrpSpPr>
          <p:cNvPr id="68" name="Grupa 67"/>
          <p:cNvGrpSpPr/>
          <p:nvPr/>
        </p:nvGrpSpPr>
        <p:grpSpPr>
          <a:xfrm>
            <a:off x="-14842" y="1818345"/>
            <a:ext cx="5810978" cy="3738520"/>
            <a:chOff x="915390" y="1990641"/>
            <a:chExt cx="5810978" cy="3738520"/>
          </a:xfrm>
        </p:grpSpPr>
        <p:cxnSp>
          <p:nvCxnSpPr>
            <p:cNvPr id="5" name="Łącznik prosty ze strzałką 4"/>
            <p:cNvCxnSpPr/>
            <p:nvPr/>
          </p:nvCxnSpPr>
          <p:spPr>
            <a:xfrm flipV="1">
              <a:off x="2184850" y="1990641"/>
              <a:ext cx="32368" cy="3738520"/>
            </a:xfrm>
            <a:prstGeom prst="straightConnector1">
              <a:avLst/>
            </a:prstGeom>
            <a:ln w="12700">
              <a:headEnd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/>
            <p:cNvCxnSpPr/>
            <p:nvPr/>
          </p:nvCxnSpPr>
          <p:spPr>
            <a:xfrm>
              <a:off x="2201034" y="3325827"/>
              <a:ext cx="4392000" cy="809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a 20"/>
            <p:cNvGrpSpPr/>
            <p:nvPr/>
          </p:nvGrpSpPr>
          <p:grpSpPr>
            <a:xfrm>
              <a:off x="2184850" y="2380674"/>
              <a:ext cx="4080481" cy="3172213"/>
              <a:chOff x="2184850" y="2380674"/>
              <a:chExt cx="4080481" cy="3172213"/>
            </a:xfrm>
          </p:grpSpPr>
          <p:sp>
            <p:nvSpPr>
              <p:cNvPr id="14" name="Dowolny kształt 13"/>
              <p:cNvSpPr/>
              <p:nvPr/>
            </p:nvSpPr>
            <p:spPr>
              <a:xfrm>
                <a:off x="2184850" y="2380674"/>
                <a:ext cx="2888856" cy="3172213"/>
              </a:xfrm>
              <a:custGeom>
                <a:avLst/>
                <a:gdLst>
                  <a:gd name="connsiteX0" fmla="*/ 0 w 2888856"/>
                  <a:gd name="connsiteY0" fmla="*/ 3170462 h 3172213"/>
                  <a:gd name="connsiteX1" fmla="*/ 639270 w 2888856"/>
                  <a:gd name="connsiteY1" fmla="*/ 2660664 h 3172213"/>
                  <a:gd name="connsiteX2" fmla="*/ 1132885 w 2888856"/>
                  <a:gd name="connsiteY2" fmla="*/ 22661 h 3172213"/>
                  <a:gd name="connsiteX3" fmla="*/ 1885444 w 2888856"/>
                  <a:gd name="connsiteY3" fmla="*/ 1341662 h 3172213"/>
                  <a:gd name="connsiteX4" fmla="*/ 2500438 w 2888856"/>
                  <a:gd name="connsiteY4" fmla="*/ 556735 h 3172213"/>
                  <a:gd name="connsiteX5" fmla="*/ 2840304 w 2888856"/>
                  <a:gd name="connsiteY5" fmla="*/ 702391 h 3172213"/>
                  <a:gd name="connsiteX6" fmla="*/ 2856488 w 2888856"/>
                  <a:gd name="connsiteY6" fmla="*/ 718576 h 3172213"/>
                  <a:gd name="connsiteX7" fmla="*/ 2888856 w 2888856"/>
                  <a:gd name="connsiteY7" fmla="*/ 742852 h 317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88856" h="3172213">
                    <a:moveTo>
                      <a:pt x="0" y="3170462"/>
                    </a:moveTo>
                    <a:cubicBezTo>
                      <a:pt x="225228" y="3177879"/>
                      <a:pt x="450456" y="3185297"/>
                      <a:pt x="639270" y="2660664"/>
                    </a:cubicBezTo>
                    <a:cubicBezTo>
                      <a:pt x="828084" y="2136031"/>
                      <a:pt x="925189" y="242495"/>
                      <a:pt x="1132885" y="22661"/>
                    </a:cubicBezTo>
                    <a:cubicBezTo>
                      <a:pt x="1340581" y="-197173"/>
                      <a:pt x="1657519" y="1252650"/>
                      <a:pt x="1885444" y="1341662"/>
                    </a:cubicBezTo>
                    <a:cubicBezTo>
                      <a:pt x="2113369" y="1430674"/>
                      <a:pt x="2341295" y="663280"/>
                      <a:pt x="2500438" y="556735"/>
                    </a:cubicBezTo>
                    <a:cubicBezTo>
                      <a:pt x="2659581" y="450190"/>
                      <a:pt x="2780962" y="675417"/>
                      <a:pt x="2840304" y="702391"/>
                    </a:cubicBezTo>
                    <a:cubicBezTo>
                      <a:pt x="2899646" y="729364"/>
                      <a:pt x="2848396" y="711833"/>
                      <a:pt x="2856488" y="718576"/>
                    </a:cubicBezTo>
                    <a:cubicBezTo>
                      <a:pt x="2864580" y="725319"/>
                      <a:pt x="2876718" y="734085"/>
                      <a:pt x="2888856" y="74285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rostokąt 19"/>
              <p:cNvSpPr/>
              <p:nvPr/>
            </p:nvSpPr>
            <p:spPr>
              <a:xfrm>
                <a:off x="5024582" y="3075709"/>
                <a:ext cx="70812" cy="67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" name="Dowolny kształt 18"/>
              <p:cNvSpPr/>
              <p:nvPr/>
            </p:nvSpPr>
            <p:spPr>
              <a:xfrm>
                <a:off x="5021501" y="3081867"/>
                <a:ext cx="1243830" cy="227830"/>
              </a:xfrm>
              <a:custGeom>
                <a:avLst/>
                <a:gdLst>
                  <a:gd name="connsiteX0" fmla="*/ 0 w 1243830"/>
                  <a:gd name="connsiteY0" fmla="*/ 0 h 227830"/>
                  <a:gd name="connsiteX1" fmla="*/ 166255 w 1243830"/>
                  <a:gd name="connsiteY1" fmla="*/ 92363 h 227830"/>
                  <a:gd name="connsiteX2" fmla="*/ 427952 w 1243830"/>
                  <a:gd name="connsiteY2" fmla="*/ 157018 h 227830"/>
                  <a:gd name="connsiteX3" fmla="*/ 880533 w 1243830"/>
                  <a:gd name="connsiteY3" fmla="*/ 209357 h 227830"/>
                  <a:gd name="connsiteX4" fmla="*/ 1166861 w 1243830"/>
                  <a:gd name="connsiteY4" fmla="*/ 221672 h 227830"/>
                  <a:gd name="connsiteX5" fmla="*/ 1243830 w 1243830"/>
                  <a:gd name="connsiteY5" fmla="*/ 227830 h 22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830" h="227830">
                    <a:moveTo>
                      <a:pt x="0" y="0"/>
                    </a:moveTo>
                    <a:cubicBezTo>
                      <a:pt x="47465" y="33096"/>
                      <a:pt x="94930" y="66193"/>
                      <a:pt x="166255" y="92363"/>
                    </a:cubicBezTo>
                    <a:cubicBezTo>
                      <a:pt x="237580" y="118533"/>
                      <a:pt x="308906" y="137519"/>
                      <a:pt x="427952" y="157018"/>
                    </a:cubicBezTo>
                    <a:cubicBezTo>
                      <a:pt x="546998" y="176517"/>
                      <a:pt x="757381" y="198581"/>
                      <a:pt x="880533" y="209357"/>
                    </a:cubicBezTo>
                    <a:cubicBezTo>
                      <a:pt x="1003685" y="220133"/>
                      <a:pt x="1106312" y="218593"/>
                      <a:pt x="1166861" y="221672"/>
                    </a:cubicBezTo>
                    <a:cubicBezTo>
                      <a:pt x="1227411" y="224751"/>
                      <a:pt x="1235620" y="226290"/>
                      <a:pt x="1243830" y="22783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2" name="pole tekstowe 21"/>
            <p:cNvSpPr txBox="1"/>
            <p:nvPr/>
          </p:nvSpPr>
          <p:spPr>
            <a:xfrm>
              <a:off x="1166388" y="2025930"/>
              <a:ext cx="1127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/>
                <a:t>V (</a:t>
              </a:r>
              <a:r>
                <a:rPr lang="pl-PL" sz="2000" dirty="0" err="1"/>
                <a:t>MeV</a:t>
              </a:r>
              <a:r>
                <a:rPr lang="pl-PL" sz="2000" dirty="0"/>
                <a:t>)</a:t>
              </a: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6012711" y="3391786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r (</a:t>
              </a:r>
              <a:r>
                <a:rPr lang="pl-PL" dirty="0" err="1"/>
                <a:t>fm</a:t>
              </a:r>
              <a:r>
                <a:rPr lang="pl-PL" dirty="0"/>
                <a:t>)</a:t>
              </a:r>
            </a:p>
          </p:txBody>
        </p:sp>
        <p:cxnSp>
          <p:nvCxnSpPr>
            <p:cNvPr id="25" name="Łącznik prosty 24"/>
            <p:cNvCxnSpPr/>
            <p:nvPr/>
          </p:nvCxnSpPr>
          <p:spPr>
            <a:xfrm>
              <a:off x="2185086" y="5247167"/>
              <a:ext cx="542166" cy="106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>
              <a:off x="2195482" y="3859901"/>
              <a:ext cx="8345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28"/>
            <p:cNvCxnSpPr/>
            <p:nvPr/>
          </p:nvCxnSpPr>
          <p:spPr>
            <a:xfrm>
              <a:off x="2195482" y="3760670"/>
              <a:ext cx="834561" cy="4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2195482" y="3929568"/>
              <a:ext cx="8345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upa 41"/>
            <p:cNvGrpSpPr/>
            <p:nvPr/>
          </p:nvGrpSpPr>
          <p:grpSpPr>
            <a:xfrm>
              <a:off x="2080295" y="3426212"/>
              <a:ext cx="230374" cy="205560"/>
              <a:chOff x="2080295" y="3426212"/>
              <a:chExt cx="230374" cy="205560"/>
            </a:xfrm>
          </p:grpSpPr>
          <p:grpSp>
            <p:nvGrpSpPr>
              <p:cNvPr id="40" name="Grupa 39"/>
              <p:cNvGrpSpPr/>
              <p:nvPr/>
            </p:nvGrpSpPr>
            <p:grpSpPr>
              <a:xfrm>
                <a:off x="2080295" y="3426212"/>
                <a:ext cx="230374" cy="205560"/>
                <a:chOff x="1210338" y="3248247"/>
                <a:chExt cx="230374" cy="205560"/>
              </a:xfrm>
            </p:grpSpPr>
            <p:cxnSp>
              <p:nvCxnSpPr>
                <p:cNvPr id="38" name="Łącznik prosty 37"/>
                <p:cNvCxnSpPr/>
                <p:nvPr/>
              </p:nvCxnSpPr>
              <p:spPr>
                <a:xfrm flipV="1">
                  <a:off x="1217428" y="3248247"/>
                  <a:ext cx="223284" cy="14353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Łącznik prosty 38"/>
                <p:cNvCxnSpPr/>
                <p:nvPr/>
              </p:nvCxnSpPr>
              <p:spPr>
                <a:xfrm flipV="1">
                  <a:off x="1210338" y="3310268"/>
                  <a:ext cx="223284" cy="14353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ównoległobok 40"/>
              <p:cNvSpPr/>
              <p:nvPr/>
            </p:nvSpPr>
            <p:spPr>
              <a:xfrm rot="-1920000" flipV="1">
                <a:off x="2163764" y="3511351"/>
                <a:ext cx="72000" cy="3600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46" name="Łącznik prosty 45"/>
            <p:cNvCxnSpPr/>
            <p:nvPr/>
          </p:nvCxnSpPr>
          <p:spPr>
            <a:xfrm>
              <a:off x="3840480" y="3309697"/>
              <a:ext cx="612250" cy="1613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/>
            <p:nvPr/>
          </p:nvCxnSpPr>
          <p:spPr>
            <a:xfrm>
              <a:off x="3833854" y="2929359"/>
              <a:ext cx="612250" cy="1613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/>
            <p:cNvCxnSpPr/>
            <p:nvPr/>
          </p:nvCxnSpPr>
          <p:spPr>
            <a:xfrm>
              <a:off x="3824540" y="2859643"/>
              <a:ext cx="612250" cy="1613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/>
            <p:cNvCxnSpPr/>
            <p:nvPr/>
          </p:nvCxnSpPr>
          <p:spPr>
            <a:xfrm>
              <a:off x="3824540" y="2710148"/>
              <a:ext cx="612250" cy="1613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/>
            <p:cNvCxnSpPr/>
            <p:nvPr/>
          </p:nvCxnSpPr>
          <p:spPr>
            <a:xfrm>
              <a:off x="2159695" y="2859643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/>
            <p:cNvCxnSpPr/>
            <p:nvPr/>
          </p:nvCxnSpPr>
          <p:spPr>
            <a:xfrm>
              <a:off x="2147682" y="3973457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54"/>
            <p:cNvCxnSpPr/>
            <p:nvPr/>
          </p:nvCxnSpPr>
          <p:spPr>
            <a:xfrm>
              <a:off x="2131840" y="5247167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ole tekstowe 55"/>
            <p:cNvSpPr txBox="1"/>
            <p:nvPr/>
          </p:nvSpPr>
          <p:spPr>
            <a:xfrm>
              <a:off x="1913864" y="26828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57" name="pole tekstowe 56"/>
            <p:cNvSpPr txBox="1"/>
            <p:nvPr/>
          </p:nvSpPr>
          <p:spPr>
            <a:xfrm>
              <a:off x="1846866" y="3802648"/>
              <a:ext cx="372218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-4</a:t>
              </a:r>
            </a:p>
          </p:txBody>
        </p:sp>
        <p:sp>
          <p:nvSpPr>
            <p:cNvPr id="58" name="pole tekstowe 57"/>
            <p:cNvSpPr txBox="1"/>
            <p:nvPr/>
          </p:nvSpPr>
          <p:spPr>
            <a:xfrm>
              <a:off x="1717484" y="5066976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-24</a:t>
              </a:r>
            </a:p>
          </p:txBody>
        </p:sp>
        <p:cxnSp>
          <p:nvCxnSpPr>
            <p:cNvPr id="62" name="Łącznik prosty ze strzałką 61"/>
            <p:cNvCxnSpPr/>
            <p:nvPr/>
          </p:nvCxnSpPr>
          <p:spPr>
            <a:xfrm rot="10800000">
              <a:off x="5168348" y="3052204"/>
              <a:ext cx="914400" cy="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/>
            <p:cNvCxnSpPr/>
            <p:nvPr/>
          </p:nvCxnSpPr>
          <p:spPr>
            <a:xfrm rot="5400000">
              <a:off x="3371352" y="3331320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63"/>
            <p:cNvCxnSpPr/>
            <p:nvPr/>
          </p:nvCxnSpPr>
          <p:spPr>
            <a:xfrm rot="5400000">
              <a:off x="4764155" y="3332503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64"/>
            <p:cNvCxnSpPr/>
            <p:nvPr/>
          </p:nvCxnSpPr>
          <p:spPr>
            <a:xfrm rot="5400000">
              <a:off x="861390" y="3180573"/>
              <a:ext cx="10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pole tekstowe 65"/>
            <p:cNvSpPr txBox="1"/>
            <p:nvPr/>
          </p:nvSpPr>
          <p:spPr>
            <a:xfrm>
              <a:off x="3260281" y="335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4667312" y="33722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8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4AC06F2-732E-154C-9BE6-AED0A6428CF3}"/>
              </a:ext>
            </a:extLst>
          </p:cNvPr>
          <p:cNvGrpSpPr/>
          <p:nvPr/>
        </p:nvGrpSpPr>
        <p:grpSpPr>
          <a:xfrm>
            <a:off x="1180318" y="5491871"/>
            <a:ext cx="814390" cy="673433"/>
            <a:chOff x="1015680" y="5472117"/>
            <a:chExt cx="814390" cy="673433"/>
          </a:xfrm>
        </p:grpSpPr>
        <p:sp>
          <p:nvSpPr>
            <p:cNvPr id="70" name="pole tekstowe 69"/>
            <p:cNvSpPr txBox="1"/>
            <p:nvPr/>
          </p:nvSpPr>
          <p:spPr>
            <a:xfrm>
              <a:off x="1040643" y="5472117"/>
              <a:ext cx="673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ym typeface="Symbol" panose="05050102010706020507" pitchFamily="18" charset="2"/>
                </a:rPr>
                <a:t>1</a:t>
              </a:r>
              <a:r>
                <a:rPr lang="pl-PL" dirty="0">
                  <a:sym typeface="Symbol" panose="05050102010706020507" pitchFamily="18" charset="2"/>
                </a:rPr>
                <a:t></a:t>
              </a:r>
              <a:r>
                <a:rPr lang="pl-PL" sz="2400" dirty="0">
                  <a:sym typeface="Symbol" panose="05050102010706020507" pitchFamily="18" charset="2"/>
                </a:rPr>
                <a:t>3</a:t>
              </a:r>
              <a:endParaRPr lang="pl-PL" sz="2400" dirty="0"/>
            </a:p>
          </p:txBody>
        </p:sp>
        <p:sp>
          <p:nvSpPr>
            <p:cNvPr id="71" name="pole tekstowe 70"/>
            <p:cNvSpPr txBox="1"/>
            <p:nvPr/>
          </p:nvSpPr>
          <p:spPr>
            <a:xfrm>
              <a:off x="1015680" y="5776218"/>
              <a:ext cx="814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/>
                <a:t>cluster</a:t>
              </a:r>
              <a:endParaRPr lang="pl-PL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7C7A5E0-7D38-844B-83A5-1EEF4DBF8198}"/>
              </a:ext>
            </a:extLst>
          </p:cNvPr>
          <p:cNvGrpSpPr/>
          <p:nvPr/>
        </p:nvGrpSpPr>
        <p:grpSpPr>
          <a:xfrm>
            <a:off x="2823904" y="3562392"/>
            <a:ext cx="814390" cy="674654"/>
            <a:chOff x="2659266" y="3600512"/>
            <a:chExt cx="814390" cy="674654"/>
          </a:xfrm>
        </p:grpSpPr>
        <p:sp>
          <p:nvSpPr>
            <p:cNvPr id="69" name="pole tekstowe 68"/>
            <p:cNvSpPr txBox="1"/>
            <p:nvPr/>
          </p:nvSpPr>
          <p:spPr>
            <a:xfrm>
              <a:off x="2729670" y="3600512"/>
              <a:ext cx="673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/>
                <a:t>2</a:t>
              </a:r>
              <a:r>
                <a:rPr lang="pl-PL" dirty="0">
                  <a:sym typeface="Symbol" panose="05050102010706020507" pitchFamily="18" charset="2"/>
                </a:rPr>
                <a:t></a:t>
              </a:r>
              <a:r>
                <a:rPr lang="pl-PL" sz="2400" dirty="0">
                  <a:sym typeface="Symbol" panose="05050102010706020507" pitchFamily="18" charset="2"/>
                </a:rPr>
                <a:t>2</a:t>
              </a:r>
              <a:endParaRPr lang="pl-PL" sz="2400" dirty="0"/>
            </a:p>
          </p:txBody>
        </p:sp>
        <p:sp>
          <p:nvSpPr>
            <p:cNvPr id="72" name="pole tekstowe 71"/>
            <p:cNvSpPr txBox="1"/>
            <p:nvPr/>
          </p:nvSpPr>
          <p:spPr>
            <a:xfrm>
              <a:off x="2659266" y="3905834"/>
              <a:ext cx="814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/>
                <a:t>cluster</a:t>
              </a:r>
              <a:endParaRPr lang="pl-PL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25CD81F-D784-2C43-A72E-BCDB9CECDC55}"/>
              </a:ext>
            </a:extLst>
          </p:cNvPr>
          <p:cNvGrpSpPr/>
          <p:nvPr/>
        </p:nvGrpSpPr>
        <p:grpSpPr>
          <a:xfrm>
            <a:off x="4388604" y="2425798"/>
            <a:ext cx="725276" cy="369332"/>
            <a:chOff x="4223966" y="2452344"/>
            <a:chExt cx="725276" cy="369332"/>
          </a:xfrm>
        </p:grpSpPr>
        <p:grpSp>
          <p:nvGrpSpPr>
            <p:cNvPr id="73" name="Group 19"/>
            <p:cNvGrpSpPr>
              <a:grpSpLocks noChangeAspect="1"/>
            </p:cNvGrpSpPr>
            <p:nvPr/>
          </p:nvGrpSpPr>
          <p:grpSpPr bwMode="auto">
            <a:xfrm>
              <a:off x="4223966" y="2512624"/>
              <a:ext cx="252413" cy="256222"/>
              <a:chOff x="477" y="709"/>
              <a:chExt cx="679" cy="725"/>
            </a:xfrm>
          </p:grpSpPr>
          <p:sp>
            <p:nvSpPr>
              <p:cNvPr id="74" name="Oval 20"/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75" name="Oval 21"/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76" name="Oval 22"/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grpSp>
          <p:nvGrpSpPr>
            <p:cNvPr id="77" name="Group 23"/>
            <p:cNvGrpSpPr>
              <a:grpSpLocks noChangeAspect="1"/>
            </p:cNvGrpSpPr>
            <p:nvPr/>
          </p:nvGrpSpPr>
          <p:grpSpPr bwMode="auto">
            <a:xfrm>
              <a:off x="4697981" y="2509494"/>
              <a:ext cx="251261" cy="255082"/>
              <a:chOff x="1610" y="1162"/>
              <a:chExt cx="680" cy="726"/>
            </a:xfrm>
          </p:grpSpPr>
          <p:sp>
            <p:nvSpPr>
              <p:cNvPr id="78" name="Oval 24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79" name="Oval 25"/>
              <p:cNvSpPr>
                <a:spLocks noChangeArrowheads="1"/>
              </p:cNvSpPr>
              <p:nvPr/>
            </p:nvSpPr>
            <p:spPr bwMode="auto">
              <a:xfrm>
                <a:off x="1610" y="1162"/>
                <a:ext cx="680" cy="726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80" name="Oval 26"/>
              <p:cNvSpPr>
                <a:spLocks noChangeArrowheads="1"/>
              </p:cNvSpPr>
              <p:nvPr/>
            </p:nvSpPr>
            <p:spPr bwMode="auto">
              <a:xfrm>
                <a:off x="1882" y="1252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sp>
          <p:nvSpPr>
            <p:cNvPr id="81" name="pole tekstowe 80"/>
            <p:cNvSpPr txBox="1"/>
            <p:nvPr/>
          </p:nvSpPr>
          <p:spPr>
            <a:xfrm>
              <a:off x="4448016" y="245234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+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A5B14B98-82CE-F049-8C86-EFF00FC08BEB}"/>
              </a:ext>
            </a:extLst>
          </p:cNvPr>
          <p:cNvGrpSpPr/>
          <p:nvPr/>
        </p:nvGrpSpPr>
        <p:grpSpPr>
          <a:xfrm>
            <a:off x="2897369" y="4400738"/>
            <a:ext cx="684000" cy="684000"/>
            <a:chOff x="899592" y="2710305"/>
            <a:chExt cx="684000" cy="684000"/>
          </a:xfrm>
        </p:grpSpPr>
        <p:grpSp>
          <p:nvGrpSpPr>
            <p:cNvPr id="85" name="Group 19">
              <a:extLst>
                <a:ext uri="{FF2B5EF4-FFF2-40B4-BE49-F238E27FC236}">
                  <a16:creationId xmlns:a16="http://schemas.microsoft.com/office/drawing/2014/main" id="{82AC7B90-F340-F440-8BD8-441F6A2050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1667" y="2989492"/>
              <a:ext cx="252413" cy="256222"/>
              <a:chOff x="477" y="709"/>
              <a:chExt cx="679" cy="725"/>
            </a:xfrm>
          </p:grpSpPr>
          <p:sp>
            <p:nvSpPr>
              <p:cNvPr id="108" name="Oval 20">
                <a:extLst>
                  <a:ext uri="{FF2B5EF4-FFF2-40B4-BE49-F238E27FC236}">
                    <a16:creationId xmlns:a16="http://schemas.microsoft.com/office/drawing/2014/main" id="{9F7D2228-31B6-A047-9063-742B89BD2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109" name="Oval 21">
                <a:extLst>
                  <a:ext uri="{FF2B5EF4-FFF2-40B4-BE49-F238E27FC236}">
                    <a16:creationId xmlns:a16="http://schemas.microsoft.com/office/drawing/2014/main" id="{22E703C0-13B5-C747-A3D6-21FA1568D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110" name="Oval 22">
                <a:extLst>
                  <a:ext uri="{FF2B5EF4-FFF2-40B4-BE49-F238E27FC236}">
                    <a16:creationId xmlns:a16="http://schemas.microsoft.com/office/drawing/2014/main" id="{BB78C5F5-F002-9C4B-B4C7-5341FE562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B925C67-D216-244C-B3B8-037152F7AC67}"/>
                </a:ext>
              </a:extLst>
            </p:cNvPr>
            <p:cNvSpPr/>
            <p:nvPr/>
          </p:nvSpPr>
          <p:spPr>
            <a:xfrm>
              <a:off x="899592" y="2710305"/>
              <a:ext cx="684000" cy="68400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2" name="Group 19">
              <a:extLst>
                <a:ext uri="{FF2B5EF4-FFF2-40B4-BE49-F238E27FC236}">
                  <a16:creationId xmlns:a16="http://schemas.microsoft.com/office/drawing/2014/main" id="{8D81EFCD-E29A-3341-BCA7-301EC275DA3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8300" y="2845000"/>
              <a:ext cx="252413" cy="256222"/>
              <a:chOff x="477" y="709"/>
              <a:chExt cx="679" cy="725"/>
            </a:xfrm>
          </p:grpSpPr>
          <p:sp>
            <p:nvSpPr>
              <p:cNvPr id="103" name="Oval 20">
                <a:extLst>
                  <a:ext uri="{FF2B5EF4-FFF2-40B4-BE49-F238E27FC236}">
                    <a16:creationId xmlns:a16="http://schemas.microsoft.com/office/drawing/2014/main" id="{AF0CAB5C-67DF-6343-8660-EFEBA1147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106" name="Oval 21">
                <a:extLst>
                  <a:ext uri="{FF2B5EF4-FFF2-40B4-BE49-F238E27FC236}">
                    <a16:creationId xmlns:a16="http://schemas.microsoft.com/office/drawing/2014/main" id="{9C7C89F2-CB86-ED43-B501-4D0419E5E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id="{0C965094-F8B2-6847-8733-7CEF7C0B2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F386227D-39E6-4347-A939-BDCF6725B28C}"/>
              </a:ext>
            </a:extLst>
          </p:cNvPr>
          <p:cNvSpPr txBox="1"/>
          <p:nvPr/>
        </p:nvSpPr>
        <p:spPr>
          <a:xfrm>
            <a:off x="5147647" y="5529426"/>
            <a:ext cx="2711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pl-PL" sz="20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13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and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2</a:t>
            </a:r>
            <a:r>
              <a:rPr lang="pl-PL" sz="2000" dirty="0">
                <a:sym typeface="Symbol" panose="05050102010706020507" pitchFamily="18" charset="2"/>
              </a:rPr>
              <a:t> </a:t>
            </a:r>
            <a:r>
              <a:rPr lang="pl-PL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states</a:t>
            </a:r>
            <a:endParaRPr lang="pl-PL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05C8D177-E6E1-3044-BC15-C3989A55CEE8}"/>
              </a:ext>
            </a:extLst>
          </p:cNvPr>
          <p:cNvSpPr/>
          <p:nvPr/>
        </p:nvSpPr>
        <p:spPr>
          <a:xfrm>
            <a:off x="6263871" y="4941168"/>
            <a:ext cx="367312" cy="452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6E7548E5-A929-C546-846E-6FE298CE9118}"/>
              </a:ext>
            </a:extLst>
          </p:cNvPr>
          <p:cNvSpPr txBox="1"/>
          <p:nvPr/>
        </p:nvSpPr>
        <p:spPr>
          <a:xfrm>
            <a:off x="5076056" y="4071874"/>
            <a:ext cx="28542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Coulomb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</a:t>
            </a:r>
            <a:endParaRPr lang="de-DE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anology</a:t>
            </a:r>
            <a:r>
              <a:rPr 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isomeric</a:t>
            </a:r>
            <a:r>
              <a:rPr 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endParaRPr lang="pl-PL" sz="1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B909A8-4025-1C4E-831A-EACE726A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84" name="Grafik 83">
            <a:extLst>
              <a:ext uri="{FF2B5EF4-FFF2-40B4-BE49-F238E27FC236}">
                <a16:creationId xmlns:a16="http://schemas.microsoft.com/office/drawing/2014/main" id="{2602CC6E-C37B-B64D-94FA-8A8C41E8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565920"/>
            <a:ext cx="2817495" cy="22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3EF2331-EB0A-F74F-98B3-A7E0FF18B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6152"/>
            <a:ext cx="7772400" cy="1143000"/>
          </a:xfrm>
        </p:spPr>
        <p:txBody>
          <a:bodyPr/>
          <a:lstStyle/>
          <a:p>
            <a:r>
              <a:rPr lang="en-US" altLang="de-DE" sz="32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77"/>
              </a:rPr>
              <a:t>Analogy</a:t>
            </a:r>
            <a:br>
              <a:rPr lang="en-US" altLang="de-DE" sz="2800" b="1" dirty="0">
                <a:solidFill>
                  <a:srgbClr val="0000FF"/>
                </a:solidFill>
                <a:latin typeface="Arial Rounded MT Bold" panose="020F0704030504030204" pitchFamily="34" charset="77"/>
              </a:rPr>
            </a:br>
            <a:r>
              <a:rPr lang="en-US" altLang="de-DE" sz="2400" b="1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Helium Burning in Massive Stars:</a:t>
            </a:r>
            <a:br>
              <a:rPr lang="en-US" altLang="de-DE" sz="2400" b="1" dirty="0">
                <a:solidFill>
                  <a:srgbClr val="0000FF"/>
                </a:solidFill>
                <a:latin typeface="Arial Rounded MT Bold" panose="020F0704030504030204" pitchFamily="34" charset="77"/>
              </a:rPr>
            </a:br>
            <a:r>
              <a:rPr lang="en-US" altLang="de-DE" sz="2400" b="1" dirty="0">
                <a:solidFill>
                  <a:srgbClr val="0000FF"/>
                </a:solidFill>
                <a:latin typeface="Arial Rounded MT Bold" panose="020F0704030504030204" pitchFamily="34" charset="77"/>
              </a:rPr>
              <a:t> Hoyle’s Resonance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D29E2CDC-082A-D348-85CD-793CA698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304" y="1837645"/>
            <a:ext cx="18769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3</a:t>
            </a:r>
            <a:r>
              <a:rPr lang="en-US" altLang="de-DE" b="1" dirty="0">
                <a:solidFill>
                  <a:schemeClr val="accent2"/>
                </a:solidFill>
                <a:latin typeface="Arial Rounded MT Bold" panose="020F0704030504030204" pitchFamily="34" charset="77"/>
                <a:sym typeface="Symbol" pitchFamily="2" charset="2"/>
              </a:rPr>
              <a:t>-Process</a:t>
            </a:r>
            <a:endParaRPr lang="en-US" altLang="de-DE" b="1" dirty="0">
              <a:solidFill>
                <a:schemeClr val="accent2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F48E91F8-5A7A-7249-AFC7-7AD5EE099DA0}"/>
              </a:ext>
            </a:extLst>
          </p:cNvPr>
          <p:cNvGrpSpPr>
            <a:grpSpLocks/>
          </p:cNvGrpSpPr>
          <p:nvPr/>
        </p:nvGrpSpPr>
        <p:grpSpPr bwMode="auto">
          <a:xfrm>
            <a:off x="746125" y="3629744"/>
            <a:ext cx="2771775" cy="2500313"/>
            <a:chOff x="470" y="2112"/>
            <a:chExt cx="1746" cy="1575"/>
          </a:xfrm>
        </p:grpSpPr>
        <p:grpSp>
          <p:nvGrpSpPr>
            <p:cNvPr id="15367" name="Group 7">
              <a:extLst>
                <a:ext uri="{FF2B5EF4-FFF2-40B4-BE49-F238E27FC236}">
                  <a16:creationId xmlns:a16="http://schemas.microsoft.com/office/drawing/2014/main" id="{01B0EC6E-8E29-CC49-83D4-E0BF552E2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2112"/>
              <a:ext cx="408" cy="192"/>
              <a:chOff x="576" y="2592"/>
              <a:chExt cx="408" cy="192"/>
            </a:xfrm>
          </p:grpSpPr>
          <p:grpSp>
            <p:nvGrpSpPr>
              <p:cNvPr id="15368" name="Group 8">
                <a:extLst>
                  <a:ext uri="{FF2B5EF4-FFF2-40B4-BE49-F238E27FC236}">
                    <a16:creationId xmlns:a16="http://schemas.microsoft.com/office/drawing/2014/main" id="{ADAA0AB5-095B-6641-9B86-D7F1D7947D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1931">
                <a:off x="576" y="2592"/>
                <a:ext cx="192" cy="192"/>
                <a:chOff x="288" y="2736"/>
                <a:chExt cx="192" cy="192"/>
              </a:xfrm>
            </p:grpSpPr>
            <p:sp>
              <p:nvSpPr>
                <p:cNvPr id="15369" name="Oval 9">
                  <a:extLst>
                    <a:ext uri="{FF2B5EF4-FFF2-40B4-BE49-F238E27FC236}">
                      <a16:creationId xmlns:a16="http://schemas.microsoft.com/office/drawing/2014/main" id="{168BA60C-17F0-F641-B9DA-2DD85FE1E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15370" name="Oval 10">
                  <a:extLst>
                    <a:ext uri="{FF2B5EF4-FFF2-40B4-BE49-F238E27FC236}">
                      <a16:creationId xmlns:a16="http://schemas.microsoft.com/office/drawing/2014/main" id="{AECF139D-EDDF-C24F-9C91-825B0F40FB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736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71" name="Oval 11">
                  <a:extLst>
                    <a:ext uri="{FF2B5EF4-FFF2-40B4-BE49-F238E27FC236}">
                      <a16:creationId xmlns:a16="http://schemas.microsoft.com/office/drawing/2014/main" id="{0DB33CE9-6799-5946-A59B-7087D7556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832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72" name="Oval 12">
                  <a:extLst>
                    <a:ext uri="{FF2B5EF4-FFF2-40B4-BE49-F238E27FC236}">
                      <a16:creationId xmlns:a16="http://schemas.microsoft.com/office/drawing/2014/main" id="{14F494FA-49C0-F74E-8993-73DF2C138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</p:grpSp>
          <p:grpSp>
            <p:nvGrpSpPr>
              <p:cNvPr id="15373" name="Group 13">
                <a:extLst>
                  <a:ext uri="{FF2B5EF4-FFF2-40B4-BE49-F238E27FC236}">
                    <a16:creationId xmlns:a16="http://schemas.microsoft.com/office/drawing/2014/main" id="{FC60E9AE-BA4B-1341-A7EB-BB79206254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08178">
                <a:off x="792" y="2592"/>
                <a:ext cx="192" cy="192"/>
                <a:chOff x="288" y="2736"/>
                <a:chExt cx="192" cy="192"/>
              </a:xfrm>
            </p:grpSpPr>
            <p:sp>
              <p:nvSpPr>
                <p:cNvPr id="15374" name="Oval 14">
                  <a:extLst>
                    <a:ext uri="{FF2B5EF4-FFF2-40B4-BE49-F238E27FC236}">
                      <a16:creationId xmlns:a16="http://schemas.microsoft.com/office/drawing/2014/main" id="{6BDAD168-3D2A-414F-8742-616C30542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15375" name="Oval 15">
                  <a:extLst>
                    <a:ext uri="{FF2B5EF4-FFF2-40B4-BE49-F238E27FC236}">
                      <a16:creationId xmlns:a16="http://schemas.microsoft.com/office/drawing/2014/main" id="{36CB6A13-4C6C-094D-AB45-E5C5671EC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736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76" name="Oval 16">
                  <a:extLst>
                    <a:ext uri="{FF2B5EF4-FFF2-40B4-BE49-F238E27FC236}">
                      <a16:creationId xmlns:a16="http://schemas.microsoft.com/office/drawing/2014/main" id="{D007C8AD-0B48-424A-AC2A-9CF179B396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832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77" name="Oval 17">
                  <a:extLst>
                    <a:ext uri="{FF2B5EF4-FFF2-40B4-BE49-F238E27FC236}">
                      <a16:creationId xmlns:a16="http://schemas.microsoft.com/office/drawing/2014/main" id="{B73C9C3A-E05D-674B-9ADA-68A87A3F6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</p:grpSp>
        </p:grpSp>
        <p:grpSp>
          <p:nvGrpSpPr>
            <p:cNvPr id="15378" name="Group 18">
              <a:extLst>
                <a:ext uri="{FF2B5EF4-FFF2-40B4-BE49-F238E27FC236}">
                  <a16:creationId xmlns:a16="http://schemas.microsoft.com/office/drawing/2014/main" id="{7B2EA970-5D7E-364A-A0D1-015B94042CA5}"/>
                </a:ext>
              </a:extLst>
            </p:cNvPr>
            <p:cNvGrpSpPr>
              <a:grpSpLocks/>
            </p:cNvGrpSpPr>
            <p:nvPr/>
          </p:nvGrpSpPr>
          <p:grpSpPr bwMode="auto">
            <a:xfrm rot="-1729428">
              <a:off x="1584" y="2256"/>
              <a:ext cx="192" cy="192"/>
              <a:chOff x="288" y="2736"/>
              <a:chExt cx="192" cy="192"/>
            </a:xfrm>
          </p:grpSpPr>
          <p:sp>
            <p:nvSpPr>
              <p:cNvPr id="15379" name="Oval 19">
                <a:extLst>
                  <a:ext uri="{FF2B5EF4-FFF2-40B4-BE49-F238E27FC236}">
                    <a16:creationId xmlns:a16="http://schemas.microsoft.com/office/drawing/2014/main" id="{D3D02584-82F5-0F42-AF56-AB1EFE4F3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5380" name="Oval 20">
                <a:extLst>
                  <a:ext uri="{FF2B5EF4-FFF2-40B4-BE49-F238E27FC236}">
                    <a16:creationId xmlns:a16="http://schemas.microsoft.com/office/drawing/2014/main" id="{F5FF7E72-90ED-2647-815E-10F94769B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736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81" name="Oval 21">
                <a:extLst>
                  <a:ext uri="{FF2B5EF4-FFF2-40B4-BE49-F238E27FC236}">
                    <a16:creationId xmlns:a16="http://schemas.microsoft.com/office/drawing/2014/main" id="{B3C33B3D-587C-4C48-8DAF-5F1FFE9D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832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82" name="Oval 22">
                <a:extLst>
                  <a:ext uri="{FF2B5EF4-FFF2-40B4-BE49-F238E27FC236}">
                    <a16:creationId xmlns:a16="http://schemas.microsoft.com/office/drawing/2014/main" id="{7D5BAF6D-B9A4-5647-83E2-D695C8ADA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  <p:grpSp>
          <p:nvGrpSpPr>
            <p:cNvPr id="15383" name="Group 23">
              <a:extLst>
                <a:ext uri="{FF2B5EF4-FFF2-40B4-BE49-F238E27FC236}">
                  <a16:creationId xmlns:a16="http://schemas.microsoft.com/office/drawing/2014/main" id="{668D70DE-3873-FF40-8CAF-32E81DB5F7DD}"/>
                </a:ext>
              </a:extLst>
            </p:cNvPr>
            <p:cNvGrpSpPr>
              <a:grpSpLocks/>
            </p:cNvGrpSpPr>
            <p:nvPr/>
          </p:nvGrpSpPr>
          <p:grpSpPr bwMode="auto">
            <a:xfrm rot="136100">
              <a:off x="1808" y="2256"/>
              <a:ext cx="192" cy="192"/>
              <a:chOff x="288" y="2736"/>
              <a:chExt cx="192" cy="192"/>
            </a:xfrm>
          </p:grpSpPr>
          <p:sp>
            <p:nvSpPr>
              <p:cNvPr id="15384" name="Oval 24">
                <a:extLst>
                  <a:ext uri="{FF2B5EF4-FFF2-40B4-BE49-F238E27FC236}">
                    <a16:creationId xmlns:a16="http://schemas.microsoft.com/office/drawing/2014/main" id="{A8C03110-B843-A44D-83FD-5CC7E35DB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5385" name="Oval 25">
                <a:extLst>
                  <a:ext uri="{FF2B5EF4-FFF2-40B4-BE49-F238E27FC236}">
                    <a16:creationId xmlns:a16="http://schemas.microsoft.com/office/drawing/2014/main" id="{3B06C839-C97F-9241-B32E-4D69C4C99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736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86" name="Oval 26">
                <a:extLst>
                  <a:ext uri="{FF2B5EF4-FFF2-40B4-BE49-F238E27FC236}">
                    <a16:creationId xmlns:a16="http://schemas.microsoft.com/office/drawing/2014/main" id="{622643A5-1278-F144-83E5-3A2D5CC83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832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87" name="Oval 27">
                <a:extLst>
                  <a:ext uri="{FF2B5EF4-FFF2-40B4-BE49-F238E27FC236}">
                    <a16:creationId xmlns:a16="http://schemas.microsoft.com/office/drawing/2014/main" id="{17D52F64-7C20-4D41-ADD5-9CC4F82F0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  <p:grpSp>
          <p:nvGrpSpPr>
            <p:cNvPr id="15388" name="Group 28">
              <a:extLst>
                <a:ext uri="{FF2B5EF4-FFF2-40B4-BE49-F238E27FC236}">
                  <a16:creationId xmlns:a16="http://schemas.microsoft.com/office/drawing/2014/main" id="{57E491E8-4600-A64E-96CE-C197132A4AFB}"/>
                </a:ext>
              </a:extLst>
            </p:cNvPr>
            <p:cNvGrpSpPr>
              <a:grpSpLocks/>
            </p:cNvGrpSpPr>
            <p:nvPr/>
          </p:nvGrpSpPr>
          <p:grpSpPr bwMode="auto">
            <a:xfrm rot="-1344761">
              <a:off x="2024" y="2256"/>
              <a:ext cx="192" cy="192"/>
              <a:chOff x="288" y="2736"/>
              <a:chExt cx="192" cy="192"/>
            </a:xfrm>
          </p:grpSpPr>
          <p:sp>
            <p:nvSpPr>
              <p:cNvPr id="15389" name="Oval 29">
                <a:extLst>
                  <a:ext uri="{FF2B5EF4-FFF2-40B4-BE49-F238E27FC236}">
                    <a16:creationId xmlns:a16="http://schemas.microsoft.com/office/drawing/2014/main" id="{246701EF-8761-EC4D-B84A-AA897EA22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5390" name="Oval 30">
                <a:extLst>
                  <a:ext uri="{FF2B5EF4-FFF2-40B4-BE49-F238E27FC236}">
                    <a16:creationId xmlns:a16="http://schemas.microsoft.com/office/drawing/2014/main" id="{C338CCBC-428B-6549-97AD-CDBF21E16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736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91" name="Oval 31">
                <a:extLst>
                  <a:ext uri="{FF2B5EF4-FFF2-40B4-BE49-F238E27FC236}">
                    <a16:creationId xmlns:a16="http://schemas.microsoft.com/office/drawing/2014/main" id="{DA6A9281-6493-FF42-A71E-0845C0104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832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92" name="Oval 32">
                <a:extLst>
                  <a:ext uri="{FF2B5EF4-FFF2-40B4-BE49-F238E27FC236}">
                    <a16:creationId xmlns:a16="http://schemas.microsoft.com/office/drawing/2014/main" id="{664DF23A-F99F-A046-84D9-7B74038F9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  <p:sp>
          <p:nvSpPr>
            <p:cNvPr id="15393" name="Line 33">
              <a:extLst>
                <a:ext uri="{FF2B5EF4-FFF2-40B4-BE49-F238E27FC236}">
                  <a16:creationId xmlns:a16="http://schemas.microsoft.com/office/drawing/2014/main" id="{2E51F350-CBB7-F044-9884-C99D7BB0F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394" name="Group 34">
              <a:extLst>
                <a:ext uri="{FF2B5EF4-FFF2-40B4-BE49-F238E27FC236}">
                  <a16:creationId xmlns:a16="http://schemas.microsoft.com/office/drawing/2014/main" id="{409B6E15-E70A-C242-A11F-FB893594A344}"/>
                </a:ext>
              </a:extLst>
            </p:cNvPr>
            <p:cNvGrpSpPr>
              <a:grpSpLocks/>
            </p:cNvGrpSpPr>
            <p:nvPr/>
          </p:nvGrpSpPr>
          <p:grpSpPr bwMode="auto">
            <a:xfrm rot="-514178">
              <a:off x="720" y="2496"/>
              <a:ext cx="192" cy="192"/>
              <a:chOff x="288" y="2736"/>
              <a:chExt cx="192" cy="192"/>
            </a:xfrm>
          </p:grpSpPr>
          <p:sp>
            <p:nvSpPr>
              <p:cNvPr id="15395" name="Oval 35">
                <a:extLst>
                  <a:ext uri="{FF2B5EF4-FFF2-40B4-BE49-F238E27FC236}">
                    <a16:creationId xmlns:a16="http://schemas.microsoft.com/office/drawing/2014/main" id="{42A716DB-D1CD-D84D-AA0C-ECFE62BA1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  <p:sp>
            <p:nvSpPr>
              <p:cNvPr id="15396" name="Oval 36">
                <a:extLst>
                  <a:ext uri="{FF2B5EF4-FFF2-40B4-BE49-F238E27FC236}">
                    <a16:creationId xmlns:a16="http://schemas.microsoft.com/office/drawing/2014/main" id="{DAA9148C-3F4E-0744-B63E-015A44E69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736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97" name="Oval 37">
                <a:extLst>
                  <a:ext uri="{FF2B5EF4-FFF2-40B4-BE49-F238E27FC236}">
                    <a16:creationId xmlns:a16="http://schemas.microsoft.com/office/drawing/2014/main" id="{95ED07D3-7B5D-884D-8C7C-EE39D0F7D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832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98" name="Oval 38">
                <a:extLst>
                  <a:ext uri="{FF2B5EF4-FFF2-40B4-BE49-F238E27FC236}">
                    <a16:creationId xmlns:a16="http://schemas.microsoft.com/office/drawing/2014/main" id="{9BD210B9-0FAC-4542-99E7-6B053BEC4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7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800" b="1">
                  <a:solidFill>
                    <a:srgbClr val="FF3300"/>
                  </a:solidFill>
                  <a:latin typeface="Arial Rounded MT Bold" panose="020F0704030504030204" pitchFamily="34" charset="77"/>
                </a:endParaRPr>
              </a:p>
            </p:txBody>
          </p:sp>
        </p:grpSp>
        <p:grpSp>
          <p:nvGrpSpPr>
            <p:cNvPr id="15399" name="Group 39">
              <a:extLst>
                <a:ext uri="{FF2B5EF4-FFF2-40B4-BE49-F238E27FC236}">
                  <a16:creationId xmlns:a16="http://schemas.microsoft.com/office/drawing/2014/main" id="{6E382D3B-9896-2C4B-94FA-41E914B91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0" y="2784"/>
              <a:ext cx="424" cy="400"/>
              <a:chOff x="1552" y="3216"/>
              <a:chExt cx="424" cy="400"/>
            </a:xfrm>
          </p:grpSpPr>
          <p:grpSp>
            <p:nvGrpSpPr>
              <p:cNvPr id="15400" name="Group 40">
                <a:extLst>
                  <a:ext uri="{FF2B5EF4-FFF2-40B4-BE49-F238E27FC236}">
                    <a16:creationId xmlns:a16="http://schemas.microsoft.com/office/drawing/2014/main" id="{2BFE2090-282E-554F-AFCC-CA8EA25753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214570">
                <a:off x="1784" y="3424"/>
                <a:ext cx="192" cy="192"/>
                <a:chOff x="288" y="2736"/>
                <a:chExt cx="192" cy="192"/>
              </a:xfrm>
            </p:grpSpPr>
            <p:sp>
              <p:nvSpPr>
                <p:cNvPr id="15401" name="Oval 41">
                  <a:extLst>
                    <a:ext uri="{FF2B5EF4-FFF2-40B4-BE49-F238E27FC236}">
                      <a16:creationId xmlns:a16="http://schemas.microsoft.com/office/drawing/2014/main" id="{BAFF3DC4-D770-DB41-A636-D946143AA8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15402" name="Oval 42">
                  <a:extLst>
                    <a:ext uri="{FF2B5EF4-FFF2-40B4-BE49-F238E27FC236}">
                      <a16:creationId xmlns:a16="http://schemas.microsoft.com/office/drawing/2014/main" id="{A7C7CAF5-131D-8A47-AF93-1AE2CC00D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736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03" name="Oval 43">
                  <a:extLst>
                    <a:ext uri="{FF2B5EF4-FFF2-40B4-BE49-F238E27FC236}">
                      <a16:creationId xmlns:a16="http://schemas.microsoft.com/office/drawing/2014/main" id="{3E137E1D-EB93-DF41-9063-457B5C0AE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832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04" name="Oval 44">
                  <a:extLst>
                    <a:ext uri="{FF2B5EF4-FFF2-40B4-BE49-F238E27FC236}">
                      <a16:creationId xmlns:a16="http://schemas.microsoft.com/office/drawing/2014/main" id="{549F0ED1-9A18-7843-9919-077C5A655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</p:grpSp>
          <p:grpSp>
            <p:nvGrpSpPr>
              <p:cNvPr id="15405" name="Group 45">
                <a:extLst>
                  <a:ext uri="{FF2B5EF4-FFF2-40B4-BE49-F238E27FC236}">
                    <a16:creationId xmlns:a16="http://schemas.microsoft.com/office/drawing/2014/main" id="{6D34C2F2-547B-0E4F-93C2-538C06E4D6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39178">
                <a:off x="1552" y="3328"/>
                <a:ext cx="192" cy="192"/>
                <a:chOff x="288" y="2736"/>
                <a:chExt cx="192" cy="192"/>
              </a:xfrm>
            </p:grpSpPr>
            <p:sp>
              <p:nvSpPr>
                <p:cNvPr id="15406" name="Oval 46">
                  <a:extLst>
                    <a:ext uri="{FF2B5EF4-FFF2-40B4-BE49-F238E27FC236}">
                      <a16:creationId xmlns:a16="http://schemas.microsoft.com/office/drawing/2014/main" id="{76A0F38B-3D2E-5A48-8C1C-5AA4EA59E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15407" name="Oval 47">
                  <a:extLst>
                    <a:ext uri="{FF2B5EF4-FFF2-40B4-BE49-F238E27FC236}">
                      <a16:creationId xmlns:a16="http://schemas.microsoft.com/office/drawing/2014/main" id="{5B2F1EDA-440A-4B43-BBE5-AF31602C0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736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08" name="Oval 48">
                  <a:extLst>
                    <a:ext uri="{FF2B5EF4-FFF2-40B4-BE49-F238E27FC236}">
                      <a16:creationId xmlns:a16="http://schemas.microsoft.com/office/drawing/2014/main" id="{18EF5E3D-9C07-B44B-BCB0-A6B14ED29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832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09" name="Oval 49">
                  <a:extLst>
                    <a:ext uri="{FF2B5EF4-FFF2-40B4-BE49-F238E27FC236}">
                      <a16:creationId xmlns:a16="http://schemas.microsoft.com/office/drawing/2014/main" id="{84553CDB-B4D9-9F4B-8363-7A663C99F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</p:grpSp>
          <p:grpSp>
            <p:nvGrpSpPr>
              <p:cNvPr id="15410" name="Group 50">
                <a:extLst>
                  <a:ext uri="{FF2B5EF4-FFF2-40B4-BE49-F238E27FC236}">
                    <a16:creationId xmlns:a16="http://schemas.microsoft.com/office/drawing/2014/main" id="{2BCA4EE4-C147-E64D-A27F-CABB279BF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08178">
                <a:off x="1736" y="3216"/>
                <a:ext cx="192" cy="192"/>
                <a:chOff x="288" y="2736"/>
                <a:chExt cx="192" cy="192"/>
              </a:xfrm>
            </p:grpSpPr>
            <p:sp>
              <p:nvSpPr>
                <p:cNvPr id="15411" name="Oval 51">
                  <a:extLst>
                    <a:ext uri="{FF2B5EF4-FFF2-40B4-BE49-F238E27FC236}">
                      <a16:creationId xmlns:a16="http://schemas.microsoft.com/office/drawing/2014/main" id="{87A5FAB1-50B6-194E-91DC-9DE4DC06D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  <p:sp>
              <p:nvSpPr>
                <p:cNvPr id="15412" name="Oval 52">
                  <a:extLst>
                    <a:ext uri="{FF2B5EF4-FFF2-40B4-BE49-F238E27FC236}">
                      <a16:creationId xmlns:a16="http://schemas.microsoft.com/office/drawing/2014/main" id="{B429C435-AA34-6A4E-8627-B6B067261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736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13" name="Oval 53">
                  <a:extLst>
                    <a:ext uri="{FF2B5EF4-FFF2-40B4-BE49-F238E27FC236}">
                      <a16:creationId xmlns:a16="http://schemas.microsoft.com/office/drawing/2014/main" id="{BE69ADD3-202C-C643-8F39-C58FC09709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2832"/>
                  <a:ext cx="96" cy="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414" name="Oval 54">
                  <a:extLst>
                    <a:ext uri="{FF2B5EF4-FFF2-40B4-BE49-F238E27FC236}">
                      <a16:creationId xmlns:a16="http://schemas.microsoft.com/office/drawing/2014/main" id="{B0A70232-F279-AC42-86F4-BD2CC5FCE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27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 sz="1800" b="1">
                    <a:solidFill>
                      <a:srgbClr val="FF3300"/>
                    </a:solidFill>
                    <a:latin typeface="Arial Rounded MT Bold" panose="020F0704030504030204" pitchFamily="34" charset="77"/>
                  </a:endParaRPr>
                </a:p>
              </p:txBody>
            </p:sp>
          </p:grpSp>
        </p:grpSp>
        <p:sp>
          <p:nvSpPr>
            <p:cNvPr id="15415" name="Line 55">
              <a:extLst>
                <a:ext uri="{FF2B5EF4-FFF2-40B4-BE49-F238E27FC236}">
                  <a16:creationId xmlns:a16="http://schemas.microsoft.com/office/drawing/2014/main" id="{D744BEA0-1758-C244-9C1C-AD0392722F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240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16" name="Line 56">
              <a:extLst>
                <a:ext uri="{FF2B5EF4-FFF2-40B4-BE49-F238E27FC236}">
                  <a16:creationId xmlns:a16="http://schemas.microsoft.com/office/drawing/2014/main" id="{93B3EC10-7EDE-4042-9409-111BFBC9A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56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417" name="Group 57">
              <a:extLst>
                <a:ext uri="{FF2B5EF4-FFF2-40B4-BE49-F238E27FC236}">
                  <a16:creationId xmlns:a16="http://schemas.microsoft.com/office/drawing/2014/main" id="{3BC69CB8-C499-1248-830A-BD3CDACBA2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6608313">
              <a:off x="1684" y="2570"/>
              <a:ext cx="243" cy="96"/>
              <a:chOff x="2925" y="2553"/>
              <a:chExt cx="954" cy="381"/>
            </a:xfrm>
          </p:grpSpPr>
          <p:grpSp>
            <p:nvGrpSpPr>
              <p:cNvPr id="15418" name="Group 58">
                <a:extLst>
                  <a:ext uri="{FF2B5EF4-FFF2-40B4-BE49-F238E27FC236}">
                    <a16:creationId xmlns:a16="http://schemas.microsoft.com/office/drawing/2014/main" id="{B4E6DF75-7FF7-8444-830F-49BC50C45E0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25" y="2619"/>
                <a:ext cx="828" cy="315"/>
                <a:chOff x="2925" y="2619"/>
                <a:chExt cx="828" cy="315"/>
              </a:xfrm>
            </p:grpSpPr>
            <p:grpSp>
              <p:nvGrpSpPr>
                <p:cNvPr id="15419" name="Group 59">
                  <a:extLst>
                    <a:ext uri="{FF2B5EF4-FFF2-40B4-BE49-F238E27FC236}">
                      <a16:creationId xmlns:a16="http://schemas.microsoft.com/office/drawing/2014/main" id="{D4609DE1-DA95-BA4D-9383-6BC62FBA11B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25" y="2772"/>
                  <a:ext cx="387" cy="162"/>
                  <a:chOff x="2925" y="2772"/>
                  <a:chExt cx="387" cy="162"/>
                </a:xfrm>
              </p:grpSpPr>
              <p:sp>
                <p:nvSpPr>
                  <p:cNvPr id="15420" name="Line 60">
                    <a:extLst>
                      <a:ext uri="{FF2B5EF4-FFF2-40B4-BE49-F238E27FC236}">
                        <a16:creationId xmlns:a16="http://schemas.microsoft.com/office/drawing/2014/main" id="{70A23559-F632-FD4B-96F5-6552AF18F5B2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5" y="2883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1" name="Line 61">
                    <a:extLst>
                      <a:ext uri="{FF2B5EF4-FFF2-40B4-BE49-F238E27FC236}">
                        <a16:creationId xmlns:a16="http://schemas.microsoft.com/office/drawing/2014/main" id="{7D43DFE3-B3B0-CA4E-A847-4C5C8F1C510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999" y="286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2" name="Line 62">
                    <a:extLst>
                      <a:ext uri="{FF2B5EF4-FFF2-40B4-BE49-F238E27FC236}">
                        <a16:creationId xmlns:a16="http://schemas.microsoft.com/office/drawing/2014/main" id="{3245B777-625C-CC44-A431-B7FE16ED720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72" y="283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3" name="Line 63">
                    <a:extLst>
                      <a:ext uri="{FF2B5EF4-FFF2-40B4-BE49-F238E27FC236}">
                        <a16:creationId xmlns:a16="http://schemas.microsoft.com/office/drawing/2014/main" id="{2A00BB61-6568-2B4D-B8B5-00C45B301F4E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3144" y="280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4" name="Line 64">
                    <a:extLst>
                      <a:ext uri="{FF2B5EF4-FFF2-40B4-BE49-F238E27FC236}">
                        <a16:creationId xmlns:a16="http://schemas.microsoft.com/office/drawing/2014/main" id="{8F10C8A2-420C-DB4C-941D-166EC5E414E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277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25" name="Group 65">
                  <a:extLst>
                    <a:ext uri="{FF2B5EF4-FFF2-40B4-BE49-F238E27FC236}">
                      <a16:creationId xmlns:a16="http://schemas.microsoft.com/office/drawing/2014/main" id="{B1B1794D-888A-5847-93AD-4DDAA358DB0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366" y="2619"/>
                  <a:ext cx="387" cy="162"/>
                  <a:chOff x="2925" y="2772"/>
                  <a:chExt cx="387" cy="162"/>
                </a:xfrm>
              </p:grpSpPr>
              <p:sp>
                <p:nvSpPr>
                  <p:cNvPr id="15426" name="Line 66">
                    <a:extLst>
                      <a:ext uri="{FF2B5EF4-FFF2-40B4-BE49-F238E27FC236}">
                        <a16:creationId xmlns:a16="http://schemas.microsoft.com/office/drawing/2014/main" id="{73AAD799-8C56-8442-8F72-AFE96ADFC2E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5" y="2883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7" name="Line 67">
                    <a:extLst>
                      <a:ext uri="{FF2B5EF4-FFF2-40B4-BE49-F238E27FC236}">
                        <a16:creationId xmlns:a16="http://schemas.microsoft.com/office/drawing/2014/main" id="{270C5608-DA71-8244-A75B-E084FFFAA07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999" y="286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8" name="Line 68">
                    <a:extLst>
                      <a:ext uri="{FF2B5EF4-FFF2-40B4-BE49-F238E27FC236}">
                        <a16:creationId xmlns:a16="http://schemas.microsoft.com/office/drawing/2014/main" id="{755A3482-22CA-634E-8718-334D8A99F0F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72" y="283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29" name="Line 69">
                    <a:extLst>
                      <a:ext uri="{FF2B5EF4-FFF2-40B4-BE49-F238E27FC236}">
                        <a16:creationId xmlns:a16="http://schemas.microsoft.com/office/drawing/2014/main" id="{E0F2C561-532D-E544-9DFC-CA73A96B7D80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3144" y="280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30" name="Line 70">
                    <a:extLst>
                      <a:ext uri="{FF2B5EF4-FFF2-40B4-BE49-F238E27FC236}">
                        <a16:creationId xmlns:a16="http://schemas.microsoft.com/office/drawing/2014/main" id="{1C0BC266-DD00-5948-BE19-C7BBA5B2A6F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277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31" name="Line 71">
                  <a:extLst>
                    <a:ext uri="{FF2B5EF4-FFF2-40B4-BE49-F238E27FC236}">
                      <a16:creationId xmlns:a16="http://schemas.microsoft.com/office/drawing/2014/main" id="{2A7DCF5D-C377-DF49-919B-F565CA0BAE9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3294" y="27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432" name="Line 72">
                <a:extLst>
                  <a:ext uri="{FF2B5EF4-FFF2-40B4-BE49-F238E27FC236}">
                    <a16:creationId xmlns:a16="http://schemas.microsoft.com/office/drawing/2014/main" id="{C2EF703F-FD02-E745-A3DB-6D59F323A6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0551046" flipH="1">
                <a:off x="3744" y="261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433" name="Line 73">
                <a:extLst>
                  <a:ext uri="{FF2B5EF4-FFF2-40B4-BE49-F238E27FC236}">
                    <a16:creationId xmlns:a16="http://schemas.microsoft.com/office/drawing/2014/main" id="{06431ABF-3AF3-1A4B-B8B7-85E15BC022F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783" y="2553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5434" name="Group 74">
              <a:extLst>
                <a:ext uri="{FF2B5EF4-FFF2-40B4-BE49-F238E27FC236}">
                  <a16:creationId xmlns:a16="http://schemas.microsoft.com/office/drawing/2014/main" id="{27AD97E9-EEB8-EF41-B40B-936CD991DF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6608313">
              <a:off x="1918" y="2570"/>
              <a:ext cx="243" cy="96"/>
              <a:chOff x="2925" y="2553"/>
              <a:chExt cx="954" cy="381"/>
            </a:xfrm>
          </p:grpSpPr>
          <p:grpSp>
            <p:nvGrpSpPr>
              <p:cNvPr id="15435" name="Group 75">
                <a:extLst>
                  <a:ext uri="{FF2B5EF4-FFF2-40B4-BE49-F238E27FC236}">
                    <a16:creationId xmlns:a16="http://schemas.microsoft.com/office/drawing/2014/main" id="{43450A2C-94C7-684C-876B-EA69DD2BE39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25" y="2619"/>
                <a:ext cx="828" cy="315"/>
                <a:chOff x="2925" y="2619"/>
                <a:chExt cx="828" cy="315"/>
              </a:xfrm>
            </p:grpSpPr>
            <p:grpSp>
              <p:nvGrpSpPr>
                <p:cNvPr id="15436" name="Group 76">
                  <a:extLst>
                    <a:ext uri="{FF2B5EF4-FFF2-40B4-BE49-F238E27FC236}">
                      <a16:creationId xmlns:a16="http://schemas.microsoft.com/office/drawing/2014/main" id="{393FE27D-4756-1E4E-9529-5D259E9B3AF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25" y="2772"/>
                  <a:ext cx="387" cy="162"/>
                  <a:chOff x="2925" y="2772"/>
                  <a:chExt cx="387" cy="162"/>
                </a:xfrm>
              </p:grpSpPr>
              <p:sp>
                <p:nvSpPr>
                  <p:cNvPr id="15437" name="Line 77">
                    <a:extLst>
                      <a:ext uri="{FF2B5EF4-FFF2-40B4-BE49-F238E27FC236}">
                        <a16:creationId xmlns:a16="http://schemas.microsoft.com/office/drawing/2014/main" id="{3291656B-7864-714D-9970-1E92034ED14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5" y="2883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38" name="Line 78">
                    <a:extLst>
                      <a:ext uri="{FF2B5EF4-FFF2-40B4-BE49-F238E27FC236}">
                        <a16:creationId xmlns:a16="http://schemas.microsoft.com/office/drawing/2014/main" id="{E16F127D-8E92-3143-8A60-3CEC51EF39B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999" y="286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39" name="Line 79">
                    <a:extLst>
                      <a:ext uri="{FF2B5EF4-FFF2-40B4-BE49-F238E27FC236}">
                        <a16:creationId xmlns:a16="http://schemas.microsoft.com/office/drawing/2014/main" id="{27B02B3C-02B8-334B-B5A0-CB81D92ABD5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72" y="283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0" name="Line 80">
                    <a:extLst>
                      <a:ext uri="{FF2B5EF4-FFF2-40B4-BE49-F238E27FC236}">
                        <a16:creationId xmlns:a16="http://schemas.microsoft.com/office/drawing/2014/main" id="{DC0C7B16-3536-9B46-A280-78C428E42F5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3144" y="280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1" name="Line 81">
                    <a:extLst>
                      <a:ext uri="{FF2B5EF4-FFF2-40B4-BE49-F238E27FC236}">
                        <a16:creationId xmlns:a16="http://schemas.microsoft.com/office/drawing/2014/main" id="{561C5A70-227B-9642-9D81-5AFF797820D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277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5442" name="Group 82">
                  <a:extLst>
                    <a:ext uri="{FF2B5EF4-FFF2-40B4-BE49-F238E27FC236}">
                      <a16:creationId xmlns:a16="http://schemas.microsoft.com/office/drawing/2014/main" id="{1CCF24EC-DE14-C248-99CA-4C9EC72774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366" y="2619"/>
                  <a:ext cx="387" cy="162"/>
                  <a:chOff x="2925" y="2772"/>
                  <a:chExt cx="387" cy="162"/>
                </a:xfrm>
              </p:grpSpPr>
              <p:sp>
                <p:nvSpPr>
                  <p:cNvPr id="15443" name="Line 83">
                    <a:extLst>
                      <a:ext uri="{FF2B5EF4-FFF2-40B4-BE49-F238E27FC236}">
                        <a16:creationId xmlns:a16="http://schemas.microsoft.com/office/drawing/2014/main" id="{C6E4003D-0537-9B46-B25A-55B75CF6916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5" y="2883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4" name="Line 84">
                    <a:extLst>
                      <a:ext uri="{FF2B5EF4-FFF2-40B4-BE49-F238E27FC236}">
                        <a16:creationId xmlns:a16="http://schemas.microsoft.com/office/drawing/2014/main" id="{0E0305FE-664D-B145-8F3D-22519BB043C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2999" y="286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5" name="Line 85">
                    <a:extLst>
                      <a:ext uri="{FF2B5EF4-FFF2-40B4-BE49-F238E27FC236}">
                        <a16:creationId xmlns:a16="http://schemas.microsoft.com/office/drawing/2014/main" id="{C78E76B7-A5CF-0E45-BC7C-21AC0EEF4BB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72" y="283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6" name="Line 86">
                    <a:extLst>
                      <a:ext uri="{FF2B5EF4-FFF2-40B4-BE49-F238E27FC236}">
                        <a16:creationId xmlns:a16="http://schemas.microsoft.com/office/drawing/2014/main" id="{3269558A-BBC8-1C46-9FE6-28B2941364A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3144" y="280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447" name="Line 87">
                    <a:extLst>
                      <a:ext uri="{FF2B5EF4-FFF2-40B4-BE49-F238E27FC236}">
                        <a16:creationId xmlns:a16="http://schemas.microsoft.com/office/drawing/2014/main" id="{3496DC3C-17E9-934D-8073-A4EC55F1C80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2772"/>
                    <a:ext cx="96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448" name="Line 88">
                  <a:extLst>
                    <a:ext uri="{FF2B5EF4-FFF2-40B4-BE49-F238E27FC236}">
                      <a16:creationId xmlns:a16="http://schemas.microsoft.com/office/drawing/2014/main" id="{F82E2280-8D2E-074E-8B99-3C450F4CAE8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3294" y="27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449" name="Line 89">
                <a:extLst>
                  <a:ext uri="{FF2B5EF4-FFF2-40B4-BE49-F238E27FC236}">
                    <a16:creationId xmlns:a16="http://schemas.microsoft.com/office/drawing/2014/main" id="{F5D27231-539B-0A4D-ACC0-EE725DE16F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0551046" flipH="1">
                <a:off x="3744" y="261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450" name="Line 90">
                <a:extLst>
                  <a:ext uri="{FF2B5EF4-FFF2-40B4-BE49-F238E27FC236}">
                    <a16:creationId xmlns:a16="http://schemas.microsoft.com/office/drawing/2014/main" id="{991CD9B1-0323-944A-A010-4755437C14F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783" y="2553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451" name="Text Box 91">
              <a:extLst>
                <a:ext uri="{FF2B5EF4-FFF2-40B4-BE49-F238E27FC236}">
                  <a16:creationId xmlns:a16="http://schemas.microsoft.com/office/drawing/2014/main" id="{72E990FA-7115-CB49-AEA3-4F3CBCC21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2853"/>
              <a:ext cx="87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800" b="1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300</a:t>
              </a:r>
              <a:r>
                <a:rPr lang="de-DE" altLang="de-DE" sz="1200" b="1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•</a:t>
              </a:r>
              <a:r>
                <a:rPr lang="de-DE" altLang="de-DE" sz="1800" b="1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10</a:t>
              </a:r>
              <a:r>
                <a:rPr lang="de-DE" altLang="de-DE" sz="1800" b="1" baseline="30000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6</a:t>
              </a:r>
              <a:r>
                <a:rPr lang="de-DE" altLang="de-DE" sz="1800" b="1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 K</a:t>
              </a:r>
            </a:p>
            <a:p>
              <a:r>
                <a:rPr lang="de-DE" altLang="de-DE" sz="1800" b="1">
                  <a:solidFill>
                    <a:srgbClr val="0000FF"/>
                  </a:solidFill>
                  <a:latin typeface="Arial Rounded MT Bold" panose="020F0704030504030204" pitchFamily="34" charset="77"/>
                </a:rPr>
                <a:t>~ 300 keV</a:t>
              </a:r>
              <a:endParaRPr lang="de-DE" altLang="de-DE" sz="1800" b="1" baseline="30000">
                <a:solidFill>
                  <a:srgbClr val="0000FF"/>
                </a:solidFill>
                <a:latin typeface="Arial Rounded MT Bold" panose="020F0704030504030204" pitchFamily="34" charset="77"/>
              </a:endParaRPr>
            </a:p>
          </p:txBody>
        </p:sp>
        <p:sp>
          <p:nvSpPr>
            <p:cNvPr id="15452" name="Text Box 92">
              <a:extLst>
                <a:ext uri="{FF2B5EF4-FFF2-40B4-BE49-F238E27FC236}">
                  <a16:creationId xmlns:a16="http://schemas.microsoft.com/office/drawing/2014/main" id="{DC7CA583-DAF6-8147-93F2-A8153D752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360"/>
              <a:ext cx="80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800" b="1">
                  <a:solidFill>
                    <a:srgbClr val="FF3300"/>
                  </a:solidFill>
                  <a:latin typeface="Arial Rounded MT Bold" panose="020F0704030504030204" pitchFamily="34" charset="77"/>
                  <a:sym typeface="Symbol" pitchFamily="2" charset="2"/>
                </a:rPr>
                <a:t>  T</a:t>
              </a:r>
              <a:r>
                <a:rPr lang="de-DE" altLang="de-DE" sz="2800" b="1" baseline="30000">
                  <a:solidFill>
                    <a:srgbClr val="FF3300"/>
                  </a:solidFill>
                  <a:latin typeface="Arial Rounded MT Bold" panose="020F0704030504030204" pitchFamily="34" charset="77"/>
                  <a:sym typeface="Symbol" pitchFamily="2" charset="2"/>
                </a:rPr>
                <a:t>41</a:t>
              </a:r>
              <a:endParaRPr lang="de-DE" altLang="de-DE" sz="2800" b="1" baseline="30000">
                <a:solidFill>
                  <a:srgbClr val="FF3300"/>
                </a:solidFill>
                <a:latin typeface="Arial Rounded MT Bold" panose="020F0704030504030204" pitchFamily="34" charset="77"/>
              </a:endParaRPr>
            </a:p>
          </p:txBody>
        </p:sp>
      </p:grpSp>
      <p:sp>
        <p:nvSpPr>
          <p:cNvPr id="15453" name="Text Box 93">
            <a:extLst>
              <a:ext uri="{FF2B5EF4-FFF2-40B4-BE49-F238E27FC236}">
                <a16:creationId xmlns:a16="http://schemas.microsoft.com/office/drawing/2014/main" id="{1CEE111C-90FC-C64F-B14A-F0B00329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158632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>
                <a:latin typeface="Arial Rounded MT Bold" panose="020F0704030504030204" pitchFamily="34" charset="77"/>
              </a:rPr>
              <a:t>Helium-Flash</a:t>
            </a:r>
          </a:p>
        </p:txBody>
      </p:sp>
      <p:grpSp>
        <p:nvGrpSpPr>
          <p:cNvPr id="15462" name="Group 102">
            <a:extLst>
              <a:ext uri="{FF2B5EF4-FFF2-40B4-BE49-F238E27FC236}">
                <a16:creationId xmlns:a16="http://schemas.microsoft.com/office/drawing/2014/main" id="{FA8487BB-8555-C446-9B9F-F01EB943CB9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943944"/>
            <a:ext cx="4703763" cy="366713"/>
            <a:chOff x="336" y="1680"/>
            <a:chExt cx="2963" cy="231"/>
          </a:xfrm>
        </p:grpSpPr>
        <p:sp>
          <p:nvSpPr>
            <p:cNvPr id="15463" name="Text Box 103">
              <a:extLst>
                <a:ext uri="{FF2B5EF4-FFF2-40B4-BE49-F238E27FC236}">
                  <a16:creationId xmlns:a16="http://schemas.microsoft.com/office/drawing/2014/main" id="{72B44694-CA4C-FD42-BBB3-C8277F488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680"/>
              <a:ext cx="29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 baseline="30000">
                  <a:latin typeface="Arial Rounded MT Bold" panose="020F0704030504030204" pitchFamily="34" charset="77"/>
                </a:rPr>
                <a:t>8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Be + </a:t>
              </a:r>
              <a:r>
                <a:rPr lang="de-DE" altLang="de-DE" sz="1800" b="1" baseline="30000">
                  <a:latin typeface="Arial Rounded MT Bold" panose="020F0704030504030204" pitchFamily="34" charset="77"/>
                </a:rPr>
                <a:t>4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He       </a:t>
              </a:r>
              <a:r>
                <a:rPr lang="de-DE" altLang="de-DE" sz="1800" b="1" baseline="30000">
                  <a:latin typeface="Arial Rounded MT Bold" panose="020F0704030504030204" pitchFamily="34" charset="77"/>
                </a:rPr>
                <a:t>12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C*(7.65 MeV)      </a:t>
              </a:r>
              <a:r>
                <a:rPr lang="de-DE" altLang="de-DE" sz="1800" b="1" baseline="30000">
                  <a:latin typeface="Arial Rounded MT Bold" panose="020F0704030504030204" pitchFamily="34" charset="77"/>
                </a:rPr>
                <a:t>12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C</a:t>
              </a:r>
              <a:r>
                <a:rPr lang="de-DE" altLang="de-DE" sz="1800" b="1" baseline="-25000">
                  <a:latin typeface="Arial Rounded MT Bold" panose="020F0704030504030204" pitchFamily="34" charset="77"/>
                </a:rPr>
                <a:t>g.s.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 + 2</a:t>
              </a:r>
              <a:r>
                <a:rPr lang="de-DE" altLang="de-DE" sz="1800" b="1">
                  <a:latin typeface="Arial Rounded MT Bold" panose="020F0704030504030204" pitchFamily="34" charset="77"/>
                  <a:sym typeface="Symbol" pitchFamily="2" charset="2"/>
                </a:rPr>
                <a:t></a:t>
              </a:r>
            </a:p>
          </p:txBody>
        </p:sp>
        <p:sp>
          <p:nvSpPr>
            <p:cNvPr id="15464" name="Line 104">
              <a:extLst>
                <a:ext uri="{FF2B5EF4-FFF2-40B4-BE49-F238E27FC236}">
                  <a16:creationId xmlns:a16="http://schemas.microsoft.com/office/drawing/2014/main" id="{98DB5172-3AA2-CE4A-962C-814CA710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820"/>
              <a:ext cx="1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65" name="Line 105">
              <a:extLst>
                <a:ext uri="{FF2B5EF4-FFF2-40B4-BE49-F238E27FC236}">
                  <a16:creationId xmlns:a16="http://schemas.microsoft.com/office/drawing/2014/main" id="{440FEE7A-9367-4E49-AF11-2E4BBCF7B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1805"/>
              <a:ext cx="1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66" name="Line 106">
              <a:extLst>
                <a:ext uri="{FF2B5EF4-FFF2-40B4-BE49-F238E27FC236}">
                  <a16:creationId xmlns:a16="http://schemas.microsoft.com/office/drawing/2014/main" id="{BB753BF8-08B7-D34E-A6BB-90DCB0D7014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0800000">
              <a:off x="1098" y="1776"/>
              <a:ext cx="1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467" name="Group 107">
            <a:extLst>
              <a:ext uri="{FF2B5EF4-FFF2-40B4-BE49-F238E27FC236}">
                <a16:creationId xmlns:a16="http://schemas.microsoft.com/office/drawing/2014/main" id="{B1A4F312-4FFF-954F-9972-466708E89E86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424832"/>
            <a:ext cx="2392363" cy="366712"/>
            <a:chOff x="336" y="1353"/>
            <a:chExt cx="1507" cy="231"/>
          </a:xfrm>
        </p:grpSpPr>
        <p:sp>
          <p:nvSpPr>
            <p:cNvPr id="15468" name="Text Box 108">
              <a:extLst>
                <a:ext uri="{FF2B5EF4-FFF2-40B4-BE49-F238E27FC236}">
                  <a16:creationId xmlns:a16="http://schemas.microsoft.com/office/drawing/2014/main" id="{9A8C0BC8-478E-E840-9D13-D5D14698E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353"/>
              <a:ext cx="15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1" baseline="30000">
                  <a:latin typeface="Arial Rounded MT Bold" panose="020F0704030504030204" pitchFamily="34" charset="77"/>
                </a:rPr>
                <a:t>4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He + </a:t>
              </a:r>
              <a:r>
                <a:rPr lang="de-DE" altLang="de-DE" sz="1800" b="1" baseline="30000">
                  <a:latin typeface="Arial Rounded MT Bold" panose="020F0704030504030204" pitchFamily="34" charset="77"/>
                </a:rPr>
                <a:t>4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He       </a:t>
              </a:r>
              <a:r>
                <a:rPr lang="de-DE" altLang="de-DE" sz="1800" b="1" baseline="30000">
                  <a:latin typeface="Arial Rounded MT Bold" panose="020F0704030504030204" pitchFamily="34" charset="77"/>
                </a:rPr>
                <a:t>8</a:t>
              </a:r>
              <a:r>
                <a:rPr lang="de-DE" altLang="de-DE" sz="1800" b="1">
                  <a:latin typeface="Arial Rounded MT Bold" panose="020F0704030504030204" pitchFamily="34" charset="77"/>
                </a:rPr>
                <a:t>Be </a:t>
              </a:r>
              <a:r>
                <a:rPr lang="de-DE" altLang="de-DE" sz="1800" b="1" baseline="-25000">
                  <a:latin typeface="Arial Rounded MT Bold" panose="020F0704030504030204" pitchFamily="34" charset="77"/>
                </a:rPr>
                <a:t>g.s. </a:t>
              </a:r>
            </a:p>
          </p:txBody>
        </p:sp>
        <p:sp>
          <p:nvSpPr>
            <p:cNvPr id="15469" name="Line 109">
              <a:extLst>
                <a:ext uri="{FF2B5EF4-FFF2-40B4-BE49-F238E27FC236}">
                  <a16:creationId xmlns:a16="http://schemas.microsoft.com/office/drawing/2014/main" id="{0D184DB3-5AAB-8640-AF21-B780837B9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2" y="150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70" name="Line 110">
              <a:extLst>
                <a:ext uri="{FF2B5EF4-FFF2-40B4-BE49-F238E27FC236}">
                  <a16:creationId xmlns:a16="http://schemas.microsoft.com/office/drawing/2014/main" id="{D0A5D408-5AAA-E64A-AE8E-FE1FA9CE0B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0800000">
              <a:off x="1096" y="1456"/>
              <a:ext cx="1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B2B5BF03-4A76-D345-A3F9-DFC24434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348062"/>
            <a:ext cx="4044950" cy="28892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BCD5267-151F-FE40-A9A4-3389154E68CF}"/>
              </a:ext>
            </a:extLst>
          </p:cNvPr>
          <p:cNvSpPr txBox="1"/>
          <p:nvPr/>
        </p:nvSpPr>
        <p:spPr>
          <a:xfrm>
            <a:off x="7092280" y="6279703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baseline="30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926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D943B-14E7-4849-A9AC-8F59C760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Channels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de-DE" sz="32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de-DE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490067-DE61-1A42-BA7F-61D71D04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7281" y="6248400"/>
            <a:ext cx="1905000" cy="457200"/>
          </a:xfrm>
        </p:spPr>
        <p:txBody>
          <a:bodyPr/>
          <a:lstStyle/>
          <a:p>
            <a:pPr>
              <a:defRPr/>
            </a:pPr>
            <a:fld id="{CA533E46-8F34-4CF2-9ABE-4EFF98B006D0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5E02242A-94D5-0347-94BD-DACC6027AA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00123" y="2871893"/>
            <a:ext cx="252413" cy="256222"/>
            <a:chOff x="477" y="709"/>
            <a:chExt cx="679" cy="725"/>
          </a:xfrm>
        </p:grpSpPr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95247A5C-AD03-3F44-A1AC-3CBB81903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799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CCFF33">
                    <a:alpha val="99001"/>
                  </a:srgbClr>
                </a:gs>
                <a:gs pos="100000">
                  <a:srgbClr val="339933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94839A48-B3A4-1649-87FD-695B9449A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117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0000FF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EA059103-756E-804D-B1C0-DBB5F7003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709"/>
              <a:ext cx="679" cy="72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9B557B41-B666-F74B-AE57-761BBA6E75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80297" y="3192810"/>
            <a:ext cx="251261" cy="255082"/>
            <a:chOff x="1610" y="1162"/>
            <a:chExt cx="680" cy="726"/>
          </a:xfrm>
        </p:grpSpPr>
        <p:sp>
          <p:nvSpPr>
            <p:cNvPr id="11" name="Oval 24">
              <a:extLst>
                <a:ext uri="{FF2B5EF4-FFF2-40B4-BE49-F238E27FC236}">
                  <a16:creationId xmlns:a16="http://schemas.microsoft.com/office/drawing/2014/main" id="{84548073-F885-E141-8D5F-E778BF2E0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1570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0000FF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F8A81B2F-7240-0149-A1D3-B97277E02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1162"/>
              <a:ext cx="680" cy="726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13" name="Oval 26">
              <a:extLst>
                <a:ext uri="{FF2B5EF4-FFF2-40B4-BE49-F238E27FC236}">
                  <a16:creationId xmlns:a16="http://schemas.microsoft.com/office/drawing/2014/main" id="{0BD41F5A-9B40-BF4B-8B42-CB665FB3F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252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CCFF33">
                    <a:alpha val="99001"/>
                  </a:srgbClr>
                </a:gs>
                <a:gs pos="100000">
                  <a:srgbClr val="339933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</p:grpSp>
      <p:sp>
        <p:nvSpPr>
          <p:cNvPr id="10" name="pole tekstowe 80">
            <a:extLst>
              <a:ext uri="{FF2B5EF4-FFF2-40B4-BE49-F238E27FC236}">
                <a16:creationId xmlns:a16="http://schemas.microsoft.com/office/drawing/2014/main" id="{C9DB3369-0ECF-9A40-8A5B-82AE4D8CE223}"/>
              </a:ext>
            </a:extLst>
          </p:cNvPr>
          <p:cNvSpPr txBox="1"/>
          <p:nvPr/>
        </p:nvSpPr>
        <p:spPr>
          <a:xfrm>
            <a:off x="6526330" y="30393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1161378-3050-F64F-A08C-C09F3E465301}"/>
              </a:ext>
            </a:extLst>
          </p:cNvPr>
          <p:cNvSpPr txBox="1"/>
          <p:nvPr/>
        </p:nvSpPr>
        <p:spPr>
          <a:xfrm>
            <a:off x="603633" y="1556792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Internal Pair</a:t>
            </a:r>
          </a:p>
          <a:p>
            <a:pPr algn="ctr"/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B8918B-3643-3042-86C3-C2610EFEF01A}"/>
              </a:ext>
            </a:extLst>
          </p:cNvPr>
          <p:cNvSpPr txBox="1"/>
          <p:nvPr/>
        </p:nvSpPr>
        <p:spPr>
          <a:xfrm>
            <a:off x="2876311" y="1556792"/>
            <a:ext cx="2263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Internal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2BF728-345C-2847-BFA9-E955C6D36A3B}"/>
              </a:ext>
            </a:extLst>
          </p:cNvPr>
          <p:cNvSpPr txBox="1"/>
          <p:nvPr/>
        </p:nvSpPr>
        <p:spPr>
          <a:xfrm>
            <a:off x="5568917" y="1556791"/>
            <a:ext cx="2414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Internal Deuteron</a:t>
            </a:r>
          </a:p>
          <a:p>
            <a:pPr algn="ctr"/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A39F41-565E-6A46-8175-7FDA9BD407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3262" y="2883939"/>
            <a:ext cx="252413" cy="256222"/>
            <a:chOff x="477" y="709"/>
            <a:chExt cx="679" cy="72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31322C-6873-7740-9D56-B4C773AC6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799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CCFF33">
                    <a:alpha val="99001"/>
                  </a:srgbClr>
                </a:gs>
                <a:gs pos="100000">
                  <a:srgbClr val="339933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C62536-C7BB-4F40-A74C-0B63A21B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117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0000FF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9A49F2-56CD-CE43-A62E-71A7F354C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709"/>
              <a:ext cx="679" cy="72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D82E667-FEC6-3444-BDE1-F7EB660A7413}"/>
              </a:ext>
            </a:extLst>
          </p:cNvPr>
          <p:cNvGrpSpPr/>
          <p:nvPr/>
        </p:nvGrpSpPr>
        <p:grpSpPr>
          <a:xfrm>
            <a:off x="963673" y="2710305"/>
            <a:ext cx="684000" cy="684000"/>
            <a:chOff x="899592" y="2710305"/>
            <a:chExt cx="684000" cy="684000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7311BD8E-293E-9A4B-BDAE-0B1B91A196E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1667" y="2989492"/>
              <a:ext cx="252413" cy="256222"/>
              <a:chOff x="477" y="709"/>
              <a:chExt cx="679" cy="725"/>
            </a:xfrm>
          </p:grpSpPr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BEF768F9-EA7D-0141-B298-AE5B81F2C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D21BD547-9A4F-594E-86DE-7C5DF09E4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1D0629DF-24F9-CC43-8180-1D976EED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4D35F5-EE1B-A34A-9267-67517BB6FEF5}"/>
                </a:ext>
              </a:extLst>
            </p:cNvPr>
            <p:cNvSpPr/>
            <p:nvPr/>
          </p:nvSpPr>
          <p:spPr>
            <a:xfrm>
              <a:off x="899592" y="2710305"/>
              <a:ext cx="684000" cy="68400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" name="Group 19">
              <a:extLst>
                <a:ext uri="{FF2B5EF4-FFF2-40B4-BE49-F238E27FC236}">
                  <a16:creationId xmlns:a16="http://schemas.microsoft.com/office/drawing/2014/main" id="{1A14160E-62B5-B143-875B-58092A7BD5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8300" y="2845000"/>
              <a:ext cx="252413" cy="256222"/>
              <a:chOff x="477" y="709"/>
              <a:chExt cx="679" cy="725"/>
            </a:xfrm>
          </p:grpSpPr>
          <p:sp>
            <p:nvSpPr>
              <p:cNvPr id="31" name="Oval 20">
                <a:extLst>
                  <a:ext uri="{FF2B5EF4-FFF2-40B4-BE49-F238E27FC236}">
                    <a16:creationId xmlns:a16="http://schemas.microsoft.com/office/drawing/2014/main" id="{679DEFD5-83A0-C343-B96F-4D911F9B1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E9AD0B6D-D871-7B4D-B0BF-9577E777F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33" name="Oval 22">
                <a:extLst>
                  <a:ext uri="{FF2B5EF4-FFF2-40B4-BE49-F238E27FC236}">
                    <a16:creationId xmlns:a16="http://schemas.microsoft.com/office/drawing/2014/main" id="{336FA5F6-F090-394F-92CC-2CC7734DF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32A5AEA8-6C50-BE45-AD24-4AE68C80D406}"/>
              </a:ext>
            </a:extLst>
          </p:cNvPr>
          <p:cNvCxnSpPr/>
          <p:nvPr/>
        </p:nvCxnSpPr>
        <p:spPr>
          <a:xfrm flipH="1">
            <a:off x="675641" y="3356992"/>
            <a:ext cx="360040" cy="50405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D0F4B5F-A46F-2941-8FF8-74AB71DCCEA9}"/>
              </a:ext>
            </a:extLst>
          </p:cNvPr>
          <p:cNvCxnSpPr>
            <a:cxnSpLocks/>
          </p:cNvCxnSpPr>
          <p:nvPr/>
        </p:nvCxnSpPr>
        <p:spPr>
          <a:xfrm>
            <a:off x="1551099" y="3410562"/>
            <a:ext cx="420686" cy="88253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F8511409-7192-1D4F-B24F-7FFEE62008A3}"/>
                  </a:ext>
                </a:extLst>
              </p:cNvPr>
              <p:cNvSpPr txBox="1"/>
              <p:nvPr/>
            </p:nvSpPr>
            <p:spPr>
              <a:xfrm>
                <a:off x="505911" y="3289115"/>
                <a:ext cx="42197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F8511409-7192-1D4F-B24F-7FFEE620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11" y="3289115"/>
                <a:ext cx="421975" cy="369332"/>
              </a:xfrm>
              <a:prstGeom prst="rect">
                <a:avLst/>
              </a:prstGeom>
              <a:blipFill>
                <a:blip r:embed="rId2"/>
                <a:stretch>
                  <a:fillRect l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803084D-A8C2-874B-85D8-AEB7E51A634C}"/>
                  </a:ext>
                </a:extLst>
              </p:cNvPr>
              <p:cNvSpPr txBox="1"/>
              <p:nvPr/>
            </p:nvSpPr>
            <p:spPr>
              <a:xfrm>
                <a:off x="1704124" y="3307539"/>
                <a:ext cx="4219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803084D-A8C2-874B-85D8-AEB7E51A6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124" y="3307539"/>
                <a:ext cx="421975" cy="369332"/>
              </a:xfrm>
              <a:prstGeom prst="rect">
                <a:avLst/>
              </a:prstGeom>
              <a:blipFill>
                <a:blip r:embed="rId3"/>
                <a:stretch>
                  <a:fillRect l="-8824" r="-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7096FBAF-1A00-5C49-A36F-341A139D13A7}"/>
              </a:ext>
            </a:extLst>
          </p:cNvPr>
          <p:cNvSpPr/>
          <p:nvPr/>
        </p:nvSpPr>
        <p:spPr>
          <a:xfrm>
            <a:off x="5907216" y="2989191"/>
            <a:ext cx="395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C0B0C90-B3BE-DA4A-B0CF-FDA6A4359078}"/>
              </a:ext>
            </a:extLst>
          </p:cNvPr>
          <p:cNvGrpSpPr/>
          <p:nvPr/>
        </p:nvGrpSpPr>
        <p:grpSpPr>
          <a:xfrm>
            <a:off x="7501595" y="2721369"/>
            <a:ext cx="684000" cy="684000"/>
            <a:chOff x="899592" y="2710305"/>
            <a:chExt cx="684000" cy="684000"/>
          </a:xfrm>
        </p:grpSpPr>
        <p:grpSp>
          <p:nvGrpSpPr>
            <p:cNvPr id="43" name="Group 19">
              <a:extLst>
                <a:ext uri="{FF2B5EF4-FFF2-40B4-BE49-F238E27FC236}">
                  <a16:creationId xmlns:a16="http://schemas.microsoft.com/office/drawing/2014/main" id="{CEBD3782-0ED4-5146-AF8E-67BB8AA4967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1667" y="2989492"/>
              <a:ext cx="252413" cy="256222"/>
              <a:chOff x="477" y="709"/>
              <a:chExt cx="679" cy="725"/>
            </a:xfrm>
          </p:grpSpPr>
          <p:sp>
            <p:nvSpPr>
              <p:cNvPr id="49" name="Oval 20">
                <a:extLst>
                  <a:ext uri="{FF2B5EF4-FFF2-40B4-BE49-F238E27FC236}">
                    <a16:creationId xmlns:a16="http://schemas.microsoft.com/office/drawing/2014/main" id="{0BFFC7E8-8BE3-5D43-A2BD-B6553A424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00683CCE-4F0A-AB40-B8A0-0CF123742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51" name="Oval 22">
                <a:extLst>
                  <a:ext uri="{FF2B5EF4-FFF2-40B4-BE49-F238E27FC236}">
                    <a16:creationId xmlns:a16="http://schemas.microsoft.com/office/drawing/2014/main" id="{2B6B0A6B-3E04-5840-B65C-D8D481799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4541CE3-5869-5E42-9333-A0CA3B674709}"/>
                </a:ext>
              </a:extLst>
            </p:cNvPr>
            <p:cNvSpPr/>
            <p:nvPr/>
          </p:nvSpPr>
          <p:spPr>
            <a:xfrm>
              <a:off x="899592" y="2710305"/>
              <a:ext cx="684000" cy="68400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oup 19">
              <a:extLst>
                <a:ext uri="{FF2B5EF4-FFF2-40B4-BE49-F238E27FC236}">
                  <a16:creationId xmlns:a16="http://schemas.microsoft.com/office/drawing/2014/main" id="{4009C6F9-6FDB-DB45-A8CA-220D3276D3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8300" y="2845000"/>
              <a:ext cx="252413" cy="256222"/>
              <a:chOff x="477" y="709"/>
              <a:chExt cx="679" cy="725"/>
            </a:xfrm>
          </p:grpSpPr>
          <p:sp>
            <p:nvSpPr>
              <p:cNvPr id="46" name="Oval 20">
                <a:extLst>
                  <a:ext uri="{FF2B5EF4-FFF2-40B4-BE49-F238E27FC236}">
                    <a16:creationId xmlns:a16="http://schemas.microsoft.com/office/drawing/2014/main" id="{93984F6A-3D0C-D34F-8616-6A18B301B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F7203276-3D38-5547-AE62-AAD13EEC2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48" name="Oval 22">
                <a:extLst>
                  <a:ext uri="{FF2B5EF4-FFF2-40B4-BE49-F238E27FC236}">
                    <a16:creationId xmlns:a16="http://schemas.microsoft.com/office/drawing/2014/main" id="{CC6C75C4-A8ED-B549-8597-5FC7A64A8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</p:grpSp>
      <p:grpSp>
        <p:nvGrpSpPr>
          <p:cNvPr id="52" name="Group 19">
            <a:extLst>
              <a:ext uri="{FF2B5EF4-FFF2-40B4-BE49-F238E27FC236}">
                <a16:creationId xmlns:a16="http://schemas.microsoft.com/office/drawing/2014/main" id="{FD96C30B-6466-6244-A752-04D7CDA2B2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72159" y="3415691"/>
            <a:ext cx="252413" cy="256222"/>
            <a:chOff x="477" y="709"/>
            <a:chExt cx="679" cy="72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9E1C09-C49F-CC40-8324-D128203E6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799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CCFF33">
                    <a:alpha val="99001"/>
                  </a:srgbClr>
                </a:gs>
                <a:gs pos="100000">
                  <a:srgbClr val="339933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A18678-A0BE-884E-AE9F-454374BE1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117"/>
              <a:ext cx="272" cy="272"/>
            </a:xfrm>
            <a:prstGeom prst="ellipse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0000FF">
                    <a:alpha val="96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1953D4-BA45-C742-B9DD-7C0707850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709"/>
              <a:ext cx="679" cy="72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pl-PL"/>
            </a:p>
          </p:txBody>
        </p:sp>
      </p:grp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4719D0BA-EF0A-9F4C-BF0A-1B465B3B67BB}"/>
              </a:ext>
            </a:extLst>
          </p:cNvPr>
          <p:cNvCxnSpPr>
            <a:cxnSpLocks/>
          </p:cNvCxnSpPr>
          <p:nvPr/>
        </p:nvCxnSpPr>
        <p:spPr>
          <a:xfrm>
            <a:off x="8236481" y="3717032"/>
            <a:ext cx="210343" cy="51131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estreifter Pfeil nach rechts 58">
            <a:extLst>
              <a:ext uri="{FF2B5EF4-FFF2-40B4-BE49-F238E27FC236}">
                <a16:creationId xmlns:a16="http://schemas.microsoft.com/office/drawing/2014/main" id="{2607CE4A-4C3C-EF47-8F59-F88942BA5082}"/>
              </a:ext>
            </a:extLst>
          </p:cNvPr>
          <p:cNvSpPr/>
          <p:nvPr/>
        </p:nvSpPr>
        <p:spPr>
          <a:xfrm>
            <a:off x="7062935" y="2915746"/>
            <a:ext cx="288032" cy="17409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A7D5EA0-4DD2-9C46-8E31-7B95FC4575C6}"/>
              </a:ext>
            </a:extLst>
          </p:cNvPr>
          <p:cNvGrpSpPr/>
          <p:nvPr/>
        </p:nvGrpSpPr>
        <p:grpSpPr>
          <a:xfrm>
            <a:off x="3719537" y="2731691"/>
            <a:ext cx="684000" cy="684000"/>
            <a:chOff x="899592" y="2710305"/>
            <a:chExt cx="684000" cy="684000"/>
          </a:xfrm>
        </p:grpSpPr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id="{116A04C9-08B1-BD4C-8FF4-844C4A563EA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1667" y="2989492"/>
              <a:ext cx="252413" cy="256222"/>
              <a:chOff x="477" y="709"/>
              <a:chExt cx="679" cy="725"/>
            </a:xfrm>
          </p:grpSpPr>
          <p:sp>
            <p:nvSpPr>
              <p:cNvPr id="68" name="Oval 20">
                <a:extLst>
                  <a:ext uri="{FF2B5EF4-FFF2-40B4-BE49-F238E27FC236}">
                    <a16:creationId xmlns:a16="http://schemas.microsoft.com/office/drawing/2014/main" id="{8A18D4BD-CD6D-5041-8E08-CFD0FC59C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69" name="Oval 21">
                <a:extLst>
                  <a:ext uri="{FF2B5EF4-FFF2-40B4-BE49-F238E27FC236}">
                    <a16:creationId xmlns:a16="http://schemas.microsoft.com/office/drawing/2014/main" id="{01967FFB-1890-C24E-A0C5-454D10EB3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70" name="Oval 22">
                <a:extLst>
                  <a:ext uri="{FF2B5EF4-FFF2-40B4-BE49-F238E27FC236}">
                    <a16:creationId xmlns:a16="http://schemas.microsoft.com/office/drawing/2014/main" id="{C28A33D6-918F-A944-8DEF-FFABC40E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A63160D-6E5B-634D-A9A5-3CBFF75031F9}"/>
                </a:ext>
              </a:extLst>
            </p:cNvPr>
            <p:cNvSpPr/>
            <p:nvPr/>
          </p:nvSpPr>
          <p:spPr>
            <a:xfrm>
              <a:off x="899592" y="2710305"/>
              <a:ext cx="684000" cy="68400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4" name="Group 19">
              <a:extLst>
                <a:ext uri="{FF2B5EF4-FFF2-40B4-BE49-F238E27FC236}">
                  <a16:creationId xmlns:a16="http://schemas.microsoft.com/office/drawing/2014/main" id="{F2A58E68-47AD-0543-A84F-5619F38569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8300" y="2845000"/>
              <a:ext cx="252413" cy="256222"/>
              <a:chOff x="477" y="709"/>
              <a:chExt cx="679" cy="725"/>
            </a:xfrm>
          </p:grpSpPr>
          <p:sp>
            <p:nvSpPr>
              <p:cNvPr id="65" name="Oval 20">
                <a:extLst>
                  <a:ext uri="{FF2B5EF4-FFF2-40B4-BE49-F238E27FC236}">
                    <a16:creationId xmlns:a16="http://schemas.microsoft.com/office/drawing/2014/main" id="{EAE15437-B8FE-CE4C-B019-3A7881013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79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CCFF33">
                      <a:alpha val="99001"/>
                    </a:srgbClr>
                  </a:gs>
                  <a:gs pos="100000">
                    <a:srgbClr val="339933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66" name="Oval 21">
                <a:extLst>
                  <a:ext uri="{FF2B5EF4-FFF2-40B4-BE49-F238E27FC236}">
                    <a16:creationId xmlns:a16="http://schemas.microsoft.com/office/drawing/2014/main" id="{CA629802-F182-2446-B140-A5779A9D6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99CCFF"/>
                  </a:gs>
                  <a:gs pos="100000">
                    <a:srgbClr val="0000FF">
                      <a:alpha val="96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  <p:sp>
            <p:nvSpPr>
              <p:cNvPr id="67" name="Oval 22">
                <a:extLst>
                  <a:ext uri="{FF2B5EF4-FFF2-40B4-BE49-F238E27FC236}">
                    <a16:creationId xmlns:a16="http://schemas.microsoft.com/office/drawing/2014/main" id="{17E35AEF-A4F8-9647-B063-9F55778D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709"/>
                <a:ext cx="679" cy="725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pl-PL"/>
              </a:p>
            </p:txBody>
          </p:sp>
        </p:grp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913901A2-C398-054B-9394-306607CD679B}"/>
              </a:ext>
            </a:extLst>
          </p:cNvPr>
          <p:cNvSpPr/>
          <p:nvPr/>
        </p:nvSpPr>
        <p:spPr>
          <a:xfrm>
            <a:off x="3529267" y="2566383"/>
            <a:ext cx="1044000" cy="1044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0E2411A-F328-0B4A-85DE-7059B769509B}"/>
              </a:ext>
            </a:extLst>
          </p:cNvPr>
          <p:cNvSpPr>
            <a:spLocks noChangeAspect="1"/>
          </p:cNvSpPr>
          <p:nvPr/>
        </p:nvSpPr>
        <p:spPr>
          <a:xfrm>
            <a:off x="3751577" y="3522285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0A42B442-231E-6D48-9790-E3806B41F47B}"/>
              </a:ext>
            </a:extLst>
          </p:cNvPr>
          <p:cNvCxnSpPr/>
          <p:nvPr/>
        </p:nvCxnSpPr>
        <p:spPr>
          <a:xfrm flipH="1">
            <a:off x="3376791" y="3627828"/>
            <a:ext cx="360040" cy="50405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E71B1034-6A8C-BF4C-9F67-5C1CC8586425}"/>
                  </a:ext>
                </a:extLst>
              </p:cNvPr>
              <p:cNvSpPr txBox="1"/>
              <p:nvPr/>
            </p:nvSpPr>
            <p:spPr>
              <a:xfrm>
                <a:off x="3215483" y="3510524"/>
                <a:ext cx="42197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E71B1034-6A8C-BF4C-9F67-5C1CC858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483" y="3510524"/>
                <a:ext cx="421975" cy="369332"/>
              </a:xfrm>
              <a:prstGeom prst="rect">
                <a:avLst/>
              </a:prstGeom>
              <a:blipFill>
                <a:blip r:embed="rId4"/>
                <a:stretch>
                  <a:fillRect l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139D523C-1D6B-6341-84F4-65E36258BBF2}"/>
                  </a:ext>
                </a:extLst>
              </p:cNvPr>
              <p:cNvSpPr/>
              <p:nvPr/>
            </p:nvSpPr>
            <p:spPr>
              <a:xfrm>
                <a:off x="179512" y="4699644"/>
                <a:ext cx="23466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de-DE" sz="2000" dirty="0"/>
                  <a:t>= 23 </a:t>
                </a:r>
                <a:r>
                  <a:rPr lang="de-DE" sz="2000" dirty="0" err="1"/>
                  <a:t>MeV</a:t>
                </a:r>
                <a:endParaRPr lang="de-DE" sz="2000" dirty="0"/>
              </a:p>
            </p:txBody>
          </p:sp>
        </mc:Choice>
        <mc:Fallback xmlns=""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139D523C-1D6B-6341-84F4-65E36258B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699644"/>
                <a:ext cx="2346604" cy="400110"/>
              </a:xfrm>
              <a:prstGeom prst="rect">
                <a:avLst/>
              </a:prstGeom>
              <a:blipFill>
                <a:blip r:embed="rId5"/>
                <a:stretch>
                  <a:fillRect t="-9375" r="-2151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7E26D51-5269-AC4B-BC58-AA0F50575558}"/>
                  </a:ext>
                </a:extLst>
              </p:cNvPr>
              <p:cNvSpPr/>
              <p:nvPr/>
            </p:nvSpPr>
            <p:spPr>
              <a:xfrm>
                <a:off x="3200970" y="4699644"/>
                <a:ext cx="17005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de-DE" sz="2000" dirty="0"/>
                  <a:t>= 24 </a:t>
                </a:r>
                <a:r>
                  <a:rPr lang="de-DE" sz="2000" dirty="0" err="1"/>
                  <a:t>MeV</a:t>
                </a:r>
                <a:r>
                  <a:rPr lang="de-DE" sz="2000" dirty="0"/>
                  <a:t> </a:t>
                </a:r>
              </a:p>
            </p:txBody>
          </p:sp>
        </mc:Choice>
        <mc:Fallback xmlns=""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7E26D51-5269-AC4B-BC58-AA0F50575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970" y="4699644"/>
                <a:ext cx="1700594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2E1327F-C902-C347-BDC9-53C59B36D33A}"/>
              </a:ext>
            </a:extLst>
          </p:cNvPr>
          <p:cNvGrpSpPr/>
          <p:nvPr/>
        </p:nvGrpSpPr>
        <p:grpSpPr>
          <a:xfrm>
            <a:off x="5506357" y="4682526"/>
            <a:ext cx="3018156" cy="400110"/>
            <a:chOff x="5298260" y="4682526"/>
            <a:chExt cx="3018156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hteck 77">
                  <a:extLst>
                    <a:ext uri="{FF2B5EF4-FFF2-40B4-BE49-F238E27FC236}">
                      <a16:creationId xmlns:a16="http://schemas.microsoft.com/office/drawing/2014/main" id="{1F538CD7-9088-3D41-AA69-8DEB1DF10437}"/>
                    </a:ext>
                  </a:extLst>
                </p:cNvPr>
                <p:cNvSpPr/>
                <p:nvPr/>
              </p:nvSpPr>
              <p:spPr>
                <a:xfrm>
                  <a:off x="5298260" y="4682526"/>
                  <a:ext cx="177625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de-DE" sz="2000" dirty="0"/>
                    <a:t>= 16 </a:t>
                  </a:r>
                  <a:r>
                    <a:rPr lang="de-DE" sz="2000" dirty="0" err="1"/>
                    <a:t>MeV</a:t>
                  </a:r>
                  <a:r>
                    <a:rPr lang="de-DE" sz="2000" dirty="0"/>
                    <a:t> , </a:t>
                  </a:r>
                </a:p>
              </p:txBody>
            </p:sp>
          </mc:Choice>
          <mc:Fallback xmlns="">
            <p:sp>
              <p:nvSpPr>
                <p:cNvPr id="78" name="Rechteck 77">
                  <a:extLst>
                    <a:ext uri="{FF2B5EF4-FFF2-40B4-BE49-F238E27FC236}">
                      <a16:creationId xmlns:a16="http://schemas.microsoft.com/office/drawing/2014/main" id="{1F538CD7-9088-3D41-AA69-8DEB1DF10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8260" y="4682526"/>
                  <a:ext cx="1776255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hteck 78">
                  <a:extLst>
                    <a:ext uri="{FF2B5EF4-FFF2-40B4-BE49-F238E27FC236}">
                      <a16:creationId xmlns:a16="http://schemas.microsoft.com/office/drawing/2014/main" id="{064FF32F-0F00-1C40-85F3-ACA3551098FB}"/>
                    </a:ext>
                  </a:extLst>
                </p:cNvPr>
                <p:cNvSpPr/>
                <p:nvPr/>
              </p:nvSpPr>
              <p:spPr>
                <a:xfrm>
                  <a:off x="6856273" y="4682526"/>
                  <a:ext cx="146014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a14:m>
                  <a:r>
                    <a:rPr lang="de-DE" sz="2000" dirty="0"/>
                    <a:t>= 8 </a:t>
                  </a:r>
                  <a:r>
                    <a:rPr lang="de-DE" sz="2000" dirty="0" err="1"/>
                    <a:t>MeV</a:t>
                  </a:r>
                  <a:r>
                    <a:rPr lang="de-DE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79" name="Rechteck 78">
                  <a:extLst>
                    <a:ext uri="{FF2B5EF4-FFF2-40B4-BE49-F238E27FC236}">
                      <a16:creationId xmlns:a16="http://schemas.microsoft.com/office/drawing/2014/main" id="{064FF32F-0F00-1C40-85F3-ACA3551098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6273" y="4682526"/>
                  <a:ext cx="1460143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8549C654-06EC-674D-92AC-3C860A3F0ADE}"/>
                  </a:ext>
                </a:extLst>
              </p:cNvPr>
              <p:cNvSpPr/>
              <p:nvPr/>
            </p:nvSpPr>
            <p:spPr>
              <a:xfrm>
                <a:off x="532269" y="5101153"/>
                <a:ext cx="1884427" cy="424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000" dirty="0"/>
                  <a:t>= 0.511 </a:t>
                </a:r>
                <a:r>
                  <a:rPr lang="de-DE" sz="2000" dirty="0" err="1"/>
                  <a:t>MeV</a:t>
                </a:r>
                <a:r>
                  <a:rPr lang="de-DE" sz="2000" dirty="0"/>
                  <a:t> </a:t>
                </a:r>
              </a:p>
            </p:txBody>
          </p:sp>
        </mc:Choice>
        <mc:Fallback xmlns=""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8549C654-06EC-674D-92AC-3C860A3F0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69" y="5101153"/>
                <a:ext cx="1884427" cy="424603"/>
              </a:xfrm>
              <a:prstGeom prst="rect">
                <a:avLst/>
              </a:prstGeom>
              <a:blipFill>
                <a:blip r:embed="rId9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hteck 83">
            <a:extLst>
              <a:ext uri="{FF2B5EF4-FFF2-40B4-BE49-F238E27FC236}">
                <a16:creationId xmlns:a16="http://schemas.microsoft.com/office/drawing/2014/main" id="{169C7153-E0E8-564E-AE15-971B2606C195}"/>
              </a:ext>
            </a:extLst>
          </p:cNvPr>
          <p:cNvSpPr/>
          <p:nvPr/>
        </p:nvSpPr>
        <p:spPr>
          <a:xfrm>
            <a:off x="60854" y="5557569"/>
            <a:ext cx="2916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electron cont. spectrum </a:t>
            </a:r>
          </a:p>
          <a:p>
            <a:pPr algn="ctr"/>
            <a:r>
              <a:rPr lang="en-US" sz="2000" dirty="0">
                <a:solidFill>
                  <a:srgbClr val="008000"/>
                </a:solidFill>
                <a:latin typeface="Arial" charset="0"/>
              </a:rPr>
              <a:t>E0 sum rule</a:t>
            </a:r>
            <a:endParaRPr lang="de-DE" sz="2000" dirty="0">
              <a:solidFill>
                <a:srgbClr val="008000"/>
              </a:solidFill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25F0672F-EAAA-4F43-9BDF-6D88E49AFC3B}"/>
              </a:ext>
            </a:extLst>
          </p:cNvPr>
          <p:cNvSpPr/>
          <p:nvPr/>
        </p:nvSpPr>
        <p:spPr>
          <a:xfrm>
            <a:off x="3047426" y="5557569"/>
            <a:ext cx="2182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single energy line</a:t>
            </a:r>
            <a:endParaRPr lang="de-DE" sz="2000" dirty="0">
              <a:solidFill>
                <a:srgbClr val="0000FF"/>
              </a:solidFill>
            </a:endParaRP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D8949AA6-2CC1-F641-B4C8-D6ABFA137EC3}"/>
              </a:ext>
            </a:extLst>
          </p:cNvPr>
          <p:cNvSpPr/>
          <p:nvPr/>
        </p:nvSpPr>
        <p:spPr>
          <a:xfrm>
            <a:off x="5882751" y="5557569"/>
            <a:ext cx="2037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two energy lines</a:t>
            </a:r>
            <a:endParaRPr lang="de-DE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A6863943-F7BD-7E42-AF11-FD71DE2BA917}"/>
                  </a:ext>
                </a:extLst>
              </p:cNvPr>
              <p:cNvSpPr/>
              <p:nvPr/>
            </p:nvSpPr>
            <p:spPr>
              <a:xfrm>
                <a:off x="541466" y="6329408"/>
                <a:ext cx="21255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de-DE" sz="2000" dirty="0"/>
                  <a:t> 100 </a:t>
                </a:r>
                <a:r>
                  <a:rPr lang="de-DE" sz="2000" dirty="0" err="1"/>
                  <a:t>meV</a:t>
                </a:r>
                <a:r>
                  <a:rPr lang="de-DE" sz="2000" dirty="0"/>
                  <a:t> </a:t>
                </a:r>
              </a:p>
            </p:txBody>
          </p:sp>
        </mc:Choice>
        <mc:Fallback xmlns=""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A6863943-F7BD-7E42-AF11-FD71DE2BA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" y="6329408"/>
                <a:ext cx="2125518" cy="400110"/>
              </a:xfrm>
              <a:prstGeom prst="rect">
                <a:avLst/>
              </a:prstGeom>
              <a:blipFill>
                <a:blip r:embed="rId10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09F3563E-A55A-654A-8556-C473F6FC0B22}"/>
                  </a:ext>
                </a:extLst>
              </p:cNvPr>
              <p:cNvSpPr/>
              <p:nvPr/>
            </p:nvSpPr>
            <p:spPr>
              <a:xfrm>
                <a:off x="3305889" y="6305490"/>
                <a:ext cx="16261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de-DE" sz="2000" dirty="0"/>
                  <a:t> 1 </a:t>
                </a:r>
                <a:r>
                  <a:rPr lang="de-DE" sz="2000" dirty="0" err="1"/>
                  <a:t>meV</a:t>
                </a:r>
                <a:r>
                  <a:rPr lang="de-DE" sz="2000" dirty="0"/>
                  <a:t> </a:t>
                </a:r>
              </a:p>
            </p:txBody>
          </p:sp>
        </mc:Choice>
        <mc:Fallback xmlns=""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09F3563E-A55A-654A-8556-C473F6FC0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889" y="6305490"/>
                <a:ext cx="1626151" cy="400110"/>
              </a:xfrm>
              <a:prstGeom prst="rect">
                <a:avLst/>
              </a:prstGeom>
              <a:blipFill>
                <a:blip r:embed="rId1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030C2AD-CC89-BC4E-9623-28A2E5A5B66D}"/>
                  </a:ext>
                </a:extLst>
              </p:cNvPr>
              <p:cNvSpPr/>
              <p:nvPr/>
            </p:nvSpPr>
            <p:spPr>
              <a:xfrm>
                <a:off x="6178195" y="6301532"/>
                <a:ext cx="16341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000" dirty="0"/>
                  <a:t> ? </a:t>
                </a:r>
                <a:r>
                  <a:rPr lang="de-DE" sz="2000" dirty="0" err="1"/>
                  <a:t>meV</a:t>
                </a:r>
                <a:r>
                  <a:rPr lang="de-DE" sz="2000" dirty="0"/>
                  <a:t> </a:t>
                </a:r>
              </a:p>
            </p:txBody>
          </p:sp>
        </mc:Choice>
        <mc:Fallback xmlns=""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030C2AD-CC89-BC4E-9623-28A2E5A5B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195" y="6301532"/>
                <a:ext cx="1634165" cy="400110"/>
              </a:xfrm>
              <a:prstGeom prst="rect">
                <a:avLst/>
              </a:prstGeom>
              <a:blipFill>
                <a:blip r:embed="rId12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42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1F105-CAB7-8A4D-9C93-673594F3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-2738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de-DE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7FFFC0-45DA-B445-A73E-12C3AC47603B}"/>
              </a:ext>
            </a:extLst>
          </p:cNvPr>
          <p:cNvSpPr txBox="1"/>
          <p:nvPr/>
        </p:nvSpPr>
        <p:spPr>
          <a:xfrm>
            <a:off x="1152783" y="1263734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 – 16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278669-8A4B-7747-8A2D-B099AFA095E3}"/>
              </a:ext>
            </a:extLst>
          </p:cNvPr>
          <p:cNvSpPr txBox="1"/>
          <p:nvPr/>
        </p:nvSpPr>
        <p:spPr>
          <a:xfrm>
            <a:off x="703182" y="5301208"/>
            <a:ext cx="6637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0.6 – 1.0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42%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06C07A-2AEB-FF40-B3B3-EF4B047CDD1B}"/>
              </a:ext>
            </a:extLst>
          </p:cNvPr>
          <p:cNvSpPr txBox="1"/>
          <p:nvPr/>
        </p:nvSpPr>
        <p:spPr>
          <a:xfrm>
            <a:off x="2267744" y="6091711"/>
            <a:ext cx="4892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submitted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Phys.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R.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Dubey</a:t>
            </a:r>
            <a:endParaRPr lang="de-DE" sz="2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014DAF5-E8BE-3A4F-AB49-36C9DDF9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A13CB-775B-7D46-B058-4ABC0447EBC9}"/>
              </a:ext>
            </a:extLst>
          </p:cNvPr>
          <p:cNvGrpSpPr>
            <a:grpSpLocks noChangeAspect="1"/>
          </p:cNvGrpSpPr>
          <p:nvPr/>
        </p:nvGrpSpPr>
        <p:grpSpPr>
          <a:xfrm>
            <a:off x="93901" y="2276875"/>
            <a:ext cx="3631314" cy="1862611"/>
            <a:chOff x="409037" y="1889184"/>
            <a:chExt cx="4654740" cy="2387559"/>
          </a:xfrm>
        </p:grpSpPr>
        <p:sp>
          <p:nvSpPr>
            <p:cNvPr id="12" name="Pfeil nach rechts 11">
              <a:extLst>
                <a:ext uri="{FF2B5EF4-FFF2-40B4-BE49-F238E27FC236}">
                  <a16:creationId xmlns:a16="http://schemas.microsoft.com/office/drawing/2014/main" id="{990ADCE1-AA50-774E-90EA-F043FE9022FB}"/>
                </a:ext>
              </a:extLst>
            </p:cNvPr>
            <p:cNvSpPr/>
            <p:nvPr/>
          </p:nvSpPr>
          <p:spPr>
            <a:xfrm>
              <a:off x="1685137" y="2421925"/>
              <a:ext cx="1044000" cy="19770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Abschrägung 12">
              <a:extLst>
                <a:ext uri="{FF2B5EF4-FFF2-40B4-BE49-F238E27FC236}">
                  <a16:creationId xmlns:a16="http://schemas.microsoft.com/office/drawing/2014/main" id="{FF234551-9584-2B46-B437-2E70F82EA234}"/>
                </a:ext>
              </a:extLst>
            </p:cNvPr>
            <p:cNvSpPr>
              <a:spLocks noChangeAspect="1"/>
            </p:cNvSpPr>
            <p:nvPr/>
          </p:nvSpPr>
          <p:spPr>
            <a:xfrm rot="-2100000">
              <a:off x="2399397" y="3087261"/>
              <a:ext cx="252000" cy="1053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4E119F9-6DA1-E54A-BAFD-90CF8FDD6DB9}"/>
                </a:ext>
              </a:extLst>
            </p:cNvPr>
            <p:cNvSpPr>
              <a:spLocks noChangeAspect="1"/>
            </p:cNvSpPr>
            <p:nvPr/>
          </p:nvSpPr>
          <p:spPr>
            <a:xfrm rot="-2100000">
              <a:off x="2743200" y="2880359"/>
              <a:ext cx="80010" cy="110871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>
              <a:glow>
                <a:schemeClr val="bg2">
                  <a:lumMod val="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5ED6DC0-6701-6D41-A68F-951700CD9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4760" y="1889184"/>
              <a:ext cx="180754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71C6A80-9F13-A142-BF43-0FBE5D6CA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4760" y="2717391"/>
              <a:ext cx="180754" cy="4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37FFF46-0FA1-8D47-A549-72A2F3074978}"/>
                </a:ext>
              </a:extLst>
            </p:cNvPr>
            <p:cNvSpPr txBox="1"/>
            <p:nvPr/>
          </p:nvSpPr>
          <p:spPr>
            <a:xfrm>
              <a:off x="409037" y="2238390"/>
              <a:ext cx="1226213" cy="749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deuteron</a:t>
              </a: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beam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AEFEF18-3A47-8543-A800-4877D4D5CD75}"/>
                </a:ext>
              </a:extLst>
            </p:cNvPr>
            <p:cNvSpPr txBox="1"/>
            <p:nvPr/>
          </p:nvSpPr>
          <p:spPr>
            <a:xfrm>
              <a:off x="1348655" y="3603373"/>
              <a:ext cx="1216266" cy="43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detector</a:t>
              </a:r>
              <a:r>
                <a:rPr lang="de-DE" sz="1600" dirty="0"/>
                <a:t> 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F1F4DF0-AF19-0646-BCF4-8EC5D544EB9D}"/>
                </a:ext>
              </a:extLst>
            </p:cNvPr>
            <p:cNvSpPr txBox="1"/>
            <p:nvPr/>
          </p:nvSpPr>
          <p:spPr>
            <a:xfrm>
              <a:off x="3040802" y="3842773"/>
              <a:ext cx="2022975" cy="43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5 µm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thick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Al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foil</a:t>
              </a: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41430899-D38D-C244-BD15-DE68A0ABFB2D}"/>
                </a:ext>
              </a:extLst>
            </p:cNvPr>
            <p:cNvSpPr>
              <a:spLocks noChangeAspect="1"/>
            </p:cNvSpPr>
            <p:nvPr/>
          </p:nvSpPr>
          <p:spPr>
            <a:xfrm rot="-2100000">
              <a:off x="3946120" y="1922601"/>
              <a:ext cx="160020" cy="1260207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9CD7946D-425C-0F4A-A822-90E755C8E26B}"/>
                </a:ext>
              </a:extLst>
            </p:cNvPr>
            <p:cNvCxnSpPr/>
            <p:nvPr/>
          </p:nvCxnSpPr>
          <p:spPr>
            <a:xfrm flipH="1">
              <a:off x="2930599" y="2520778"/>
              <a:ext cx="784151" cy="3639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DBA2D5F3-BE02-B341-878C-C2EAB1E87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2553" y="2745759"/>
              <a:ext cx="615110" cy="8120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FC5DB148-D980-C74F-99E2-9CC3AD3C6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2061" y="2717391"/>
              <a:ext cx="624140" cy="480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2092E86-C6DB-BC40-B2E0-8B3BDDFAB652}"/>
                </a:ext>
              </a:extLst>
            </p:cNvPr>
            <p:cNvSpPr txBox="1"/>
            <p:nvPr/>
          </p:nvSpPr>
          <p:spPr>
            <a:xfrm>
              <a:off x="4069020" y="1932672"/>
              <a:ext cx="935173" cy="749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ZrD</a:t>
              </a:r>
              <a:r>
                <a:rPr lang="de-DE" sz="16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  <a:p>
              <a:pPr algn="ctr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target</a:t>
              </a:r>
              <a:endParaRPr lang="de-DE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1461A45A-D5E2-0C44-9D51-AA8E7451C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88081" y="1445718"/>
            <a:ext cx="5061585" cy="35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3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91FBB-35E2-F44F-9525-A4F75964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DE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-Proton </a:t>
            </a:r>
            <a:r>
              <a:rPr lang="de-DE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de-DE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Ratio</a:t>
            </a:r>
          </a:p>
        </p:txBody>
      </p:sp>
      <p:pic>
        <p:nvPicPr>
          <p:cNvPr id="4" name="Bild 2">
            <a:extLst>
              <a:ext uri="{FF2B5EF4-FFF2-40B4-BE49-F238E27FC236}">
                <a16:creationId xmlns:a16="http://schemas.microsoft.com/office/drawing/2014/main" id="{2D4D4CEE-A7DF-9841-8F84-2F52F05F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39" y="1340768"/>
            <a:ext cx="5292069" cy="3672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0267E011-C478-9C4F-B7FE-D2F1958151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2972238"/>
                  </p:ext>
                </p:extLst>
              </p:nvPr>
            </p:nvGraphicFramePr>
            <p:xfrm>
              <a:off x="1403648" y="5085184"/>
              <a:ext cx="6113780" cy="128016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28445">
                      <a:extLst>
                        <a:ext uri="{9D8B030D-6E8A-4147-A177-3AD203B41FA5}">
                          <a16:colId xmlns:a16="http://schemas.microsoft.com/office/drawing/2014/main" val="2221733146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1930176952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1669113742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677981327"/>
                        </a:ext>
                      </a:extLst>
                    </a:gridCol>
                  </a:tblGrid>
                  <a:tr h="0"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</a:rPr>
                            <a:t> </a:t>
                          </a:r>
                          <a:endParaRPr lang="de-DE" sz="12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i="1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=40 </m:t>
                                </m:r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𝑚𝑒𝑉</m:t>
                                </m:r>
                              </m:oMath>
                            </m:oMathPara>
                          </a14:m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i="1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=20 </m:t>
                                </m:r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𝑚𝑒𝑉</m:t>
                                </m:r>
                              </m:oMath>
                            </m:oMathPara>
                          </a14:m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6570459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7959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i="1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𝑝𝑎𝑖𝑟</m:t>
                                    </m:r>
                                  </m:sub>
                                </m:sSub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𝑚𝑒𝑉</m:t>
                                </m:r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400" kern="150" dirty="0">
                            <a:effectLst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i="1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𝑝𝑎𝑖𝑟</m:t>
                                    </m:r>
                                  </m:sub>
                                </m:sSub>
                                <m:r>
                                  <a:rPr lang="en-US" sz="1400" kern="15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de-DE" sz="1400" i="1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kern="15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55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7 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1.4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0.2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71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12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1.8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0.3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55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7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2.8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0.</a:t>
                          </a:r>
                          <a:r>
                            <a:rPr lang="en-US" sz="1400" kern="150" dirty="0">
                              <a:effectLst/>
                            </a:rPr>
                            <a:t>4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92804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0267E011-C478-9C4F-B7FE-D2F1958151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2972238"/>
                  </p:ext>
                </p:extLst>
              </p:nvPr>
            </p:nvGraphicFramePr>
            <p:xfrm>
              <a:off x="1403648" y="5085184"/>
              <a:ext cx="6113780" cy="128016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28445">
                      <a:extLst>
                        <a:ext uri="{9D8B030D-6E8A-4147-A177-3AD203B41FA5}">
                          <a16:colId xmlns:a16="http://schemas.microsoft.com/office/drawing/2014/main" val="2221733146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1930176952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1669113742"/>
                        </a:ext>
                      </a:extLst>
                    </a:gridCol>
                    <a:gridCol w="1528445">
                      <a:extLst>
                        <a:ext uri="{9D8B030D-6E8A-4147-A177-3AD203B41FA5}">
                          <a16:colId xmlns:a16="http://schemas.microsoft.com/office/drawing/2014/main" val="677981327"/>
                        </a:ext>
                      </a:extLst>
                    </a:gridCol>
                  </a:tblGrid>
                  <a:tr h="344742"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</a:rPr>
                            <a:t> </a:t>
                          </a:r>
                          <a:endParaRPr lang="de-DE" sz="12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50622" t="-3704" r="-51037" b="-28518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302500" t="-3704" r="-2500" b="-2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6570459"/>
                      </a:ext>
                    </a:extLst>
                  </a:tr>
                  <a:tr h="245936">
                    <a:tc vMerge="1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kern="15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coherent</a:t>
                          </a:r>
                          <a:endParaRPr lang="de-DE" sz="1200" kern="15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0779595"/>
                      </a:ext>
                    </a:extLst>
                  </a:tr>
                  <a:tr h="68948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826" t="-87273" r="-300826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55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7 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1.4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0.2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71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12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1.8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0.3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55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</a:t>
                          </a:r>
                          <a:r>
                            <a:rPr lang="en-US" sz="1400" kern="150" dirty="0">
                              <a:effectLst/>
                            </a:rPr>
                            <a:t>7</a:t>
                          </a:r>
                          <a:endParaRPr lang="de-DE" sz="1400" kern="15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400" kern="150" dirty="0">
                              <a:effectLst/>
                            </a:rPr>
                            <a:t>2.8 </a:t>
                          </a:r>
                          <a:r>
                            <a:rPr lang="en-US" sz="1400" kern="150" dirty="0">
                              <a:effectLst/>
                              <a:sym typeface="Symbol" pitchFamily="2" charset="2"/>
                            </a:rPr>
                            <a:t> 0.</a:t>
                          </a:r>
                          <a:r>
                            <a:rPr lang="en-US" sz="1400" kern="150" dirty="0">
                              <a:effectLst/>
                            </a:rPr>
                            <a:t>4</a:t>
                          </a:r>
                          <a:endParaRPr lang="de-DE" sz="1400" kern="15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92804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E9679-9EEC-704A-8998-F3C1ACC0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86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95BA3-52A7-4B41-B780-1BA6BEF9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9630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vs.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endParaRPr lang="de-DE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372E5A-206C-2641-A636-6FB445D4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Picture 6" descr="Graph2-page-001.jpg">
            <a:extLst>
              <a:ext uri="{FF2B5EF4-FFF2-40B4-BE49-F238E27FC236}">
                <a16:creationId xmlns:a16="http://schemas.microsoft.com/office/drawing/2014/main" id="{B88E64FB-77A5-B748-A29E-9A631ABF73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22" y="1854452"/>
            <a:ext cx="3960440" cy="27785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9ED9AED-2F10-FC46-800C-60EE9487F805}"/>
              </a:ext>
            </a:extLst>
          </p:cNvPr>
          <p:cNvSpPr txBox="1"/>
          <p:nvPr/>
        </p:nvSpPr>
        <p:spPr>
          <a:xfrm>
            <a:off x="1016249" y="1578071"/>
            <a:ext cx="2336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698F5E-6656-3048-8218-0B8290341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128" y="1636994"/>
            <a:ext cx="4370646" cy="2886976"/>
          </a:xfrm>
          <a:prstGeom prst="rect">
            <a:avLst/>
          </a:prstGeom>
        </p:spPr>
      </p:pic>
      <p:pic>
        <p:nvPicPr>
          <p:cNvPr id="9" name="Obraz 3">
            <a:extLst>
              <a:ext uri="{FF2B5EF4-FFF2-40B4-BE49-F238E27FC236}">
                <a16:creationId xmlns:a16="http://schemas.microsoft.com/office/drawing/2014/main" id="{3288FE91-D811-4749-9D70-66782B0C2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891013"/>
            <a:ext cx="2465903" cy="777829"/>
          </a:xfrm>
          <a:prstGeom prst="rect">
            <a:avLst/>
          </a:prstGeom>
          <a:ln>
            <a:solidFill>
              <a:srgbClr val="FF33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4F71B3E-68E2-944D-BC20-35E4285B3CA3}"/>
                  </a:ext>
                </a:extLst>
              </p:cNvPr>
              <p:cNvSpPr txBox="1"/>
              <p:nvPr/>
            </p:nvSpPr>
            <p:spPr>
              <a:xfrm>
                <a:off x="4601715" y="5940623"/>
                <a:ext cx="3529794" cy="30777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𝑘𝑃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4F71B3E-68E2-944D-BC20-35E4285B3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715" y="5940623"/>
                <a:ext cx="3529794" cy="307777"/>
              </a:xfrm>
              <a:prstGeom prst="rect">
                <a:avLst/>
              </a:prstGeom>
              <a:blipFill>
                <a:blip r:embed="rId5"/>
                <a:stretch>
                  <a:fillRect t="-3846" b="-34615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678895C-D694-4043-9C97-50016331B414}"/>
              </a:ext>
            </a:extLst>
          </p:cNvPr>
          <p:cNvGrpSpPr/>
          <p:nvPr/>
        </p:nvGrpSpPr>
        <p:grpSpPr>
          <a:xfrm>
            <a:off x="534181" y="4838716"/>
            <a:ext cx="3029707" cy="1501082"/>
            <a:chOff x="323528" y="4838716"/>
            <a:chExt cx="3029707" cy="1501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75C2BA91-AF58-9448-B866-27DC16D793B5}"/>
                    </a:ext>
                  </a:extLst>
                </p:cNvPr>
                <p:cNvSpPr txBox="1"/>
                <p:nvPr/>
              </p:nvSpPr>
              <p:spPr>
                <a:xfrm>
                  <a:off x="323528" y="4838716"/>
                  <a:ext cx="2813682" cy="4412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de-DE" sz="1800" dirty="0"/>
                    <a:t>F(E) 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de-DE" sz="1800" dirty="0"/>
                    <a:t>  =</a:t>
                  </a:r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75C2BA91-AF58-9448-B866-27DC16D79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28" y="4838716"/>
                  <a:ext cx="2813682" cy="441211"/>
                </a:xfrm>
                <a:prstGeom prst="rect">
                  <a:avLst/>
                </a:prstGeom>
                <a:blipFill>
                  <a:blip r:embed="rId6"/>
                  <a:stretch>
                    <a:fillRect l="-5405" t="-5714" b="-1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3CB2B2CB-F898-2E42-B66C-A01E60EEF64F}"/>
                    </a:ext>
                  </a:extLst>
                </p:cNvPr>
                <p:cNvSpPr txBox="1"/>
                <p:nvPr/>
              </p:nvSpPr>
              <p:spPr>
                <a:xfrm>
                  <a:off x="757140" y="5184802"/>
                  <a:ext cx="2596095" cy="1154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𝑈</m:t>
                                            </m:r>
                                          </m:e>
                                          <m:sub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⁡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de-DE" sz="1600" i="1">
                                                <a:latin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de-DE" sz="16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den>
                                    </m:f>
                                  </m:e>
                                </m:rad>
                              </m:e>
                            </m:d>
                          </m:den>
                        </m:f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3CB2B2CB-F898-2E42-B66C-A01E60EEF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40" y="5184802"/>
                  <a:ext cx="2596095" cy="1154996"/>
                </a:xfrm>
                <a:prstGeom prst="rect">
                  <a:avLst/>
                </a:prstGeom>
                <a:blipFill>
                  <a:blip r:embed="rId7"/>
                  <a:stretch>
                    <a:fillRect l="-48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248E7934-EF5A-BA47-9A18-040F767AAF2A}"/>
              </a:ext>
            </a:extLst>
          </p:cNvPr>
          <p:cNvSpPr txBox="1"/>
          <p:nvPr/>
        </p:nvSpPr>
        <p:spPr>
          <a:xfrm>
            <a:off x="6228184" y="2780928"/>
            <a:ext cx="1108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endParaRPr lang="de-DE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narrowing</a:t>
            </a:r>
            <a:r>
              <a:rPr lang="de-DE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1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1633E57-561E-384A-B175-31C84219F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168" y="1628800"/>
            <a:ext cx="5006340" cy="358330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8B0983E-0C5A-C54A-991E-2AAA9036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+ D </a:t>
            </a:r>
            <a:r>
              <a:rPr lang="pl-PL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pl-PL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pl-PL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0B5DB9-A4D5-3D4A-98A9-F8CC831C2CC7}"/>
              </a:ext>
            </a:extLst>
          </p:cNvPr>
          <p:cNvSpPr txBox="1"/>
          <p:nvPr/>
        </p:nvSpPr>
        <p:spPr>
          <a:xfrm>
            <a:off x="537100" y="3440984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Resonance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contribution</a:t>
            </a:r>
            <a:endParaRPr lang="de-DE" sz="1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also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depends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on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the</a:t>
            </a:r>
            <a:endParaRPr lang="de-DE" sz="1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screening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energy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C35B4B8-F6EA-634C-B3A4-57056252486E}"/>
                  </a:ext>
                </a:extLst>
              </p:cNvPr>
              <p:cNvSpPr txBox="1"/>
              <p:nvPr/>
            </p:nvSpPr>
            <p:spPr>
              <a:xfrm>
                <a:off x="500152" y="4725144"/>
                <a:ext cx="3529794" cy="30777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𝑘𝑃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C35B4B8-F6EA-634C-B3A4-570562524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52" y="4725144"/>
                <a:ext cx="3529794" cy="307777"/>
              </a:xfrm>
              <a:prstGeom prst="rect">
                <a:avLst/>
              </a:prstGeom>
              <a:blipFill>
                <a:blip r:embed="rId3"/>
                <a:stretch>
                  <a:fillRect t="-3846" b="-34615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5582EDC0-C66D-5A43-AE16-4675AF8CB0F6}"/>
              </a:ext>
            </a:extLst>
          </p:cNvPr>
          <p:cNvSpPr txBox="1"/>
          <p:nvPr/>
        </p:nvSpPr>
        <p:spPr>
          <a:xfrm>
            <a:off x="5796136" y="2076666"/>
            <a:ext cx="1917705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200" dirty="0"/>
              <a:t>d + d → </a:t>
            </a:r>
            <a:r>
              <a:rPr lang="de-DE" sz="2200" baseline="30000" dirty="0"/>
              <a:t>3</a:t>
            </a:r>
            <a:r>
              <a:rPr lang="de-DE" sz="2200" dirty="0"/>
              <a:t>H + 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3560C37-9335-BE4A-9421-E5DC08104B9B}"/>
                  </a:ext>
                </a:extLst>
              </p:cNvPr>
              <p:cNvSpPr txBox="1"/>
              <p:nvPr/>
            </p:nvSpPr>
            <p:spPr>
              <a:xfrm>
                <a:off x="610158" y="2246018"/>
                <a:ext cx="2809714" cy="7663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3560C37-9335-BE4A-9421-E5DC0810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58" y="2246018"/>
                <a:ext cx="2809714" cy="766300"/>
              </a:xfrm>
              <a:prstGeom prst="rect">
                <a:avLst/>
              </a:prstGeom>
              <a:blipFill>
                <a:blip r:embed="rId4"/>
                <a:stretch>
                  <a:fillRect t="-4839" b="-8065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0D90DF68-7265-D842-9AE8-76DA28DDA8E3}"/>
              </a:ext>
            </a:extLst>
          </p:cNvPr>
          <p:cNvSpPr txBox="1"/>
          <p:nvPr/>
        </p:nvSpPr>
        <p:spPr>
          <a:xfrm>
            <a:off x="500152" y="1646508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Resonance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cross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section</a:t>
            </a:r>
            <a:r>
              <a:rPr lang="de-DE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3BE1DE8-B7BD-3746-8C03-D7F37007AF47}"/>
              </a:ext>
            </a:extLst>
          </p:cNvPr>
          <p:cNvSpPr txBox="1"/>
          <p:nvPr/>
        </p:nvSpPr>
        <p:spPr>
          <a:xfrm>
            <a:off x="2566219" y="6341258"/>
            <a:ext cx="28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Phys. Rev. C Letters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C30FDA1-DE93-9D42-A5E7-57E9574AA599}"/>
                  </a:ext>
                </a:extLst>
              </p:cNvPr>
              <p:cNvSpPr txBox="1"/>
              <p:nvPr/>
            </p:nvSpPr>
            <p:spPr>
              <a:xfrm>
                <a:off x="1196200" y="5387073"/>
                <a:ext cx="1892056" cy="490199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 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C30FDA1-DE93-9D42-A5E7-57E9574AA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200" y="5387073"/>
                <a:ext cx="1892056" cy="490199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109653-4792-7E41-BDA2-5CC9D748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6B7236-9C81-8648-9D9A-0687221BED2B}"/>
              </a:ext>
            </a:extLst>
          </p:cNvPr>
          <p:cNvSpPr txBox="1"/>
          <p:nvPr/>
        </p:nvSpPr>
        <p:spPr>
          <a:xfrm>
            <a:off x="4718884" y="5315016"/>
            <a:ext cx="3038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endParaRPr lang="de-DE" sz="2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014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E644E-C648-1C4E-92BA-7CE75135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47" y="171204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3C0367-ED0B-264C-A466-373650C5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EDD997-97C3-E841-A5FA-24DE53D50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68" y="1736813"/>
            <a:ext cx="5523128" cy="277035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B5CB7B-BF6A-A643-A6AD-130DF3B7E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8761"/>
            <a:ext cx="3235966" cy="277035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16048E9-5671-2346-8024-A8C48995A21E}"/>
              </a:ext>
            </a:extLst>
          </p:cNvPr>
          <p:cNvSpPr txBox="1"/>
          <p:nvPr/>
        </p:nvSpPr>
        <p:spPr>
          <a:xfrm>
            <a:off x="467544" y="6015335"/>
            <a:ext cx="516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Erik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Ziehm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, University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Illinois, ICCF24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589519-AF8C-1E4A-9E07-2B78DF16384B}"/>
              </a:ext>
            </a:extLst>
          </p:cNvPr>
          <p:cNvSpPr txBox="1"/>
          <p:nvPr/>
        </p:nvSpPr>
        <p:spPr>
          <a:xfrm>
            <a:off x="970816" y="4684391"/>
            <a:ext cx="1378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 : 0.8 A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V: 0.5 kV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P: 0.5 mbar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072BA9-687B-424A-ABE8-16E52130071F}"/>
              </a:ext>
            </a:extLst>
          </p:cNvPr>
          <p:cNvSpPr txBox="1"/>
          <p:nvPr/>
        </p:nvSpPr>
        <p:spPr>
          <a:xfrm>
            <a:off x="4117004" y="4684391"/>
            <a:ext cx="429277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de-DE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de-DE" b="1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recoil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 </a:t>
            </a:r>
            <a:r>
              <a:rPr lang="de-DE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de-DE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04121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algn="ctr"/>
            <a:r>
              <a:rPr lang="pl-PL" sz="3200" b="1" dirty="0">
                <a:solidFill>
                  <a:srgbClr val="0000FF"/>
                </a:solidFill>
                <a:latin typeface="Arial" charset="0"/>
                <a:cs typeface="Arial" charset="0"/>
              </a:rPr>
              <a:t>D+D </a:t>
            </a:r>
            <a:r>
              <a:rPr lang="pl-PL" sz="32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rections</a:t>
            </a:r>
            <a:r>
              <a:rPr lang="pl-PL" sz="3200" b="1" dirty="0">
                <a:solidFill>
                  <a:srgbClr val="0000FF"/>
                </a:solidFill>
                <a:latin typeface="Arial" charset="0"/>
                <a:cs typeface="Arial" charset="0"/>
              </a:rPr>
              <a:t>: </a:t>
            </a:r>
            <a:r>
              <a:rPr lang="pl-PL" sz="32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Conclusions</a:t>
            </a:r>
            <a:endParaRPr lang="pl-PL" sz="3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457950" y="6160219"/>
            <a:ext cx="2057400" cy="365125"/>
          </a:xfrm>
        </p:spPr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8596" y="1052736"/>
            <a:ext cx="2776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1.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Electron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screening</a:t>
            </a:r>
            <a:endParaRPr lang="de-DE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3858" y="1624430"/>
            <a:ext cx="79688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electron screening locally enhanced by impurities and crystal defects</a:t>
            </a:r>
          </a:p>
          <a:p>
            <a:endParaRPr lang="en-US" sz="800" b="1" dirty="0">
              <a:solidFill>
                <a:srgbClr val="008000"/>
              </a:solidFill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nuclear reaction rates at room temperature can change dramatically  (spikes)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8596" y="2818751"/>
            <a:ext cx="4144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2. 0</a:t>
            </a:r>
            <a:r>
              <a:rPr lang="de-DE" sz="2000" b="1" baseline="30000" dirty="0">
                <a:solidFill>
                  <a:srgbClr val="002060"/>
                </a:solidFill>
                <a:latin typeface="Arial" charset="0"/>
              </a:rPr>
              <a:t>+</a:t>
            </a:r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threshold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charset="0"/>
              </a:rPr>
              <a:t>resonance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in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baseline="30000" dirty="0">
                <a:solidFill>
                  <a:srgbClr val="002060"/>
                </a:solidFill>
                <a:latin typeface="Arial" charset="0"/>
              </a:rPr>
              <a:t>4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He</a:t>
            </a:r>
            <a:endParaRPr lang="de-DE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3858" y="3366654"/>
            <a:ext cx="773320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balance between the resonance and electron screening</a:t>
            </a:r>
          </a:p>
          <a:p>
            <a:endParaRPr lang="en-US" sz="800" b="1" dirty="0">
              <a:solidFill>
                <a:srgbClr val="008000"/>
              </a:solidFill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explains </a:t>
            </a:r>
            <a:r>
              <a:rPr lang="en-US" sz="1800" baseline="30000" dirty="0">
                <a:latin typeface="Arial" charset="0"/>
              </a:rPr>
              <a:t>4</a:t>
            </a:r>
            <a:r>
              <a:rPr lang="en-US" sz="1800" dirty="0">
                <a:latin typeface="Arial" charset="0"/>
              </a:rPr>
              <a:t>He production and increases reaction rates at room temperature</a:t>
            </a:r>
          </a:p>
          <a:p>
            <a:r>
              <a:rPr lang="en-US" sz="1800" dirty="0">
                <a:latin typeface="Arial" charset="0"/>
              </a:rPr>
              <a:t>up to seven orders of magnitude, changes the branching ratios</a:t>
            </a:r>
          </a:p>
        </p:txBody>
      </p:sp>
      <p:sp>
        <p:nvSpPr>
          <p:cNvPr id="11" name="Rechteck 22"/>
          <p:cNvSpPr>
            <a:spLocks noChangeArrowheads="1"/>
          </p:cNvSpPr>
          <p:nvPr/>
        </p:nvSpPr>
        <p:spPr bwMode="auto">
          <a:xfrm>
            <a:off x="5715008" y="2393871"/>
            <a:ext cx="23230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 dirty="0" err="1">
                <a:solidFill>
                  <a:srgbClr val="FF0000"/>
                </a:solidFill>
              </a:rPr>
              <a:t>U</a:t>
            </a:r>
            <a:r>
              <a:rPr lang="de-DE" b="1" i="1" baseline="-25000" dirty="0" err="1">
                <a:solidFill>
                  <a:srgbClr val="FF0000"/>
                </a:solidFill>
              </a:rPr>
              <a:t>e</a:t>
            </a:r>
            <a:r>
              <a:rPr lang="pl-PL" b="1" dirty="0">
                <a:solidFill>
                  <a:srgbClr val="FF0000"/>
                </a:solidFill>
              </a:rPr>
              <a:t>=100 – 500 </a:t>
            </a:r>
            <a:r>
              <a:rPr lang="pl-PL" b="1" dirty="0" err="1">
                <a:solidFill>
                  <a:srgbClr val="FF0000"/>
                </a:solidFill>
              </a:rPr>
              <a:t>eV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F07C0B4-3A98-D349-88FF-5B4F3FEBF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4683792"/>
            <a:ext cx="5384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3. </a:t>
            </a:r>
            <a:r>
              <a:rPr lang="de-DE" sz="2000" b="1" dirty="0" err="1">
                <a:solidFill>
                  <a:srgbClr val="002060"/>
                </a:solidFill>
                <a:latin typeface="Arial" charset="0"/>
              </a:rPr>
              <a:t>Resonance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decay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: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what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can</a:t>
            </a:r>
            <a:r>
              <a:rPr lang="pl-PL" sz="2000" b="1" dirty="0">
                <a:solidFill>
                  <a:srgbClr val="002060"/>
                </a:solidFill>
                <a:latin typeface="Arial" charset="0"/>
              </a:rPr>
              <a:t> be </a:t>
            </a:r>
            <a:r>
              <a:rPr lang="pl-PL" sz="2000" b="1" dirty="0" err="1">
                <a:solidFill>
                  <a:srgbClr val="002060"/>
                </a:solidFill>
                <a:latin typeface="Arial" charset="0"/>
              </a:rPr>
              <a:t>detected</a:t>
            </a:r>
            <a:endParaRPr lang="de-DE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D826B6D-E804-514E-B54F-9F2A12DB2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58" y="5233003"/>
            <a:ext cx="80645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electron-positron pair creation: </a:t>
            </a:r>
            <a:r>
              <a:rPr lang="en-US" sz="1800" dirty="0">
                <a:latin typeface="Arial" charset="0"/>
              </a:rPr>
              <a:t>electron continuous spectrum,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511 keV </a:t>
            </a:r>
            <a:r>
              <a:rPr lang="en-US" sz="1800" dirty="0">
                <a:latin typeface="Arial" charset="0"/>
              </a:rPr>
              <a:t>𝛄’s,</a:t>
            </a:r>
          </a:p>
          <a:p>
            <a:r>
              <a:rPr lang="en-US" sz="1800" dirty="0">
                <a:latin typeface="Arial" charset="0"/>
              </a:rPr>
              <a:t>			            bremsstrahlung</a:t>
            </a:r>
          </a:p>
          <a:p>
            <a:endParaRPr lang="en-US" sz="8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0BD0D6-10C9-C946-AFF6-B2E655874BA2}"/>
              </a:ext>
            </a:extLst>
          </p:cNvPr>
          <p:cNvSpPr txBox="1"/>
          <p:nvPr/>
        </p:nvSpPr>
        <p:spPr>
          <a:xfrm>
            <a:off x="899592" y="6309320"/>
            <a:ext cx="707552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This project has received funding from the European Union’s Horizon2020 research and innovation </a:t>
            </a:r>
            <a:r>
              <a:rPr lang="en-US" sz="1200" i="1" dirty="0" err="1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programme</a:t>
            </a:r>
            <a:endParaRPr lang="en-US" sz="1200" i="1" dirty="0">
              <a:solidFill>
                <a:schemeClr val="accent4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ea typeface="+mn-lt"/>
                <a:cs typeface="+mn-lt"/>
              </a:rPr>
              <a:t> under the Grant Agreement no 951974.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9337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D9A73-2BC9-9C4B-BA37-AA9A93023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91" y="332656"/>
            <a:ext cx="77724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Problems </a:t>
            </a:r>
            <a:r>
              <a:rPr lang="de-DE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Solved</a:t>
            </a:r>
            <a:endParaRPr lang="de-DE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337EE6-71ED-FD46-99F8-1B46B902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E194-F576-4268-B08F-5580D2263F2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E0A2CEC-E7DE-5146-858D-F32DD4B5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1844824"/>
            <a:ext cx="50962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1. Penetration through the tunnel barrier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E6ED71F-6448-4244-8CC6-810F514D9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63" y="2433826"/>
            <a:ext cx="8020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Electron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screening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Reaction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rates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increased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by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40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orders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of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magnitude</a:t>
            </a:r>
            <a:endParaRPr lang="en-US" sz="1800" dirty="0">
              <a:latin typeface="Arial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C48030D-506D-E94B-8F69-BDD5AD85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3127204"/>
            <a:ext cx="25058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2. </a:t>
            </a:r>
            <a:r>
              <a:rPr lang="de-DE" sz="2000" b="1" dirty="0" err="1">
                <a:solidFill>
                  <a:srgbClr val="002060"/>
                </a:solidFill>
                <a:latin typeface="Arial" charset="0"/>
              </a:rPr>
              <a:t>Branching</a:t>
            </a:r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latin typeface="Arial" charset="0"/>
              </a:rPr>
              <a:t>ratios</a:t>
            </a:r>
            <a:endParaRPr lang="de-DE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EEEDA45-375C-D04B-AB56-66042F9A7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94" y="3709816"/>
            <a:ext cx="7976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Threshold resonance: Change of the DD branching ratios, </a:t>
            </a:r>
            <a:r>
              <a:rPr lang="en-US" sz="1800" b="1" baseline="30000" dirty="0">
                <a:solidFill>
                  <a:srgbClr val="008000"/>
                </a:solidFill>
                <a:latin typeface="Arial" charset="0"/>
              </a:rPr>
              <a:t>4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He channel </a:t>
            </a:r>
          </a:p>
          <a:p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	dominates, internal </a:t>
            </a:r>
            <a:r>
              <a:rPr lang="en-US" sz="1800" b="1" dirty="0" err="1">
                <a:solidFill>
                  <a:srgbClr val="008000"/>
                </a:solidFill>
                <a:latin typeface="Arial" charset="0"/>
              </a:rPr>
              <a:t>e</a:t>
            </a:r>
            <a:r>
              <a:rPr lang="en-US" sz="1800" b="1" baseline="30000" dirty="0" err="1">
                <a:solidFill>
                  <a:srgbClr val="008000"/>
                </a:solidFill>
                <a:latin typeface="Arial" charset="0"/>
              </a:rPr>
              <a:t>+</a:t>
            </a:r>
            <a:r>
              <a:rPr lang="en-US" sz="1800" b="1" dirty="0" err="1">
                <a:solidFill>
                  <a:srgbClr val="008000"/>
                </a:solidFill>
                <a:latin typeface="Arial" charset="0"/>
              </a:rPr>
              <a:t>e</a:t>
            </a:r>
            <a:r>
              <a:rPr lang="en-US" b="1" baseline="30000" dirty="0">
                <a:solidFill>
                  <a:srgbClr val="008000"/>
                </a:solidFill>
                <a:latin typeface="Arial" charset="0"/>
              </a:rPr>
              <a:t>- 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 pair production</a:t>
            </a:r>
            <a:endParaRPr lang="en-US" b="1" baseline="30000" dirty="0">
              <a:solidFill>
                <a:srgbClr val="008000"/>
              </a:solidFill>
              <a:latin typeface="Arial" charset="0"/>
            </a:endParaRPr>
          </a:p>
          <a:p>
            <a:endParaRPr lang="en-US" sz="8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4FFCEC2-07B2-3C44-8ED5-D56C60F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725144"/>
            <a:ext cx="2903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  <a:latin typeface="Arial" charset="0"/>
              </a:rPr>
              <a:t>3. Poor </a:t>
            </a:r>
            <a:r>
              <a:rPr lang="de-DE" sz="2000" b="1" dirty="0" err="1">
                <a:solidFill>
                  <a:srgbClr val="002060"/>
                </a:solidFill>
                <a:latin typeface="Arial" charset="0"/>
              </a:rPr>
              <a:t>reproducibility</a:t>
            </a:r>
            <a:endParaRPr lang="de-DE" sz="2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A25A3FB-1200-A040-8EB1-60F949CA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94" y="5316169"/>
            <a:ext cx="7545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Local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changes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of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the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screening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energy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: Crystal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defects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,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impurities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,</a:t>
            </a:r>
          </a:p>
          <a:p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	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observation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of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charset="0"/>
              </a:rPr>
              <a:t>spikes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.</a:t>
            </a:r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7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0D97FC-EC40-1846-A899-5BBCA09C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AB3CF1F-D659-DF4E-8DCC-52645D61274C}"/>
              </a:ext>
            </a:extLst>
          </p:cNvPr>
          <p:cNvSpPr txBox="1">
            <a:spLocks/>
          </p:cNvSpPr>
          <p:nvPr/>
        </p:nvSpPr>
        <p:spPr bwMode="auto">
          <a:xfrm>
            <a:off x="539552" y="58159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sz="3600" b="1" kern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8414EAC-B5AE-314A-9371-A6D28C8A2403}"/>
              </a:ext>
            </a:extLst>
          </p:cNvPr>
          <p:cNvSpPr/>
          <p:nvPr/>
        </p:nvSpPr>
        <p:spPr>
          <a:xfrm>
            <a:off x="721418" y="1916832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25th International Conference 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Condensed Matter 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</a:t>
            </a:r>
            <a:r>
              <a:rPr lang="de-DE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ICCF-25</a:t>
            </a:r>
            <a:endParaRPr lang="de-DE" altLang="pl-PL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pl-P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Szczecin, </a:t>
            </a:r>
            <a:r>
              <a:rPr lang="de-DE" altLang="pl-PL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altLang="pl-P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August 28 -31, 2023</a:t>
            </a:r>
          </a:p>
        </p:txBody>
      </p:sp>
      <p:pic>
        <p:nvPicPr>
          <p:cNvPr id="7" name="Picture 2" descr="Szczecin: co zobaczyć, gdzie zjeść, co robić | WerandaWeekend.pl">
            <a:extLst>
              <a:ext uri="{FF2B5EF4-FFF2-40B4-BE49-F238E27FC236}">
                <a16:creationId xmlns:a16="http://schemas.microsoft.com/office/drawing/2014/main" id="{7EE1B49A-D171-A94D-BFC9-D51C6AFA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19" y="3619023"/>
            <a:ext cx="4893679" cy="265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pl-PL" sz="2800" b="1" dirty="0" err="1">
                <a:solidFill>
                  <a:srgbClr val="0000FF"/>
                </a:solidFill>
                <a:latin typeface="Arial" pitchFamily="34" charset="0"/>
              </a:rPr>
              <a:t>Electron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 Screening in </a:t>
            </a:r>
            <a:r>
              <a:rPr lang="de-DE" altLang="pl-PL" sz="2800" b="1" dirty="0" err="1">
                <a:solidFill>
                  <a:srgbClr val="0000FF"/>
                </a:solidFill>
                <a:latin typeface="Arial" pitchFamily="34" charset="0"/>
              </a:rPr>
              <a:t>Nuclear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de-DE" altLang="pl-PL" sz="2800" b="1" dirty="0" err="1">
                <a:solidFill>
                  <a:srgbClr val="0000FF"/>
                </a:solidFill>
                <a:latin typeface="Arial" pitchFamily="34" charset="0"/>
              </a:rPr>
              <a:t>Reactions</a:t>
            </a:r>
            <a:endParaRPr lang="de-DE" altLang="pl-PL" sz="28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435768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0" y="1924050"/>
            <a:ext cx="110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pl-PL" sz="2000" i="1">
                <a:solidFill>
                  <a:srgbClr val="000000"/>
                </a:solidFill>
              </a:rPr>
              <a:t>V</a:t>
            </a:r>
            <a:r>
              <a:rPr lang="en-US" altLang="pl-PL" sz="2000">
                <a:solidFill>
                  <a:srgbClr val="000000"/>
                </a:solidFill>
              </a:rPr>
              <a:t>(</a:t>
            </a:r>
            <a:r>
              <a:rPr lang="en-US" altLang="pl-PL" sz="2000" i="1">
                <a:solidFill>
                  <a:srgbClr val="000000"/>
                </a:solidFill>
              </a:rPr>
              <a:t>r</a:t>
            </a:r>
            <a:r>
              <a:rPr lang="en-US" altLang="pl-PL" sz="2000">
                <a:solidFill>
                  <a:srgbClr val="000000"/>
                </a:solidFill>
              </a:rPr>
              <a:t>) =</a:t>
            </a:r>
            <a:r>
              <a:rPr lang="en-US" altLang="pl-PL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010400" y="1876425"/>
            <a:ext cx="141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pl-PL" sz="2000">
                <a:solidFill>
                  <a:srgbClr val="FF3300"/>
                </a:solidFill>
              </a:rPr>
              <a:t>exp (- </a:t>
            </a:r>
            <a:r>
              <a:rPr lang="en-US" altLang="pl-PL" sz="2000" i="1">
                <a:solidFill>
                  <a:srgbClr val="FF3300"/>
                </a:solidFill>
              </a:rPr>
              <a:t>r /a</a:t>
            </a:r>
            <a:r>
              <a:rPr lang="en-US" altLang="pl-PL" sz="2000">
                <a:solidFill>
                  <a:srgbClr val="FF3300"/>
                </a:solidFill>
              </a:rPr>
              <a:t> )</a:t>
            </a:r>
            <a:r>
              <a:rPr lang="en-US" altLang="pl-PL" sz="200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6172200" y="1752600"/>
            <a:ext cx="914400" cy="657225"/>
            <a:chOff x="3888" y="1428"/>
            <a:chExt cx="576" cy="414"/>
          </a:xfrm>
        </p:grpSpPr>
        <p:sp>
          <p:nvSpPr>
            <p:cNvPr id="2081" name="Text Box 8"/>
            <p:cNvSpPr txBox="1">
              <a:spLocks noChangeArrowheads="1"/>
            </p:cNvSpPr>
            <p:nvPr/>
          </p:nvSpPr>
          <p:spPr bwMode="auto">
            <a:xfrm>
              <a:off x="3888" y="1428"/>
              <a:ext cx="57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>
                  <a:solidFill>
                    <a:srgbClr val="0000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000000"/>
                  </a:solidFill>
                </a:rPr>
                <a:t>1 </a:t>
              </a:r>
              <a:r>
                <a:rPr lang="en-US" altLang="pl-PL" sz="1800" i="1">
                  <a:solidFill>
                    <a:srgbClr val="0000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000000"/>
                  </a:solidFill>
                </a:rPr>
                <a:t>2 </a:t>
              </a:r>
              <a:r>
                <a:rPr lang="en-US" altLang="pl-PL" sz="1800">
                  <a:solidFill>
                    <a:srgbClr val="000000"/>
                  </a:solidFill>
                </a:rPr>
                <a:t>e</a:t>
              </a:r>
              <a:r>
                <a:rPr lang="en-US" altLang="pl-PL" sz="1800" baseline="30000">
                  <a:solidFill>
                    <a:srgbClr val="000000"/>
                  </a:solidFill>
                </a:rPr>
                <a:t> 2</a:t>
              </a:r>
              <a:endParaRPr lang="en-US" altLang="pl-PL" sz="1800">
                <a:solidFill>
                  <a:srgbClr val="000000"/>
                </a:solidFill>
              </a:endParaRPr>
            </a:p>
            <a:p>
              <a:pPr eaLnBrk="0" hangingPunct="0"/>
              <a:endParaRPr lang="en-US" altLang="pl-PL" sz="1800"/>
            </a:p>
          </p:txBody>
        </p:sp>
        <p:sp>
          <p:nvSpPr>
            <p:cNvPr id="2082" name="Text Box 9"/>
            <p:cNvSpPr txBox="1">
              <a:spLocks noChangeArrowheads="1"/>
            </p:cNvSpPr>
            <p:nvPr/>
          </p:nvSpPr>
          <p:spPr bwMode="auto">
            <a:xfrm>
              <a:off x="4032" y="16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/>
                <a:t>r</a:t>
              </a:r>
            </a:p>
          </p:txBody>
        </p:sp>
        <p:sp>
          <p:nvSpPr>
            <p:cNvPr id="2083" name="Line 10"/>
            <p:cNvSpPr>
              <a:spLocks noChangeShapeType="1"/>
            </p:cNvSpPr>
            <p:nvPr/>
          </p:nvSpPr>
          <p:spPr bwMode="auto">
            <a:xfrm>
              <a:off x="3918" y="166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56" name="Group 11"/>
          <p:cNvGrpSpPr>
            <a:grpSpLocks/>
          </p:cNvGrpSpPr>
          <p:nvPr/>
        </p:nvGrpSpPr>
        <p:grpSpPr bwMode="auto">
          <a:xfrm>
            <a:off x="6172200" y="2438400"/>
            <a:ext cx="914400" cy="657225"/>
            <a:chOff x="3888" y="1428"/>
            <a:chExt cx="576" cy="414"/>
          </a:xfrm>
        </p:grpSpPr>
        <p:sp>
          <p:nvSpPr>
            <p:cNvPr id="2078" name="Text Box 12"/>
            <p:cNvSpPr txBox="1">
              <a:spLocks noChangeArrowheads="1"/>
            </p:cNvSpPr>
            <p:nvPr/>
          </p:nvSpPr>
          <p:spPr bwMode="auto">
            <a:xfrm>
              <a:off x="3888" y="1428"/>
              <a:ext cx="57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>
                  <a:solidFill>
                    <a:srgbClr val="0000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000000"/>
                  </a:solidFill>
                </a:rPr>
                <a:t>1 </a:t>
              </a:r>
              <a:r>
                <a:rPr lang="en-US" altLang="pl-PL" sz="1800" i="1">
                  <a:solidFill>
                    <a:srgbClr val="0000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000000"/>
                  </a:solidFill>
                </a:rPr>
                <a:t>2 </a:t>
              </a:r>
              <a:r>
                <a:rPr lang="en-US" altLang="pl-PL" sz="1800">
                  <a:solidFill>
                    <a:srgbClr val="000000"/>
                  </a:solidFill>
                </a:rPr>
                <a:t>e</a:t>
              </a:r>
              <a:r>
                <a:rPr lang="en-US" altLang="pl-PL" sz="1800" baseline="30000">
                  <a:solidFill>
                    <a:srgbClr val="000000"/>
                  </a:solidFill>
                </a:rPr>
                <a:t> 2</a:t>
              </a:r>
              <a:endParaRPr lang="en-US" altLang="pl-PL" sz="1800">
                <a:solidFill>
                  <a:srgbClr val="000000"/>
                </a:solidFill>
              </a:endParaRPr>
            </a:p>
            <a:p>
              <a:pPr eaLnBrk="0" hangingPunct="0"/>
              <a:endParaRPr lang="en-US" altLang="pl-PL" sz="1800"/>
            </a:p>
          </p:txBody>
        </p:sp>
        <p:sp>
          <p:nvSpPr>
            <p:cNvPr id="2079" name="Text Box 13"/>
            <p:cNvSpPr txBox="1">
              <a:spLocks noChangeArrowheads="1"/>
            </p:cNvSpPr>
            <p:nvPr/>
          </p:nvSpPr>
          <p:spPr bwMode="auto">
            <a:xfrm>
              <a:off x="4032" y="1626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/>
                <a:t>r</a:t>
              </a:r>
            </a:p>
          </p:txBody>
        </p:sp>
        <p:sp>
          <p:nvSpPr>
            <p:cNvPr id="2080" name="Line 14"/>
            <p:cNvSpPr>
              <a:spLocks noChangeShapeType="1"/>
            </p:cNvSpPr>
            <p:nvPr/>
          </p:nvSpPr>
          <p:spPr bwMode="auto">
            <a:xfrm>
              <a:off x="3918" y="166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57" name="Text Box 15"/>
          <p:cNvSpPr txBox="1">
            <a:spLocks noChangeArrowheads="1"/>
          </p:cNvSpPr>
          <p:nvPr/>
        </p:nvSpPr>
        <p:spPr bwMode="auto">
          <a:xfrm>
            <a:off x="5837238" y="2605088"/>
            <a:ext cx="32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2000">
                <a:cs typeface="Times New Roman" pitchFamily="18" charset="0"/>
              </a:rPr>
              <a:t>≈</a:t>
            </a:r>
            <a:endParaRPr lang="en-US" altLang="pl-PL" sz="2000"/>
          </a:p>
        </p:txBody>
      </p:sp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6994525" y="2555875"/>
            <a:ext cx="67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>
                <a:solidFill>
                  <a:srgbClr val="FF3300"/>
                </a:solidFill>
              </a:rPr>
              <a:t>- </a:t>
            </a:r>
            <a:r>
              <a:rPr lang="en-US" altLang="pl-PL" i="1">
                <a:solidFill>
                  <a:srgbClr val="FF3300"/>
                </a:solidFill>
              </a:rPr>
              <a:t>U</a:t>
            </a:r>
            <a:r>
              <a:rPr lang="en-US" altLang="pl-PL" i="1" baseline="-25000">
                <a:solidFill>
                  <a:srgbClr val="FF3300"/>
                </a:solidFill>
              </a:rPr>
              <a:t>e</a:t>
            </a:r>
            <a:endParaRPr lang="en-US" altLang="pl-PL" i="1">
              <a:solidFill>
                <a:srgbClr val="FF3300"/>
              </a:solidFill>
            </a:endParaRPr>
          </a:p>
        </p:txBody>
      </p:sp>
      <p:sp>
        <p:nvSpPr>
          <p:cNvPr id="2059" name="Line 17"/>
          <p:cNvSpPr>
            <a:spLocks noChangeShapeType="1"/>
          </p:cNvSpPr>
          <p:nvPr/>
        </p:nvSpPr>
        <p:spPr bwMode="auto">
          <a:xfrm>
            <a:off x="3352800" y="3581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60" name="Line 18"/>
          <p:cNvSpPr>
            <a:spLocks noChangeShapeType="1"/>
          </p:cNvSpPr>
          <p:nvPr/>
        </p:nvSpPr>
        <p:spPr bwMode="auto">
          <a:xfrm>
            <a:off x="2824163" y="3581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667000" y="360045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1800" i="1"/>
              <a:t>R</a:t>
            </a:r>
          </a:p>
        </p:txBody>
      </p:sp>
      <p:sp>
        <p:nvSpPr>
          <p:cNvPr id="2062" name="Text Box 20"/>
          <p:cNvSpPr txBox="1">
            <a:spLocks noChangeArrowheads="1"/>
          </p:cNvSpPr>
          <p:nvPr/>
        </p:nvSpPr>
        <p:spPr bwMode="auto">
          <a:xfrm>
            <a:off x="3200400" y="3609975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1800" i="1"/>
              <a:t>a</a:t>
            </a:r>
          </a:p>
        </p:txBody>
      </p:sp>
      <p:sp>
        <p:nvSpPr>
          <p:cNvPr id="2063" name="Text Box 21"/>
          <p:cNvSpPr txBox="1">
            <a:spLocks noChangeArrowheads="1"/>
          </p:cNvSpPr>
          <p:nvPr/>
        </p:nvSpPr>
        <p:spPr bwMode="auto">
          <a:xfrm>
            <a:off x="5791200" y="4129088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1800">
                <a:latin typeface="Arial" pitchFamily="34" charset="0"/>
              </a:rPr>
              <a:t>screening energy </a:t>
            </a:r>
          </a:p>
        </p:txBody>
      </p:sp>
      <p:grpSp>
        <p:nvGrpSpPr>
          <p:cNvPr id="2064" name="Group 22"/>
          <p:cNvGrpSpPr>
            <a:grpSpLocks/>
          </p:cNvGrpSpPr>
          <p:nvPr/>
        </p:nvGrpSpPr>
        <p:grpSpPr bwMode="auto">
          <a:xfrm>
            <a:off x="5867400" y="3200400"/>
            <a:ext cx="1828800" cy="838200"/>
            <a:chOff x="3696" y="3040"/>
            <a:chExt cx="1152" cy="528"/>
          </a:xfrm>
        </p:grpSpPr>
        <p:sp>
          <p:nvSpPr>
            <p:cNvPr id="2073" name="Text Box 23"/>
            <p:cNvSpPr txBox="1">
              <a:spLocks noChangeArrowheads="1"/>
            </p:cNvSpPr>
            <p:nvPr/>
          </p:nvSpPr>
          <p:spPr bwMode="auto">
            <a:xfrm>
              <a:off x="3744" y="3177"/>
              <a:ext cx="4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pl-PL" i="1">
                  <a:solidFill>
                    <a:srgbClr val="FF3300"/>
                  </a:solidFill>
                </a:rPr>
                <a:t>U</a:t>
              </a:r>
              <a:r>
                <a:rPr lang="en-US" altLang="pl-PL" i="1" baseline="-25000">
                  <a:solidFill>
                    <a:srgbClr val="FF3300"/>
                  </a:solidFill>
                </a:rPr>
                <a:t>e </a:t>
              </a:r>
              <a:r>
                <a:rPr lang="en-US" altLang="pl-PL" sz="2000">
                  <a:solidFill>
                    <a:srgbClr val="FF3300"/>
                  </a:solidFill>
                </a:rPr>
                <a:t>=</a:t>
              </a:r>
              <a:endParaRPr lang="en-US" altLang="pl-PL" sz="2000" i="1">
                <a:solidFill>
                  <a:srgbClr val="FF3300"/>
                </a:solidFill>
              </a:endParaRPr>
            </a:p>
          </p:txBody>
        </p:sp>
        <p:sp>
          <p:nvSpPr>
            <p:cNvPr id="2074" name="Text Box 24"/>
            <p:cNvSpPr txBox="1">
              <a:spLocks noChangeArrowheads="1"/>
            </p:cNvSpPr>
            <p:nvPr/>
          </p:nvSpPr>
          <p:spPr bwMode="auto">
            <a:xfrm>
              <a:off x="4176" y="3088"/>
              <a:ext cx="57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>
                  <a:solidFill>
                    <a:srgbClr val="FF33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FF3300"/>
                  </a:solidFill>
                </a:rPr>
                <a:t>1 </a:t>
              </a:r>
              <a:r>
                <a:rPr lang="en-US" altLang="pl-PL" sz="1800" i="1">
                  <a:solidFill>
                    <a:srgbClr val="FF3300"/>
                  </a:solidFill>
                </a:rPr>
                <a:t>Z</a:t>
              </a:r>
              <a:r>
                <a:rPr lang="en-US" altLang="pl-PL" sz="1800" baseline="-25000">
                  <a:solidFill>
                    <a:srgbClr val="FF3300"/>
                  </a:solidFill>
                </a:rPr>
                <a:t>2 </a:t>
              </a:r>
              <a:r>
                <a:rPr lang="en-US" altLang="pl-PL" sz="1800">
                  <a:solidFill>
                    <a:srgbClr val="FF3300"/>
                  </a:solidFill>
                </a:rPr>
                <a:t>e</a:t>
              </a:r>
              <a:r>
                <a:rPr lang="en-US" altLang="pl-PL" sz="1800" baseline="30000">
                  <a:solidFill>
                    <a:srgbClr val="FF3300"/>
                  </a:solidFill>
                </a:rPr>
                <a:t> 2</a:t>
              </a:r>
              <a:endParaRPr lang="en-US" altLang="pl-PL" sz="1800">
                <a:solidFill>
                  <a:srgbClr val="FF3300"/>
                </a:solidFill>
              </a:endParaRPr>
            </a:p>
            <a:p>
              <a:pPr eaLnBrk="0" hangingPunct="0"/>
              <a:endParaRPr lang="en-US" altLang="pl-PL" sz="1800">
                <a:solidFill>
                  <a:srgbClr val="FF3300"/>
                </a:solidFill>
              </a:endParaRPr>
            </a:p>
          </p:txBody>
        </p:sp>
        <p:sp>
          <p:nvSpPr>
            <p:cNvPr id="2075" name="Text Box 25"/>
            <p:cNvSpPr txBox="1">
              <a:spLocks noChangeArrowheads="1"/>
            </p:cNvSpPr>
            <p:nvPr/>
          </p:nvSpPr>
          <p:spPr bwMode="auto">
            <a:xfrm>
              <a:off x="4320" y="3302"/>
              <a:ext cx="216" cy="2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altLang="pl-PL" sz="1800" i="1">
                  <a:solidFill>
                    <a:srgbClr val="FF3300"/>
                  </a:solidFill>
                </a:rPr>
                <a:t>a</a:t>
              </a:r>
            </a:p>
          </p:txBody>
        </p:sp>
        <p:sp>
          <p:nvSpPr>
            <p:cNvPr id="2076" name="Line 26"/>
            <p:cNvSpPr>
              <a:spLocks noChangeShapeType="1"/>
            </p:cNvSpPr>
            <p:nvPr/>
          </p:nvSpPr>
          <p:spPr bwMode="auto">
            <a:xfrm>
              <a:off x="4224" y="3336"/>
              <a:ext cx="43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77" name="Rectangle 27"/>
            <p:cNvSpPr>
              <a:spLocks noChangeArrowheads="1"/>
            </p:cNvSpPr>
            <p:nvPr/>
          </p:nvSpPr>
          <p:spPr bwMode="auto">
            <a:xfrm>
              <a:off x="3696" y="3040"/>
              <a:ext cx="1152" cy="52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pl-PL"/>
            </a:p>
          </p:txBody>
        </p:sp>
      </p:grpSp>
      <p:graphicFrame>
        <p:nvGraphicFramePr>
          <p:cNvPr id="2050" name="Object 28"/>
          <p:cNvGraphicFramePr>
            <a:graphicFrameLocks noChangeAspect="1"/>
          </p:cNvGraphicFramePr>
          <p:nvPr/>
        </p:nvGraphicFramePr>
        <p:xfrm>
          <a:off x="1136650" y="5105400"/>
          <a:ext cx="29083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tion" r:id="rId4" imgW="1778000" imgH="508000" progId="Equation.3">
                  <p:embed/>
                </p:oleObj>
              </mc:Choice>
              <mc:Fallback>
                <p:oleObj name="Equation" r:id="rId4" imgW="1778000" imgH="5080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5105400"/>
                        <a:ext cx="290830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5" name="Rectangle 29"/>
          <p:cNvSpPr>
            <a:spLocks noChangeArrowheads="1"/>
          </p:cNvSpPr>
          <p:nvPr/>
        </p:nvSpPr>
        <p:spPr bwMode="auto">
          <a:xfrm>
            <a:off x="914400" y="5029200"/>
            <a:ext cx="33528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l-PL"/>
          </a:p>
        </p:txBody>
      </p:sp>
      <p:sp>
        <p:nvSpPr>
          <p:cNvPr id="2066" name="Text Box 30"/>
          <p:cNvSpPr txBox="1">
            <a:spLocks noChangeArrowheads="1"/>
          </p:cNvSpPr>
          <p:nvPr/>
        </p:nvSpPr>
        <p:spPr bwMode="auto">
          <a:xfrm>
            <a:off x="1295400" y="6172200"/>
            <a:ext cx="274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l-PL" sz="1800">
                <a:latin typeface="Arial" pitchFamily="34" charset="0"/>
              </a:rPr>
              <a:t>s-wave penetration factor</a:t>
            </a:r>
          </a:p>
        </p:txBody>
      </p:sp>
      <p:grpSp>
        <p:nvGrpSpPr>
          <p:cNvPr id="2067" name="Group 31"/>
          <p:cNvGrpSpPr>
            <a:grpSpLocks/>
          </p:cNvGrpSpPr>
          <p:nvPr/>
        </p:nvGrpSpPr>
        <p:grpSpPr bwMode="auto">
          <a:xfrm>
            <a:off x="5181600" y="5029200"/>
            <a:ext cx="3124200" cy="990600"/>
            <a:chOff x="3272" y="3176"/>
            <a:chExt cx="1968" cy="624"/>
          </a:xfrm>
        </p:grpSpPr>
        <p:sp>
          <p:nvSpPr>
            <p:cNvPr id="2069" name="Rectangle 32"/>
            <p:cNvSpPr>
              <a:spLocks noChangeArrowheads="1"/>
            </p:cNvSpPr>
            <p:nvPr/>
          </p:nvSpPr>
          <p:spPr bwMode="auto">
            <a:xfrm>
              <a:off x="3272" y="3176"/>
              <a:ext cx="1968" cy="62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pl-PL"/>
            </a:p>
          </p:txBody>
        </p:sp>
        <p:sp>
          <p:nvSpPr>
            <p:cNvPr id="2070" name="Text Box 33"/>
            <p:cNvSpPr txBox="1">
              <a:spLocks noChangeArrowheads="1"/>
            </p:cNvSpPr>
            <p:nvPr/>
          </p:nvSpPr>
          <p:spPr bwMode="auto">
            <a:xfrm>
              <a:off x="3348" y="3306"/>
              <a:ext cx="5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pl-PL" sz="2800" i="1"/>
                <a:t>P</a:t>
              </a:r>
              <a:r>
                <a:rPr lang="en-US" altLang="pl-PL" sz="2800"/>
                <a:t>(</a:t>
              </a:r>
              <a:r>
                <a:rPr lang="en-US" altLang="pl-PL" sz="2800" i="1"/>
                <a:t>E</a:t>
              </a:r>
              <a:r>
                <a:rPr lang="en-US" altLang="pl-PL" sz="2800"/>
                <a:t>)</a:t>
              </a:r>
            </a:p>
          </p:txBody>
        </p:sp>
        <p:sp>
          <p:nvSpPr>
            <p:cNvPr id="2071" name="Text Box 34"/>
            <p:cNvSpPr txBox="1">
              <a:spLocks noChangeArrowheads="1"/>
            </p:cNvSpPr>
            <p:nvPr/>
          </p:nvSpPr>
          <p:spPr bwMode="auto">
            <a:xfrm>
              <a:off x="4278" y="3330"/>
              <a:ext cx="9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pl-PL" sz="2800" i="1"/>
                <a:t>P</a:t>
              </a:r>
              <a:r>
                <a:rPr lang="en-US" altLang="pl-PL" sz="2800"/>
                <a:t>(</a:t>
              </a:r>
              <a:r>
                <a:rPr lang="en-US" altLang="pl-PL" sz="2800" i="1"/>
                <a:t>E+</a:t>
              </a:r>
              <a:r>
                <a:rPr lang="en-US" altLang="pl-PL" sz="2800" i="1">
                  <a:solidFill>
                    <a:srgbClr val="FF3300"/>
                  </a:solidFill>
                </a:rPr>
                <a:t>U</a:t>
              </a:r>
              <a:r>
                <a:rPr lang="en-US" altLang="pl-PL" sz="2800" i="1" baseline="-25000">
                  <a:solidFill>
                    <a:srgbClr val="FF3300"/>
                  </a:solidFill>
                </a:rPr>
                <a:t>e</a:t>
              </a:r>
              <a:r>
                <a:rPr lang="en-US" altLang="pl-PL" sz="2800"/>
                <a:t>)</a:t>
              </a:r>
            </a:p>
          </p:txBody>
        </p:sp>
        <p:sp>
          <p:nvSpPr>
            <p:cNvPr id="2072" name="Line 35"/>
            <p:cNvSpPr>
              <a:spLocks noChangeShapeType="1"/>
            </p:cNvSpPr>
            <p:nvPr/>
          </p:nvSpPr>
          <p:spPr bwMode="auto">
            <a:xfrm>
              <a:off x="3936" y="3504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68" name="Foliennummernplatzhalter 1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BA6C76F-8D11-497C-91B9-4C870ECE05D5}" type="slidenum">
              <a:rPr lang="de-DE" altLang="pl-PL" smtClean="0"/>
              <a:pPr>
                <a:defRPr/>
              </a:pPr>
              <a:t>3</a:t>
            </a:fld>
            <a:endParaRPr lang="de-DE" altLang="pl-PL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11DF53-8485-254A-8DB6-A52FE5C9F679}"/>
              </a:ext>
            </a:extLst>
          </p:cNvPr>
          <p:cNvSpPr txBox="1"/>
          <p:nvPr/>
        </p:nvSpPr>
        <p:spPr>
          <a:xfrm>
            <a:off x="5227766" y="6197359"/>
            <a:ext cx="2803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Targosz-Sleczka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pl-PL" sz="2800" b="1" dirty="0" err="1">
                <a:solidFill>
                  <a:srgbClr val="0000FF"/>
                </a:solidFill>
                <a:latin typeface="Arial" pitchFamily="34" charset="0"/>
              </a:rPr>
              <a:t>Accelerator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 Experiments (HV)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32004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71600"/>
            <a:ext cx="42672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91000"/>
            <a:ext cx="41148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5486400" y="5049838"/>
            <a:ext cx="2743200" cy="665162"/>
            <a:chOff x="3312" y="3016"/>
            <a:chExt cx="1728" cy="419"/>
          </a:xfrm>
        </p:grpSpPr>
        <p:sp>
          <p:nvSpPr>
            <p:cNvPr id="3085" name="Rectangle 8"/>
            <p:cNvSpPr>
              <a:spLocks noChangeArrowheads="1"/>
            </p:cNvSpPr>
            <p:nvPr/>
          </p:nvSpPr>
          <p:spPr bwMode="auto">
            <a:xfrm>
              <a:off x="4290" y="3112"/>
              <a:ext cx="144" cy="192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pl-PL"/>
            </a:p>
          </p:txBody>
        </p:sp>
        <p:graphicFrame>
          <p:nvGraphicFramePr>
            <p:cNvPr id="3074" name="Object 9"/>
            <p:cNvGraphicFramePr>
              <a:graphicFrameLocks noChangeAspect="1"/>
            </p:cNvGraphicFramePr>
            <p:nvPr/>
          </p:nvGraphicFramePr>
          <p:xfrm>
            <a:off x="3312" y="3016"/>
            <a:ext cx="1728" cy="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0" name="Equation" r:id="rId6" imgW="1727200" imgH="419100" progId="Equation.3">
                    <p:embed/>
                  </p:oleObj>
                </mc:Choice>
                <mc:Fallback>
                  <p:oleObj name="Equation" r:id="rId6" imgW="1727200" imgH="419100" progId="Equation.3">
                    <p:embed/>
                    <p:pic>
                      <p:nvPicPr>
                        <p:cNvPr id="3074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3016"/>
                          <a:ext cx="1728" cy="4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791200" y="4494213"/>
            <a:ext cx="211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800">
                <a:solidFill>
                  <a:schemeClr val="accent2"/>
                </a:solidFill>
                <a:latin typeface="Arial" pitchFamily="34" charset="0"/>
              </a:rPr>
              <a:t>angular distribution</a:t>
            </a:r>
          </a:p>
        </p:txBody>
      </p:sp>
      <p:sp>
        <p:nvSpPr>
          <p:cNvPr id="3081" name="Rectangle 11"/>
          <p:cNvSpPr>
            <a:spLocks noChangeArrowheads="1"/>
          </p:cNvSpPr>
          <p:nvPr/>
        </p:nvSpPr>
        <p:spPr bwMode="auto">
          <a:xfrm>
            <a:off x="4953000" y="18288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pl-PL"/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4572000" y="1600200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/>
              <a:t>A</a:t>
            </a:r>
            <a:r>
              <a:rPr lang="de-DE" altLang="pl-PL" baseline="-25000"/>
              <a:t>2</a:t>
            </a:r>
          </a:p>
        </p:txBody>
      </p:sp>
      <p:sp>
        <p:nvSpPr>
          <p:cNvPr id="4107" name="Foliennummernplatzhalter 1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3C7BC0A-4688-493D-B33B-2EA8C305AB1D}" type="slidenum">
              <a:rPr lang="de-DE" altLang="pl-PL" smtClean="0"/>
              <a:pPr>
                <a:defRPr/>
              </a:pPr>
              <a:t>4</a:t>
            </a:fld>
            <a:endParaRPr lang="de-DE" altLang="pl-PL"/>
          </a:p>
        </p:txBody>
      </p:sp>
      <p:sp>
        <p:nvSpPr>
          <p:cNvPr id="3084" name="pole tekstowe 12"/>
          <p:cNvSpPr txBox="1">
            <a:spLocks noChangeArrowheads="1"/>
          </p:cNvSpPr>
          <p:nvPr/>
        </p:nvSpPr>
        <p:spPr bwMode="auto">
          <a:xfrm>
            <a:off x="6286500" y="5929313"/>
            <a:ext cx="1189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800">
                <a:latin typeface="Arial" pitchFamily="34" charset="0"/>
              </a:rPr>
              <a:t>EPL 2001</a:t>
            </a:r>
          </a:p>
        </p:txBody>
      </p:sp>
    </p:spTree>
    <p:extLst>
      <p:ext uri="{BB962C8B-B14F-4D97-AF65-F5344CB8AC3E}">
        <p14:creationId xmlns:p14="http://schemas.microsoft.com/office/powerpoint/2010/main" val="1228006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pl-PL" sz="2800" b="1" dirty="0">
                <a:solidFill>
                  <a:srgbClr val="0000FF"/>
                </a:solidFill>
                <a:latin typeface="Arial" pitchFamily="34" charset="0"/>
              </a:rPr>
              <a:t>Accelerator</a:t>
            </a:r>
            <a:r>
              <a:rPr lang="de-DE" altLang="pl-PL" sz="2800" b="1" dirty="0">
                <a:solidFill>
                  <a:srgbClr val="0000FF"/>
                </a:solidFill>
                <a:latin typeface="Arial" pitchFamily="34" charset="0"/>
              </a:rPr>
              <a:t> Experiments (HV) II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572000" y="3218411"/>
            <a:ext cx="23567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400" dirty="0" err="1"/>
              <a:t>Europhys</a:t>
            </a:r>
            <a:r>
              <a:rPr lang="de-DE" altLang="pl-PL" sz="1400" dirty="0"/>
              <a:t>. </a:t>
            </a:r>
            <a:r>
              <a:rPr lang="de-DE" altLang="pl-PL" sz="1400" dirty="0" err="1"/>
              <a:t>Lett</a:t>
            </a:r>
            <a:r>
              <a:rPr lang="de-DE" altLang="pl-PL" sz="1400" dirty="0"/>
              <a:t>. 54 (2001) 449</a:t>
            </a:r>
          </a:p>
          <a:p>
            <a:endParaRPr lang="de-DE" altLang="pl-PL" sz="1400" dirty="0"/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572000" y="3482424"/>
            <a:ext cx="35894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400" dirty="0"/>
              <a:t>J. </a:t>
            </a:r>
            <a:r>
              <a:rPr lang="de-DE" altLang="pl-PL" sz="1400" dirty="0" err="1"/>
              <a:t>Kasagi</a:t>
            </a:r>
            <a:r>
              <a:rPr lang="de-DE" altLang="pl-PL" sz="1400" dirty="0"/>
              <a:t> et al., </a:t>
            </a:r>
            <a:r>
              <a:rPr lang="de-DE" altLang="pl-PL" sz="1400" dirty="0" err="1"/>
              <a:t>J.Phys.Soc.Jap</a:t>
            </a:r>
            <a:r>
              <a:rPr lang="de-DE" altLang="pl-PL" sz="1400" dirty="0"/>
              <a:t>. 71 (2002) 2281</a:t>
            </a:r>
          </a:p>
          <a:p>
            <a:r>
              <a:rPr lang="de-DE" altLang="pl-PL" sz="1400" dirty="0"/>
              <a:t>F. </a:t>
            </a:r>
            <a:r>
              <a:rPr lang="de-DE" altLang="pl-PL" sz="1400" dirty="0" err="1"/>
              <a:t>Raiola</a:t>
            </a:r>
            <a:r>
              <a:rPr lang="de-DE" altLang="pl-PL" sz="1400" dirty="0"/>
              <a:t> et al., </a:t>
            </a:r>
            <a:r>
              <a:rPr lang="de-DE" altLang="pl-PL" sz="1400" dirty="0" err="1"/>
              <a:t>Eur.Phys.J</a:t>
            </a:r>
            <a:r>
              <a:rPr lang="de-DE" altLang="pl-PL" sz="1400" dirty="0"/>
              <a:t>. A13 (2002) 337</a:t>
            </a:r>
          </a:p>
          <a:p>
            <a:r>
              <a:rPr lang="de-DE" altLang="pl-PL" sz="1400" dirty="0"/>
              <a:t>F. </a:t>
            </a:r>
            <a:r>
              <a:rPr lang="de-DE" altLang="pl-PL" sz="1400" dirty="0" err="1"/>
              <a:t>Raiola</a:t>
            </a:r>
            <a:r>
              <a:rPr lang="de-DE" altLang="pl-PL" sz="1400" dirty="0"/>
              <a:t> et al., </a:t>
            </a:r>
            <a:r>
              <a:rPr lang="de-DE" altLang="pl-PL" sz="1400" dirty="0" err="1"/>
              <a:t>Eur.Phys.J</a:t>
            </a:r>
            <a:r>
              <a:rPr lang="de-DE" altLang="pl-PL" sz="1400" dirty="0"/>
              <a:t>. A19 (2004) 283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572000" y="4635848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800">
                <a:solidFill>
                  <a:schemeClr val="accent2"/>
                </a:solidFill>
                <a:latin typeface="Arial" pitchFamily="34" charset="0"/>
              </a:rPr>
              <a:t>gas target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4572000" y="2931073"/>
            <a:ext cx="139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800" dirty="0" err="1">
                <a:solidFill>
                  <a:schemeClr val="accent2"/>
                </a:solidFill>
                <a:latin typeface="Arial" pitchFamily="34" charset="0"/>
              </a:rPr>
              <a:t>metal</a:t>
            </a:r>
            <a:r>
              <a:rPr lang="de-DE" altLang="pl-PL" sz="1800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de-DE" altLang="pl-PL" sz="1800" dirty="0" err="1">
                <a:solidFill>
                  <a:schemeClr val="accent2"/>
                </a:solidFill>
                <a:latin typeface="Arial" pitchFamily="34" charset="0"/>
              </a:rPr>
              <a:t>target</a:t>
            </a:r>
            <a:endParaRPr lang="de-DE" altLang="pl-PL" dirty="0"/>
          </a:p>
        </p:txBody>
      </p:sp>
      <p:grpSp>
        <p:nvGrpSpPr>
          <p:cNvPr id="9224" name="Group 10"/>
          <p:cNvGrpSpPr>
            <a:grpSpLocks/>
          </p:cNvGrpSpPr>
          <p:nvPr/>
        </p:nvGrpSpPr>
        <p:grpSpPr bwMode="auto">
          <a:xfrm>
            <a:off x="4572000" y="1268760"/>
            <a:ext cx="2505075" cy="457200"/>
            <a:chOff x="3398" y="1034"/>
            <a:chExt cx="1578" cy="288"/>
          </a:xfrm>
        </p:grpSpPr>
        <p:sp>
          <p:nvSpPr>
            <p:cNvPr id="9231" name="Text Box 11"/>
            <p:cNvSpPr txBox="1">
              <a:spLocks noChangeArrowheads="1"/>
            </p:cNvSpPr>
            <p:nvPr/>
          </p:nvSpPr>
          <p:spPr bwMode="auto">
            <a:xfrm>
              <a:off x="3398" y="1034"/>
              <a:ext cx="5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>
                  <a:solidFill>
                    <a:srgbClr val="009900"/>
                  </a:solidFill>
                </a:rPr>
                <a:t>d + d</a:t>
              </a:r>
            </a:p>
          </p:txBody>
        </p:sp>
        <p:sp>
          <p:nvSpPr>
            <p:cNvPr id="9232" name="Line 12"/>
            <p:cNvSpPr>
              <a:spLocks noChangeShapeType="1"/>
            </p:cNvSpPr>
            <p:nvPr/>
          </p:nvSpPr>
          <p:spPr bwMode="auto">
            <a:xfrm>
              <a:off x="3936" y="1200"/>
              <a:ext cx="288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33" name="Text Box 13"/>
            <p:cNvSpPr txBox="1">
              <a:spLocks noChangeArrowheads="1"/>
            </p:cNvSpPr>
            <p:nvPr/>
          </p:nvSpPr>
          <p:spPr bwMode="auto">
            <a:xfrm>
              <a:off x="4272" y="1034"/>
              <a:ext cx="7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 baseline="30000">
                  <a:solidFill>
                    <a:srgbClr val="009900"/>
                  </a:solidFill>
                </a:rPr>
                <a:t>3</a:t>
              </a:r>
              <a:r>
                <a:rPr lang="de-DE" altLang="pl-PL">
                  <a:solidFill>
                    <a:srgbClr val="009900"/>
                  </a:solidFill>
                </a:rPr>
                <a:t>He + n</a:t>
              </a:r>
              <a:endParaRPr lang="de-DE" altLang="pl-PL" baseline="30000">
                <a:solidFill>
                  <a:srgbClr val="009900"/>
                </a:solidFill>
              </a:endParaRPr>
            </a:p>
          </p:txBody>
        </p:sp>
      </p:grpSp>
      <p:grpSp>
        <p:nvGrpSpPr>
          <p:cNvPr id="9225" name="Group 14"/>
          <p:cNvGrpSpPr>
            <a:grpSpLocks/>
          </p:cNvGrpSpPr>
          <p:nvPr/>
        </p:nvGrpSpPr>
        <p:grpSpPr bwMode="auto">
          <a:xfrm>
            <a:off x="4572000" y="1802160"/>
            <a:ext cx="2420938" cy="457200"/>
            <a:chOff x="3398" y="1034"/>
            <a:chExt cx="1525" cy="288"/>
          </a:xfrm>
        </p:grpSpPr>
        <p:sp>
          <p:nvSpPr>
            <p:cNvPr id="9228" name="Text Box 15"/>
            <p:cNvSpPr txBox="1">
              <a:spLocks noChangeArrowheads="1"/>
            </p:cNvSpPr>
            <p:nvPr/>
          </p:nvSpPr>
          <p:spPr bwMode="auto">
            <a:xfrm>
              <a:off x="3398" y="1034"/>
              <a:ext cx="5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>
                  <a:solidFill>
                    <a:srgbClr val="009900"/>
                  </a:solidFill>
                </a:rPr>
                <a:t>d + d</a:t>
              </a:r>
            </a:p>
          </p:txBody>
        </p:sp>
        <p:sp>
          <p:nvSpPr>
            <p:cNvPr id="9229" name="Line 16"/>
            <p:cNvSpPr>
              <a:spLocks noChangeShapeType="1"/>
            </p:cNvSpPr>
            <p:nvPr/>
          </p:nvSpPr>
          <p:spPr bwMode="auto">
            <a:xfrm>
              <a:off x="3936" y="1200"/>
              <a:ext cx="288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30" name="Text Box 17"/>
            <p:cNvSpPr txBox="1">
              <a:spLocks noChangeArrowheads="1"/>
            </p:cNvSpPr>
            <p:nvPr/>
          </p:nvSpPr>
          <p:spPr bwMode="auto">
            <a:xfrm>
              <a:off x="4272" y="1034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altLang="pl-PL" baseline="30000">
                  <a:solidFill>
                    <a:srgbClr val="009900"/>
                  </a:solidFill>
                </a:rPr>
                <a:t> 3</a:t>
              </a:r>
              <a:r>
                <a:rPr lang="de-DE" altLang="pl-PL">
                  <a:solidFill>
                    <a:srgbClr val="009900"/>
                  </a:solidFill>
                </a:rPr>
                <a:t>H + p</a:t>
              </a:r>
              <a:endParaRPr lang="de-DE" altLang="pl-PL" baseline="30000">
                <a:solidFill>
                  <a:srgbClr val="009900"/>
                </a:solidFill>
              </a:endParaRPr>
            </a:p>
          </p:txBody>
        </p:sp>
      </p:grpSp>
      <p:sp>
        <p:nvSpPr>
          <p:cNvPr id="9226" name="Text Box 18"/>
          <p:cNvSpPr txBox="1">
            <a:spLocks noChangeArrowheads="1"/>
          </p:cNvSpPr>
          <p:nvPr/>
        </p:nvSpPr>
        <p:spPr bwMode="auto">
          <a:xfrm>
            <a:off x="4572000" y="4916835"/>
            <a:ext cx="35226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de-DE" altLang="pl-PL" sz="2000" i="1">
                <a:solidFill>
                  <a:srgbClr val="009900"/>
                </a:solidFill>
              </a:rPr>
              <a:t>U</a:t>
            </a:r>
            <a:r>
              <a:rPr lang="de-DE" altLang="pl-PL" sz="2000" i="1" baseline="-25000">
                <a:solidFill>
                  <a:srgbClr val="009900"/>
                </a:solidFill>
              </a:rPr>
              <a:t>e</a:t>
            </a:r>
            <a:r>
              <a:rPr lang="de-DE" altLang="pl-PL" sz="2000">
                <a:solidFill>
                  <a:srgbClr val="009900"/>
                </a:solidFill>
              </a:rPr>
              <a:t> = 25</a:t>
            </a:r>
            <a:r>
              <a:rPr lang="de-DE" altLang="pl-PL" sz="2000">
                <a:solidFill>
                  <a:srgbClr val="009900"/>
                </a:solidFill>
                <a:cs typeface="Times New Roman" pitchFamily="18" charset="0"/>
              </a:rPr>
              <a:t>±5</a:t>
            </a:r>
            <a:r>
              <a:rPr lang="de-DE" altLang="pl-PL" sz="2000">
                <a:solidFill>
                  <a:srgbClr val="009900"/>
                </a:solidFill>
              </a:rPr>
              <a:t> eV</a:t>
            </a:r>
          </a:p>
          <a:p>
            <a:pPr>
              <a:lnSpc>
                <a:spcPct val="110000"/>
              </a:lnSpc>
            </a:pPr>
            <a:r>
              <a:rPr lang="de-DE" altLang="pl-PL" sz="1600"/>
              <a:t>U.Greife et al., Z.Phys. A351 (1995) 107</a:t>
            </a:r>
          </a:p>
        </p:txBody>
      </p:sp>
      <p:sp>
        <p:nvSpPr>
          <p:cNvPr id="10251" name="Foliennummernplatzhalter 1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154D790-43CD-4C55-A5B3-E07552462E97}" type="slidenum">
              <a:rPr lang="de-DE" altLang="pl-PL" smtClean="0"/>
              <a:pPr>
                <a:defRPr/>
              </a:pPr>
              <a:t>5</a:t>
            </a:fld>
            <a:endParaRPr lang="de-DE" altLang="pl-PL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C6FF98-B027-D94C-A756-9FC1DE1CC4E3}"/>
              </a:ext>
            </a:extLst>
          </p:cNvPr>
          <p:cNvSpPr txBox="1"/>
          <p:nvPr/>
        </p:nvSpPr>
        <p:spPr>
          <a:xfrm>
            <a:off x="139582" y="6091588"/>
            <a:ext cx="24059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 Factor: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7EF07CB-25A3-D148-B89D-3026343FB1D4}"/>
              </a:ext>
            </a:extLst>
          </p:cNvPr>
          <p:cNvGrpSpPr/>
          <p:nvPr/>
        </p:nvGrpSpPr>
        <p:grpSpPr>
          <a:xfrm>
            <a:off x="910009" y="1124744"/>
            <a:ext cx="3137376" cy="4572000"/>
            <a:chOff x="910009" y="1371601"/>
            <a:chExt cx="3137376" cy="4572000"/>
          </a:xfrm>
        </p:grpSpPr>
        <p:pic>
          <p:nvPicPr>
            <p:cNvPr id="9219" name="Picture 4" descr="Graphic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43609" y="1371601"/>
              <a:ext cx="3003776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3F6588F-CB69-A048-99C9-809D43FD7F43}"/>
                </a:ext>
              </a:extLst>
            </p:cNvPr>
            <p:cNvSpPr txBox="1"/>
            <p:nvPr/>
          </p:nvSpPr>
          <p:spPr>
            <a:xfrm rot="16200000">
              <a:off x="34609" y="3174545"/>
              <a:ext cx="21201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Enhancement Factor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00E1BB6-90FB-3D41-AF3B-0345F04FC234}"/>
                  </a:ext>
                </a:extLst>
              </p:cNvPr>
              <p:cNvSpPr txBox="1"/>
              <p:nvPr/>
            </p:nvSpPr>
            <p:spPr>
              <a:xfrm>
                <a:off x="2545497" y="5907146"/>
                <a:ext cx="2291718" cy="768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𝑠𝑐𝑟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𝑏𝑎𝑟𝑒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00E1BB6-90FB-3D41-AF3B-0345F04FC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497" y="5907146"/>
                <a:ext cx="2291718" cy="768993"/>
              </a:xfrm>
              <a:prstGeom prst="rect">
                <a:avLst/>
              </a:prstGeom>
              <a:blipFill>
                <a:blip r:embed="rId4"/>
                <a:stretch>
                  <a:fillRect l="-2747" t="-3279" r="-3846" b="-180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16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786B6-F939-1146-B074-9E541118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779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Experiments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0A0390-6B90-8848-8232-034ABF71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D1BEB-BA80-4978-80F2-6CCA499348D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708334-87FD-B741-B124-AA903CCB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89973"/>
            <a:ext cx="4301158" cy="32403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FFED36-3B59-C64C-B72C-C75F39CA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29" y="1730425"/>
            <a:ext cx="4182661" cy="32403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AA8597A-77C9-DD40-B48F-70EC6E372776}"/>
              </a:ext>
            </a:extLst>
          </p:cNvPr>
          <p:cNvSpPr txBox="1"/>
          <p:nvPr/>
        </p:nvSpPr>
        <p:spPr>
          <a:xfrm>
            <a:off x="5621138" y="1268760"/>
            <a:ext cx="1924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Neutron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Yield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7140BF-F8C5-2043-9244-90CBAD7B7C7F}"/>
              </a:ext>
            </a:extLst>
          </p:cNvPr>
          <p:cNvSpPr txBox="1"/>
          <p:nvPr/>
        </p:nvSpPr>
        <p:spPr>
          <a:xfrm>
            <a:off x="1208757" y="4830333"/>
            <a:ext cx="1778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 : 0.2-1.2 A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V: 2-13 kV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P: 0.5-2.0 mbar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504435F-5C64-A841-AFCD-2D0AB90A7E33}"/>
              </a:ext>
            </a:extLst>
          </p:cNvPr>
          <p:cNvSpPr txBox="1"/>
          <p:nvPr/>
        </p:nvSpPr>
        <p:spPr>
          <a:xfrm>
            <a:off x="5349653" y="513119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008000"/>
                </a:solidFill>
                <a:latin typeface="Arial" panose="020B0604020202020204" pitchFamily="34" charset="0"/>
              </a:rPr>
              <a:t>Enhancement</a:t>
            </a:r>
            <a:r>
              <a:rPr lang="de-DE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panose="020B0604020202020204" pitchFamily="34" charset="0"/>
              </a:rPr>
              <a:t>Factor</a:t>
            </a:r>
            <a:endParaRPr lang="de-DE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algn="ctr"/>
            <a:r>
              <a:rPr lang="de-DE" sz="1800" b="1" dirty="0" err="1">
                <a:solidFill>
                  <a:srgbClr val="008000"/>
                </a:solidFill>
                <a:latin typeface="Arial" panose="020B0604020202020204" pitchFamily="34" charset="0"/>
              </a:rPr>
              <a:t>up</a:t>
            </a:r>
            <a:r>
              <a:rPr lang="de-DE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8000"/>
                </a:solidFill>
                <a:latin typeface="Arial" panose="020B0604020202020204" pitchFamily="34" charset="0"/>
              </a:rPr>
              <a:t>to</a:t>
            </a:r>
            <a:r>
              <a:rPr lang="de-DE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FF3300"/>
                </a:solidFill>
                <a:latin typeface="Arial" panose="020B0604020202020204" pitchFamily="34" charset="0"/>
              </a:rPr>
              <a:t>10</a:t>
            </a:r>
            <a:r>
              <a:rPr lang="de-DE" sz="1800" b="1" baseline="30000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80BB886-30D1-6742-B55F-487AEB74082B}"/>
              </a:ext>
            </a:extLst>
          </p:cNvPr>
          <p:cNvSpPr txBox="1"/>
          <p:nvPr/>
        </p:nvSpPr>
        <p:spPr>
          <a:xfrm>
            <a:off x="899592" y="6248400"/>
            <a:ext cx="5658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Th</a:t>
            </a:r>
            <a:r>
              <a:rPr lang="de-DE" sz="1600" dirty="0"/>
              <a:t>. Schenkel et al., Journal </a:t>
            </a:r>
            <a:r>
              <a:rPr lang="de-DE" sz="1600" dirty="0" err="1"/>
              <a:t>of</a:t>
            </a:r>
            <a:r>
              <a:rPr lang="de-DE" sz="1600" dirty="0"/>
              <a:t> Applied </a:t>
            </a:r>
            <a:r>
              <a:rPr lang="de-DE" sz="1600" dirty="0" err="1"/>
              <a:t>Physics</a:t>
            </a:r>
            <a:r>
              <a:rPr lang="de-DE" sz="1600" dirty="0"/>
              <a:t> 126 (2019) 203302</a:t>
            </a:r>
          </a:p>
        </p:txBody>
      </p:sp>
    </p:spTree>
    <p:extLst>
      <p:ext uri="{BB962C8B-B14F-4D97-AF65-F5344CB8AC3E}">
        <p14:creationId xmlns:p14="http://schemas.microsoft.com/office/powerpoint/2010/main" val="91784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pl-PL" sz="2800" b="1" dirty="0">
                <a:solidFill>
                  <a:srgbClr val="0000FF"/>
                </a:solidFill>
                <a:latin typeface="Arial" pitchFamily="34" charset="0"/>
              </a:rPr>
              <a:t>Experimental (HV) and Theoretical Results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1340768"/>
          <a:ext cx="3887788" cy="299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Graph" r:id="rId3" imgW="3866083" imgH="2983382" progId="Origin50.Graph">
                  <p:embed/>
                </p:oleObj>
              </mc:Choice>
              <mc:Fallback>
                <p:oleObj name="Graph" r:id="rId3" imgW="3866083" imgH="2983382" progId="Origin50.Graph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340768"/>
                        <a:ext cx="3887788" cy="299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1340768"/>
            <a:ext cx="4032250" cy="2987675"/>
          </a:xfrm>
        </p:spPr>
      </p:pic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717997" y="4343896"/>
            <a:ext cx="37099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dielectric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function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theory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:</a:t>
            </a:r>
          </a:p>
          <a:p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   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free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and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bound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electron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polarization</a:t>
            </a:r>
            <a:endParaRPr lang="de-DE" altLang="pl-PL" sz="1600" dirty="0">
              <a:solidFill>
                <a:srgbClr val="009900"/>
              </a:solidFill>
              <a:latin typeface="Arial" pitchFamily="34" charset="0"/>
            </a:endParaRPr>
          </a:p>
          <a:p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   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cohesion</a:t>
            </a:r>
            <a:r>
              <a:rPr lang="de-DE" altLang="pl-PL" sz="1600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de-DE" altLang="pl-PL" sz="1600" dirty="0" err="1">
                <a:solidFill>
                  <a:srgbClr val="009900"/>
                </a:solidFill>
                <a:latin typeface="Arial" pitchFamily="34" charset="0"/>
              </a:rPr>
              <a:t>screening</a:t>
            </a:r>
            <a:endParaRPr lang="de-DE" altLang="pl-PL" sz="1600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447675" y="6329363"/>
            <a:ext cx="7648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Europhys</a:t>
            </a:r>
            <a:r>
              <a:rPr lang="de-DE" alt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alt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de-DE" alt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2004, Phys. </a:t>
            </a:r>
            <a:r>
              <a:rPr lang="de-DE" alt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de-DE" alt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C 2008,   </a:t>
            </a:r>
            <a:r>
              <a:rPr lang="de-DE" alt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alt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de-DE" alt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Targosz-Sleczka</a:t>
            </a:r>
            <a:r>
              <a:rPr lang="de-DE" alt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pl-PL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lang="de-DE" altLang="pl-PL" sz="1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Valat</a:t>
            </a:r>
            <a:endParaRPr lang="de-DE" altLang="pl-PL" sz="1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1023938" y="472330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pl-PL">
              <a:latin typeface="Arial" pitchFamily="34" charset="0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405438" y="4293096"/>
            <a:ext cx="2490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pl-PL" sz="1600">
                <a:solidFill>
                  <a:srgbClr val="0000FF"/>
                </a:solidFill>
                <a:latin typeface="Arial" pitchFamily="34" charset="0"/>
              </a:rPr>
              <a:t>electron-gas parameter </a:t>
            </a:r>
            <a:r>
              <a:rPr lang="de-DE" altLang="pl-PL" sz="1800" b="1" i="1">
                <a:solidFill>
                  <a:srgbClr val="0000FF"/>
                </a:solidFill>
              </a:rPr>
              <a:t>r</a:t>
            </a:r>
            <a:r>
              <a:rPr lang="de-DE" altLang="pl-PL" sz="1800" b="1" i="1" baseline="-2500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5703888" y="493920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pl-PL">
              <a:latin typeface="Arial" pitchFamily="34" charset="0"/>
            </a:endParaRPr>
          </a:p>
        </p:txBody>
      </p:sp>
      <p:graphicFrame>
        <p:nvGraphicFramePr>
          <p:cNvPr id="4099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83300" y="4653136"/>
          <a:ext cx="122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Formel" r:id="rId6" imgW="1155199" imgH="545863" progId="Equation.3">
                  <p:embed/>
                </p:oleObj>
              </mc:Choice>
              <mc:Fallback>
                <p:oleObj name="Formel" r:id="rId6" imgW="1155199" imgH="545863" progId="Equation.3">
                  <p:embed/>
                  <p:pic>
                    <p:nvPicPr>
                      <p:cNvPr id="409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300" y="4653136"/>
                        <a:ext cx="1225550" cy="6477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Foliennummernplatzhalter 1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F4FA8AF-4CCF-46CA-982C-A176484E3A98}" type="slidenum">
              <a:rPr lang="de-DE" altLang="pl-PL" smtClean="0"/>
              <a:pPr>
                <a:defRPr/>
              </a:pPr>
              <a:t>7</a:t>
            </a:fld>
            <a:endParaRPr lang="de-DE" altLang="pl-PL" dirty="0"/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54465A44-0A8E-ED4B-9E08-29FB9F1957BB}"/>
              </a:ext>
            </a:extLst>
          </p:cNvPr>
          <p:cNvSpPr/>
          <p:nvPr/>
        </p:nvSpPr>
        <p:spPr>
          <a:xfrm>
            <a:off x="2502386" y="2132856"/>
            <a:ext cx="72008" cy="415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3EC33166-E341-A947-8E07-045AE30E8696}"/>
              </a:ext>
            </a:extLst>
          </p:cNvPr>
          <p:cNvSpPr/>
          <p:nvPr/>
        </p:nvSpPr>
        <p:spPr>
          <a:xfrm>
            <a:off x="6681538" y="2708920"/>
            <a:ext cx="72008" cy="415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B8596-7FCC-3241-9BDE-BC8F948A17FB}"/>
              </a:ext>
            </a:extLst>
          </p:cNvPr>
          <p:cNvSpPr txBox="1"/>
          <p:nvPr/>
        </p:nvSpPr>
        <p:spPr>
          <a:xfrm>
            <a:off x="600024" y="5469236"/>
            <a:ext cx="3321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defects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</a:t>
            </a:r>
            <a:r>
              <a:rPr lang="de-DE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17" name="Line 25">
            <a:extLst>
              <a:ext uri="{FF2B5EF4-FFF2-40B4-BE49-F238E27FC236}">
                <a16:creationId xmlns:a16="http://schemas.microsoft.com/office/drawing/2014/main" id="{6B787197-FAB6-0E42-ACE6-0442412D70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9129" y="5791280"/>
            <a:ext cx="185019" cy="3079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8250954-DD57-3844-9992-B27C5261660B}"/>
                  </a:ext>
                </a:extLst>
              </p:cNvPr>
              <p:cNvSpPr txBox="1"/>
              <p:nvPr/>
            </p:nvSpPr>
            <p:spPr>
              <a:xfrm>
                <a:off x="4554452" y="5617908"/>
                <a:ext cx="1385700" cy="4033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8250954-DD57-3844-9992-B27C52616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52" y="5617908"/>
                <a:ext cx="1385700" cy="403380"/>
              </a:xfrm>
              <a:prstGeom prst="rect">
                <a:avLst/>
              </a:prstGeom>
              <a:blipFill>
                <a:blip r:embed="rId8"/>
                <a:stretch>
                  <a:fillRect l="-4545"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9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de-DE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UHV </a:t>
            </a:r>
            <a:r>
              <a:rPr lang="de-DE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Electron</a:t>
            </a:r>
            <a:r>
              <a:rPr lang="de-DE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Screening</a:t>
            </a:r>
            <a:r>
              <a:rPr lang="pl-PL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– </a:t>
            </a:r>
            <a:r>
              <a:rPr lang="pl-PL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Resonance</a:t>
            </a:r>
            <a:r>
              <a:rPr lang="pl-PL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l-PL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Contribution</a:t>
            </a:r>
            <a:endParaRPr lang="de-DE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921489" y="5441449"/>
            <a:ext cx="1727200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800" b="1" i="1" dirty="0" err="1">
                <a:solidFill>
                  <a:srgbClr val="FF3300"/>
                </a:solidFill>
              </a:rPr>
              <a:t>U</a:t>
            </a:r>
            <a:r>
              <a:rPr lang="de-DE" sz="1800" b="1" i="1" baseline="-25000" dirty="0" err="1">
                <a:solidFill>
                  <a:srgbClr val="FF3300"/>
                </a:solidFill>
              </a:rPr>
              <a:t>e</a:t>
            </a:r>
            <a:r>
              <a:rPr lang="de-DE" sz="1800" b="1" i="1" baseline="-25000" dirty="0">
                <a:solidFill>
                  <a:srgbClr val="FF3300"/>
                </a:solidFill>
              </a:rPr>
              <a:t> </a:t>
            </a:r>
            <a:r>
              <a:rPr lang="de-DE" sz="1800" b="1" dirty="0">
                <a:solidFill>
                  <a:srgbClr val="FF3300"/>
                </a:solidFill>
              </a:rPr>
              <a:t>= 1</a:t>
            </a:r>
            <a:r>
              <a:rPr lang="pl-PL" sz="1800" b="1" dirty="0">
                <a:solidFill>
                  <a:srgbClr val="FF3300"/>
                </a:solidFill>
              </a:rPr>
              <a:t>1</a:t>
            </a:r>
            <a:r>
              <a:rPr lang="de-DE" sz="1800" b="1" dirty="0">
                <a:solidFill>
                  <a:srgbClr val="FF3300"/>
                </a:solidFill>
              </a:rPr>
              <a:t>0</a:t>
            </a:r>
            <a:r>
              <a:rPr lang="en-US" sz="1800" b="1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cs typeface="Times New Roman" pitchFamily="18" charset="0"/>
              </a:rPr>
              <a:t>eV</a:t>
            </a:r>
            <a:endParaRPr lang="en-US" sz="1800" b="1" baseline="-250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6152" name="Symbol zastępczy numeru slajdu 13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35DC57B-4032-46AE-8343-245C447311F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129" name="pole tekstowe 15"/>
          <p:cNvSpPr txBox="1">
            <a:spLocks noChangeArrowheads="1"/>
          </p:cNvSpPr>
          <p:nvPr/>
        </p:nvSpPr>
        <p:spPr bwMode="auto">
          <a:xfrm>
            <a:off x="2515962" y="5508937"/>
            <a:ext cx="1404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 b="1" i="1" dirty="0">
                <a:solidFill>
                  <a:srgbClr val="008000"/>
                </a:solidFill>
                <a:sym typeface="Symbol" pitchFamily="18" charset="2"/>
              </a:rPr>
              <a:t></a:t>
            </a:r>
            <a:r>
              <a:rPr lang="pl-PL" sz="2000" b="1" i="1" baseline="-25000" dirty="0">
                <a:solidFill>
                  <a:srgbClr val="008000"/>
                </a:solidFill>
                <a:sym typeface="Symbol" pitchFamily="18" charset="2"/>
              </a:rPr>
              <a:t>p</a:t>
            </a:r>
            <a:r>
              <a:rPr lang="pl-PL" sz="2000" b="1" dirty="0">
                <a:solidFill>
                  <a:srgbClr val="008000"/>
                </a:solidFill>
                <a:sym typeface="Symbol" pitchFamily="18" charset="2"/>
              </a:rPr>
              <a:t>=40 </a:t>
            </a:r>
            <a:r>
              <a:rPr lang="pl-PL" sz="2000" b="1" dirty="0" err="1">
                <a:solidFill>
                  <a:srgbClr val="008000"/>
                </a:solidFill>
                <a:sym typeface="Symbol" pitchFamily="18" charset="2"/>
              </a:rPr>
              <a:t>meV</a:t>
            </a:r>
            <a:endParaRPr lang="pl-PL" sz="2000" b="1" dirty="0">
              <a:solidFill>
                <a:srgbClr val="008000"/>
              </a:solidFill>
            </a:endParaRPr>
          </a:p>
        </p:txBody>
      </p:sp>
      <p:sp>
        <p:nvSpPr>
          <p:cNvPr id="513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724203"/>
              </p:ext>
            </p:extLst>
          </p:nvPr>
        </p:nvGraphicFramePr>
        <p:xfrm>
          <a:off x="0" y="1913057"/>
          <a:ext cx="4983488" cy="35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3" name="Graph" r:id="rId3" imgW="4276954" imgH="3023616" progId="Origin50.Graph">
                  <p:embed/>
                </p:oleObj>
              </mc:Choice>
              <mc:Fallback>
                <p:oleObj name="Graph" r:id="rId3" imgW="4276954" imgH="3023616" progId="Origin50.Graph">
                  <p:embed/>
                  <p:pic>
                    <p:nvPicPr>
                      <p:cNvPr id="512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13057"/>
                        <a:ext cx="4983488" cy="3519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ole tekstowe 15"/>
          <p:cNvSpPr txBox="1"/>
          <p:nvPr/>
        </p:nvSpPr>
        <p:spPr>
          <a:xfrm>
            <a:off x="455228" y="6248400"/>
            <a:ext cx="476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Europhys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 2016, 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. C (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Letters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) 2022</a:t>
            </a:r>
          </a:p>
        </p:txBody>
      </p:sp>
      <p:sp>
        <p:nvSpPr>
          <p:cNvPr id="2" name="Rechteck 1"/>
          <p:cNvSpPr/>
          <p:nvPr/>
        </p:nvSpPr>
        <p:spPr>
          <a:xfrm>
            <a:off x="2854349" y="3569241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  <a:latin typeface="Arial" pitchFamily="34" charset="0"/>
              </a:rPr>
              <a:t>Zr</a:t>
            </a:r>
            <a:r>
              <a:rPr lang="de-DE" b="1" dirty="0">
                <a:latin typeface="Arial" pitchFamily="34" charset="0"/>
              </a:rPr>
              <a:t> </a:t>
            </a:r>
            <a:endParaRPr lang="de-DE" dirty="0"/>
          </a:p>
        </p:txBody>
      </p:sp>
      <p:graphicFrame>
        <p:nvGraphicFramePr>
          <p:cNvPr id="22" name="Objekt 21">
            <a:extLst>
              <a:ext uri="{FF2B5EF4-FFF2-40B4-BE49-F238E27FC236}">
                <a16:creationId xmlns:a16="http://schemas.microsoft.com/office/drawing/2014/main" id="{56E8D1CA-4A01-CD4C-904B-A4E1C4D0E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17818"/>
              </p:ext>
            </p:extLst>
          </p:nvPr>
        </p:nvGraphicFramePr>
        <p:xfrm>
          <a:off x="4355976" y="1958906"/>
          <a:ext cx="4983488" cy="349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4" r:id="rId5" imgW="5880100" imgH="4127500" progId="Unknown">
                  <p:embed/>
                </p:oleObj>
              </mc:Choice>
              <mc:Fallback>
                <p:oleObj r:id="rId5" imgW="5880100" imgH="4127500" progId="Unknown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0BC78E26-A557-8447-98F2-6E9EBD1E97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958906"/>
                        <a:ext cx="4983488" cy="3497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>
            <a:extLst>
              <a:ext uri="{FF2B5EF4-FFF2-40B4-BE49-F238E27FC236}">
                <a16:creationId xmlns:a16="http://schemas.microsoft.com/office/drawing/2014/main" id="{AA7F33EE-5AFC-C149-BD15-AFEE4737845A}"/>
              </a:ext>
            </a:extLst>
          </p:cNvPr>
          <p:cNvSpPr/>
          <p:nvPr/>
        </p:nvSpPr>
        <p:spPr>
          <a:xfrm>
            <a:off x="6529232" y="3601179"/>
            <a:ext cx="157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  <a:latin typeface="Arial" pitchFamily="34" charset="0"/>
              </a:rPr>
              <a:t>Gas Target</a:t>
            </a:r>
            <a:r>
              <a:rPr lang="de-DE" sz="2000" b="1" dirty="0">
                <a:latin typeface="Arial" pitchFamily="34" charset="0"/>
              </a:rPr>
              <a:t> </a:t>
            </a:r>
            <a:endParaRPr lang="de-DE" sz="2000" dirty="0"/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AC55EA6F-5C04-3A43-A6B2-8835AA4F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528" y="5441449"/>
            <a:ext cx="1727200" cy="458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800" b="1" i="1" dirty="0" err="1">
                <a:solidFill>
                  <a:srgbClr val="FF3300"/>
                </a:solidFill>
              </a:rPr>
              <a:t>U</a:t>
            </a:r>
            <a:r>
              <a:rPr lang="de-DE" sz="1800" b="1" i="1" baseline="-25000" dirty="0" err="1">
                <a:solidFill>
                  <a:srgbClr val="FF3300"/>
                </a:solidFill>
              </a:rPr>
              <a:t>e</a:t>
            </a:r>
            <a:r>
              <a:rPr lang="de-DE" sz="1800" b="1" i="1" baseline="-25000" dirty="0">
                <a:solidFill>
                  <a:srgbClr val="FF3300"/>
                </a:solidFill>
              </a:rPr>
              <a:t> </a:t>
            </a:r>
            <a:r>
              <a:rPr lang="de-DE" sz="1800" b="1" dirty="0">
                <a:solidFill>
                  <a:srgbClr val="FF3300"/>
                </a:solidFill>
              </a:rPr>
              <a:t>= 20</a:t>
            </a:r>
            <a:r>
              <a:rPr lang="en-US" sz="1800" b="1" dirty="0">
                <a:solidFill>
                  <a:srgbClr val="FF3300"/>
                </a:solidFill>
                <a:cs typeface="Times New Roman" pitchFamily="18" charset="0"/>
              </a:rPr>
              <a:t> eV</a:t>
            </a:r>
            <a:endParaRPr lang="en-US" sz="1800" b="1" baseline="-250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25" name="pole tekstowe 15">
            <a:extLst>
              <a:ext uri="{FF2B5EF4-FFF2-40B4-BE49-F238E27FC236}">
                <a16:creationId xmlns:a16="http://schemas.microsoft.com/office/drawing/2014/main" id="{74CE50F5-8FAD-754D-AA73-CB34E57E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966" y="5517565"/>
            <a:ext cx="1404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 b="1" i="1" dirty="0">
                <a:solidFill>
                  <a:srgbClr val="008000"/>
                </a:solidFill>
                <a:sym typeface="Symbol" pitchFamily="18" charset="2"/>
              </a:rPr>
              <a:t></a:t>
            </a:r>
            <a:r>
              <a:rPr lang="pl-PL" sz="2000" b="1" i="1" baseline="-25000" dirty="0">
                <a:solidFill>
                  <a:srgbClr val="008000"/>
                </a:solidFill>
                <a:sym typeface="Symbol" pitchFamily="18" charset="2"/>
              </a:rPr>
              <a:t>p</a:t>
            </a:r>
            <a:r>
              <a:rPr lang="pl-PL" sz="2000" b="1" dirty="0">
                <a:solidFill>
                  <a:srgbClr val="008000"/>
                </a:solidFill>
                <a:sym typeface="Symbol" pitchFamily="18" charset="2"/>
              </a:rPr>
              <a:t>=10 </a:t>
            </a:r>
            <a:r>
              <a:rPr lang="pl-PL" sz="2000" b="1" dirty="0" err="1">
                <a:solidFill>
                  <a:srgbClr val="008000"/>
                </a:solidFill>
                <a:sym typeface="Symbol" pitchFamily="18" charset="2"/>
              </a:rPr>
              <a:t>meV</a:t>
            </a:r>
            <a:endParaRPr lang="pl-PL" sz="2000" b="1" dirty="0">
              <a:solidFill>
                <a:srgbClr val="008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C5156A-7EC0-6F4C-A244-1E59BDFC17AF}"/>
              </a:ext>
            </a:extLst>
          </p:cNvPr>
          <p:cNvSpPr txBox="1"/>
          <p:nvPr/>
        </p:nvSpPr>
        <p:spPr>
          <a:xfrm>
            <a:off x="2411760" y="1467631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8000"/>
                </a:solidFill>
                <a:latin typeface="Arial" panose="020B0604020202020204" pitchFamily="34" charset="0"/>
              </a:rPr>
              <a:t>Proton Channel</a:t>
            </a:r>
          </a:p>
        </p:txBody>
      </p:sp>
      <p:pic>
        <p:nvPicPr>
          <p:cNvPr id="26" name="Obraz 3">
            <a:extLst>
              <a:ext uri="{FF2B5EF4-FFF2-40B4-BE49-F238E27FC236}">
                <a16:creationId xmlns:a16="http://schemas.microsoft.com/office/drawing/2014/main" id="{B36F4225-8359-174B-8362-D9C632417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923" y="1278771"/>
            <a:ext cx="2465903" cy="777829"/>
          </a:xfrm>
          <a:prstGeom prst="rect">
            <a:avLst/>
          </a:prstGeom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772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685800" y="357166"/>
            <a:ext cx="7772400" cy="1143000"/>
          </a:xfrm>
        </p:spPr>
        <p:txBody>
          <a:bodyPr/>
          <a:lstStyle/>
          <a:p>
            <a:r>
              <a:rPr lang="pl-PL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n/p </a:t>
            </a:r>
            <a:r>
              <a:rPr lang="pl-PL" sz="2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Branching</a:t>
            </a:r>
            <a:r>
              <a:rPr lang="pl-PL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pl-PL" sz="2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Ratio</a:t>
            </a:r>
            <a:r>
              <a:rPr lang="pl-PL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&amp; </a:t>
            </a:r>
            <a:r>
              <a:rPr lang="pl-PL" sz="2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Angular</a:t>
            </a:r>
            <a:r>
              <a:rPr lang="pl-PL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pl-PL" sz="2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Distribution</a:t>
            </a:r>
            <a:endParaRPr lang="pl-PL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02A3AD-57CB-4890-8D01-0305AF919AEB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5364" name="Resim 1" descr="Screenshot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1" y="1714488"/>
            <a:ext cx="44481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Resim 4" descr="Screenshot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785938"/>
            <a:ext cx="378618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Resim 3" descr="Screenshot_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4357688"/>
            <a:ext cx="38608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pole tekstowe 7"/>
          <p:cNvSpPr txBox="1">
            <a:spLocks noChangeArrowheads="1"/>
          </p:cNvSpPr>
          <p:nvPr/>
        </p:nvSpPr>
        <p:spPr bwMode="auto">
          <a:xfrm>
            <a:off x="6891338" y="3429000"/>
            <a:ext cx="146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>
                <a:latin typeface="Arial" charset="0"/>
                <a:cs typeface="Arial" charset="0"/>
              </a:rPr>
              <a:t>neutron channel</a:t>
            </a:r>
          </a:p>
        </p:txBody>
      </p:sp>
      <p:sp>
        <p:nvSpPr>
          <p:cNvPr id="15368" name="pole tekstowe 8"/>
          <p:cNvSpPr txBox="1">
            <a:spLocks noChangeArrowheads="1"/>
          </p:cNvSpPr>
          <p:nvPr/>
        </p:nvSpPr>
        <p:spPr bwMode="auto">
          <a:xfrm>
            <a:off x="6989763" y="5764213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>
                <a:latin typeface="Arial" charset="0"/>
                <a:cs typeface="Arial" charset="0"/>
              </a:rPr>
              <a:t>proton channel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642910" y="5072074"/>
            <a:ext cx="3500462" cy="928694"/>
            <a:chOff x="500034" y="5072074"/>
            <a:chExt cx="3500462" cy="928694"/>
          </a:xfrm>
        </p:grpSpPr>
        <p:sp>
          <p:nvSpPr>
            <p:cNvPr id="9" name="pole tekstowe 8"/>
            <p:cNvSpPr txBox="1"/>
            <p:nvPr/>
          </p:nvSpPr>
          <p:spPr>
            <a:xfrm>
              <a:off x="642910" y="5286388"/>
              <a:ext cx="3248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Γ</a:t>
              </a:r>
              <a:r>
                <a:rPr lang="pl-PL" baseline="-25000" dirty="0"/>
                <a:t>n</a:t>
              </a:r>
              <a:r>
                <a:rPr lang="pl-PL" dirty="0"/>
                <a:t>=10 </a:t>
              </a:r>
              <a:r>
                <a:rPr lang="pl-PL" dirty="0" err="1"/>
                <a:t>meV</a:t>
              </a:r>
              <a:r>
                <a:rPr lang="pl-PL" dirty="0"/>
                <a:t>,  </a:t>
              </a:r>
              <a:r>
                <a:rPr lang="el-GR" dirty="0"/>
                <a:t>Γ</a:t>
              </a:r>
              <a:r>
                <a:rPr lang="pl-PL" baseline="-25000" dirty="0"/>
                <a:t>p</a:t>
              </a:r>
              <a:r>
                <a:rPr lang="pl-PL" dirty="0"/>
                <a:t>=40 </a:t>
              </a:r>
              <a:r>
                <a:rPr lang="pl-PL" dirty="0" err="1"/>
                <a:t>meV</a:t>
              </a:r>
              <a:endParaRPr lang="pl-PL" baseline="-25000" dirty="0"/>
            </a:p>
          </p:txBody>
        </p:sp>
        <p:sp>
          <p:nvSpPr>
            <p:cNvPr id="10" name="Prostokąt zaokrąglony 9"/>
            <p:cNvSpPr/>
            <p:nvPr/>
          </p:nvSpPr>
          <p:spPr>
            <a:xfrm>
              <a:off x="500034" y="5072074"/>
              <a:ext cx="3500462" cy="928694"/>
            </a:xfrm>
            <a:prstGeom prst="roundRect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0841459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Microsoft Macintosh PowerPoint</Application>
  <PresentationFormat>Bildschirmpräsentation (4:3)</PresentationFormat>
  <Paragraphs>229</Paragraphs>
  <Slides>20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Arial Rounded MT Bold</vt:lpstr>
      <vt:lpstr>Calibri</vt:lpstr>
      <vt:lpstr>Cambria Math</vt:lpstr>
      <vt:lpstr>Symbol</vt:lpstr>
      <vt:lpstr>Times New Roman</vt:lpstr>
      <vt:lpstr>Default Design</vt:lpstr>
      <vt:lpstr>Equation</vt:lpstr>
      <vt:lpstr>Graph</vt:lpstr>
      <vt:lpstr>Formel</vt:lpstr>
      <vt:lpstr>Unknown</vt:lpstr>
      <vt:lpstr>Interplay between electron screening effect and threshold resonance in the DD cold fusion </vt:lpstr>
      <vt:lpstr>Main Problems Solved</vt:lpstr>
      <vt:lpstr>Electron Screening in Nuclear Reactions</vt:lpstr>
      <vt:lpstr>Accelerator Experiments (HV)</vt:lpstr>
      <vt:lpstr>Accelerator Experiments (HV) II</vt:lpstr>
      <vt:lpstr>Discharge Experiments</vt:lpstr>
      <vt:lpstr>Experimental (HV) and Theoretical Results</vt:lpstr>
      <vt:lpstr>UHV Electron Screening – Resonance Contribution</vt:lpstr>
      <vt:lpstr>n/p Branching Ratio &amp; Angular Distribution</vt:lpstr>
      <vt:lpstr>Compound Nucleus 4He</vt:lpstr>
      <vt:lpstr>Weak Coupling in 4He</vt:lpstr>
      <vt:lpstr>Analogy Helium Burning in Massive Stars:  Hoyle’s Resonance</vt:lpstr>
      <vt:lpstr>Decay Channels of the 0+ Resonance</vt:lpstr>
      <vt:lpstr>Charged Particle Spectra</vt:lpstr>
      <vt:lpstr>Electron-Proton Branching Ratio</vt:lpstr>
      <vt:lpstr>Screening vs. Resonance</vt:lpstr>
      <vt:lpstr>D + D Reactions: Room Temperature</vt:lpstr>
      <vt:lpstr>Low Energy Discharge Experiment</vt:lpstr>
      <vt:lpstr>D+D rections: Conclusions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Union’s Project: Clean Energy from Hydrogen-Metal Systems (CleanHME)</dc:title>
  <dc:creator>Elisa Czerski</dc:creator>
  <cp:lastModifiedBy>Elisa Czerski</cp:lastModifiedBy>
  <cp:revision>64</cp:revision>
  <dcterms:created xsi:type="dcterms:W3CDTF">2021-06-08T16:13:19Z</dcterms:created>
  <dcterms:modified xsi:type="dcterms:W3CDTF">2022-09-27T07:31:15Z</dcterms:modified>
</cp:coreProperties>
</file>