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8" r:id="rId2"/>
    <p:sldId id="257" r:id="rId3"/>
    <p:sldId id="321" r:id="rId4"/>
    <p:sldId id="323" r:id="rId5"/>
    <p:sldId id="317" r:id="rId6"/>
    <p:sldId id="285" r:id="rId7"/>
    <p:sldId id="322" r:id="rId8"/>
    <p:sldId id="330" r:id="rId9"/>
    <p:sldId id="278" r:id="rId10"/>
    <p:sldId id="324" r:id="rId11"/>
    <p:sldId id="320" r:id="rId12"/>
    <p:sldId id="327" r:id="rId13"/>
    <p:sldId id="328" r:id="rId14"/>
    <p:sldId id="329" r:id="rId15"/>
    <p:sldId id="274" r:id="rId16"/>
    <p:sldId id="325" r:id="rId17"/>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0" d="100"/>
          <a:sy n="80" d="100"/>
        </p:scale>
        <p:origin x="904"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GB"/>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GB"/>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DBEDB429-13D4-41B2-B1A4-4FB4C961447F}" type="slidenum">
              <a:rPr lang="en-GB"/>
              <a:pPr>
                <a:defRPr/>
              </a:pPr>
              <a:t>‹#›</a:t>
            </a:fld>
            <a:endParaRPr lang="en-GB"/>
          </a:p>
        </p:txBody>
      </p:sp>
    </p:spTree>
    <p:extLst>
      <p:ext uri="{BB962C8B-B14F-4D97-AF65-F5344CB8AC3E}">
        <p14:creationId xmlns:p14="http://schemas.microsoft.com/office/powerpoint/2010/main" val="3126248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GB" altLang="en-US">
              <a:latin typeface="Times New Roman" pitchFamily="16" charset="0"/>
            </a:endParaRPr>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6" charset="0"/>
                <a:cs typeface="Arial" charset="0"/>
              </a:defRPr>
            </a:lvl1pPr>
            <a:lvl2pPr marL="742950" indent="-285750" eaLnBrk="0" hangingPunct="0">
              <a:spcBef>
                <a:spcPct val="30000"/>
              </a:spcBef>
              <a:defRPr sz="1200">
                <a:solidFill>
                  <a:schemeClr val="tx1"/>
                </a:solidFill>
                <a:latin typeface="Times New Roman" pitchFamily="16" charset="0"/>
                <a:cs typeface="Arial" charset="0"/>
              </a:defRPr>
            </a:lvl2pPr>
            <a:lvl3pPr marL="1143000" indent="-228600" eaLnBrk="0" hangingPunct="0">
              <a:spcBef>
                <a:spcPct val="30000"/>
              </a:spcBef>
              <a:defRPr sz="1200">
                <a:solidFill>
                  <a:schemeClr val="tx1"/>
                </a:solidFill>
                <a:latin typeface="Times New Roman" pitchFamily="16" charset="0"/>
                <a:cs typeface="Arial" charset="0"/>
              </a:defRPr>
            </a:lvl3pPr>
            <a:lvl4pPr marL="1600200" indent="-228600" eaLnBrk="0" hangingPunct="0">
              <a:spcBef>
                <a:spcPct val="30000"/>
              </a:spcBef>
              <a:defRPr sz="1200">
                <a:solidFill>
                  <a:schemeClr val="tx1"/>
                </a:solidFill>
                <a:latin typeface="Times New Roman" pitchFamily="16" charset="0"/>
                <a:cs typeface="Arial" charset="0"/>
              </a:defRPr>
            </a:lvl4pPr>
            <a:lvl5pPr marL="2057400" indent="-228600" eaLnBrk="0" hangingPunct="0">
              <a:spcBef>
                <a:spcPct val="30000"/>
              </a:spcBef>
              <a:defRPr sz="1200">
                <a:solidFill>
                  <a:schemeClr val="tx1"/>
                </a:solidFill>
                <a:latin typeface="Times New Roman" pitchFamily="16"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6" charset="0"/>
                <a:cs typeface="Arial" charset="0"/>
              </a:defRPr>
            </a:lvl9pPr>
          </a:lstStyle>
          <a:p>
            <a:pPr eaLnBrk="1" hangingPunct="1">
              <a:spcBef>
                <a:spcPct val="0"/>
              </a:spcBef>
            </a:pPr>
            <a:fld id="{0E0B2475-8736-4C5C-B7DC-B6847D004417}" type="slidenum">
              <a:rPr lang="en-GB" altLang="en-US" smtClean="0"/>
              <a:pPr eaLnBrk="1" hangingPunct="1">
                <a:spcBef>
                  <a:spcPct val="0"/>
                </a:spcBef>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6" charset="0"/>
                <a:cs typeface="Arial" charset="0"/>
              </a:defRPr>
            </a:lvl1pPr>
            <a:lvl2pPr marL="742950" indent="-285750" eaLnBrk="0" hangingPunct="0">
              <a:spcBef>
                <a:spcPct val="30000"/>
              </a:spcBef>
              <a:defRPr sz="1200">
                <a:solidFill>
                  <a:schemeClr val="tx1"/>
                </a:solidFill>
                <a:latin typeface="Times New Roman" pitchFamily="16" charset="0"/>
                <a:cs typeface="Arial" charset="0"/>
              </a:defRPr>
            </a:lvl2pPr>
            <a:lvl3pPr marL="1143000" indent="-228600" eaLnBrk="0" hangingPunct="0">
              <a:spcBef>
                <a:spcPct val="30000"/>
              </a:spcBef>
              <a:defRPr sz="1200">
                <a:solidFill>
                  <a:schemeClr val="tx1"/>
                </a:solidFill>
                <a:latin typeface="Times New Roman" pitchFamily="16" charset="0"/>
                <a:cs typeface="Arial" charset="0"/>
              </a:defRPr>
            </a:lvl3pPr>
            <a:lvl4pPr marL="1600200" indent="-228600" eaLnBrk="0" hangingPunct="0">
              <a:spcBef>
                <a:spcPct val="30000"/>
              </a:spcBef>
              <a:defRPr sz="1200">
                <a:solidFill>
                  <a:schemeClr val="tx1"/>
                </a:solidFill>
                <a:latin typeface="Times New Roman" pitchFamily="16" charset="0"/>
                <a:cs typeface="Arial" charset="0"/>
              </a:defRPr>
            </a:lvl4pPr>
            <a:lvl5pPr marL="2057400" indent="-228600" eaLnBrk="0" hangingPunct="0">
              <a:spcBef>
                <a:spcPct val="30000"/>
              </a:spcBef>
              <a:defRPr sz="1200">
                <a:solidFill>
                  <a:schemeClr val="tx1"/>
                </a:solidFill>
                <a:latin typeface="Times New Roman" pitchFamily="16"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6" charset="0"/>
                <a:cs typeface="Arial" charset="0"/>
              </a:defRPr>
            </a:lvl9pPr>
          </a:lstStyle>
          <a:p>
            <a:pPr eaLnBrk="1" hangingPunct="1">
              <a:spcBef>
                <a:spcPct val="0"/>
              </a:spcBef>
            </a:pPr>
            <a:fld id="{A4CFB2CE-74E2-4EE8-A2D7-4075351F71C7}" type="slidenum">
              <a:rPr lang="en-GB" altLang="en-US" smtClean="0"/>
              <a:pPr eaLnBrk="1" hangingPunct="1">
                <a:spcBef>
                  <a:spcPct val="0"/>
                </a:spcBef>
              </a:pPr>
              <a:t>6</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a:latin typeface="Times New Roman" pitchFamily="16" charset="0"/>
              </a:rPr>
              <a:t>US Non profit also possible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3196 w 6027"/>
                <a:gd name="T1" fmla="*/ 1 h 2296"/>
                <a:gd name="T2" fmla="*/ 0 w 6027"/>
                <a:gd name="T3" fmla="*/ 1 h 2296"/>
                <a:gd name="T4" fmla="*/ 0 w 6027"/>
                <a:gd name="T5" fmla="*/ 0 h 2296"/>
                <a:gd name="T6" fmla="*/ 3196 w 6027"/>
                <a:gd name="T7" fmla="*/ 0 h 2296"/>
                <a:gd name="T8" fmla="*/ 3196 w 6027"/>
                <a:gd name="T9" fmla="*/ 1 h 2296"/>
                <a:gd name="T10" fmla="*/ 3196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sp>
        <p:nvSpPr>
          <p:cNvPr id="7" name="Freeform 5"/>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86 h 353"/>
                  <a:gd name="T4" fmla="*/ 24 w 186"/>
                  <a:gd name="T5" fmla="*/ 147 h 353"/>
                  <a:gd name="T6" fmla="*/ 18 w 186"/>
                  <a:gd name="T7" fmla="*/ 318 h 353"/>
                  <a:gd name="T8" fmla="*/ 42 w 186"/>
                  <a:gd name="T9" fmla="*/ 551 h 353"/>
                  <a:gd name="T10" fmla="*/ 48 w 186"/>
                  <a:gd name="T11" fmla="*/ 780 h 353"/>
                  <a:gd name="T12" fmla="*/ 0 w 186"/>
                  <a:gd name="T13" fmla="*/ 1705 h 353"/>
                  <a:gd name="T14" fmla="*/ 54 w 186"/>
                  <a:gd name="T15" fmla="*/ 1129 h 353"/>
                  <a:gd name="T16" fmla="*/ 84 w 186"/>
                  <a:gd name="T17" fmla="*/ 1041 h 353"/>
                  <a:gd name="T18" fmla="*/ 126 w 186"/>
                  <a:gd name="T19" fmla="*/ 610 h 353"/>
                  <a:gd name="T20" fmla="*/ 144 w 186"/>
                  <a:gd name="T21" fmla="*/ 577 h 353"/>
                  <a:gd name="T22" fmla="*/ 144 w 186"/>
                  <a:gd name="T23" fmla="*/ 435 h 353"/>
                  <a:gd name="T24" fmla="*/ 186 w 186"/>
                  <a:gd name="T25" fmla="*/ 318 h 353"/>
                  <a:gd name="T26" fmla="*/ 162 w 186"/>
                  <a:gd name="T27" fmla="*/ 289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30 h 66"/>
                  <a:gd name="T8" fmla="*/ 6 w 155"/>
                  <a:gd name="T9" fmla="*/ 87 h 66"/>
                  <a:gd name="T10" fmla="*/ 0 w 155"/>
                  <a:gd name="T11" fmla="*/ 120 h 66"/>
                  <a:gd name="T12" fmla="*/ 78 w 155"/>
                  <a:gd name="T13" fmla="*/ 294 h 66"/>
                  <a:gd name="T14" fmla="*/ 96 w 155"/>
                  <a:gd name="T15" fmla="*/ 207 h 66"/>
                  <a:gd name="T16" fmla="*/ 155 w 155"/>
                  <a:gd name="T17" fmla="*/ 327 h 66"/>
                  <a:gd name="T18" fmla="*/ 126 w 155"/>
                  <a:gd name="T19" fmla="*/ 12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Freeform 13"/>
              <p:cNvSpPr>
                <a:spLocks/>
              </p:cNvSpPr>
              <p:nvPr userDrawn="1"/>
            </p:nvSpPr>
            <p:spPr bwMode="ltGray">
              <a:xfrm>
                <a:off x="2486" y="3859"/>
                <a:ext cx="42" cy="81"/>
              </a:xfrm>
              <a:custGeom>
                <a:avLst/>
                <a:gdLst>
                  <a:gd name="T0" fmla="*/ 6 w 42"/>
                  <a:gd name="T1" fmla="*/ 190 h 72"/>
                  <a:gd name="T2" fmla="*/ 0 w 42"/>
                  <a:gd name="T3" fmla="*/ 98 h 72"/>
                  <a:gd name="T4" fmla="*/ 12 w 42"/>
                  <a:gd name="T5" fmla="*/ 33 h 72"/>
                  <a:gd name="T6" fmla="*/ 0 w 42"/>
                  <a:gd name="T7" fmla="*/ 33 h 72"/>
                  <a:gd name="T8" fmla="*/ 12 w 42"/>
                  <a:gd name="T9" fmla="*/ 33 h 72"/>
                  <a:gd name="T10" fmla="*/ 24 w 42"/>
                  <a:gd name="T11" fmla="*/ 33 h 72"/>
                  <a:gd name="T12" fmla="*/ 36 w 42"/>
                  <a:gd name="T13" fmla="*/ 33 h 72"/>
                  <a:gd name="T14" fmla="*/ 42 w 42"/>
                  <a:gd name="T15" fmla="*/ 0 h 72"/>
                  <a:gd name="T16" fmla="*/ 30 w 42"/>
                  <a:gd name="T17" fmla="*/ 98 h 72"/>
                  <a:gd name="T18" fmla="*/ 42 w 42"/>
                  <a:gd name="T19" fmla="*/ 254 h 72"/>
                  <a:gd name="T20" fmla="*/ 12 w 42"/>
                  <a:gd name="T21" fmla="*/ 372 h 72"/>
                  <a:gd name="T22" fmla="*/ 6 w 42"/>
                  <a:gd name="T23" fmla="*/ 190 h 72"/>
                  <a:gd name="T24" fmla="*/ 6 w 42"/>
                  <a:gd name="T25" fmla="*/ 19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74 h 287"/>
                <a:gd name="T4" fmla="*/ 66 w 365"/>
                <a:gd name="T5" fmla="*/ 136 h 287"/>
                <a:gd name="T6" fmla="*/ 143 w 365"/>
                <a:gd name="T7" fmla="*/ 222 h 287"/>
                <a:gd name="T8" fmla="*/ 191 w 365"/>
                <a:gd name="T9" fmla="*/ 204 h 287"/>
                <a:gd name="T10" fmla="*/ 341 w 365"/>
                <a:gd name="T11" fmla="*/ 348 h 287"/>
                <a:gd name="T12" fmla="*/ 305 w 365"/>
                <a:gd name="T13" fmla="*/ 213 h 287"/>
                <a:gd name="T14" fmla="*/ 365 w 365"/>
                <a:gd name="T15" fmla="*/ 160 h 287"/>
                <a:gd name="T16" fmla="*/ 359 w 365"/>
                <a:gd name="T17" fmla="*/ 154 h 287"/>
                <a:gd name="T18" fmla="*/ 335 w 365"/>
                <a:gd name="T19" fmla="*/ 142 h 287"/>
                <a:gd name="T20" fmla="*/ 299 w 365"/>
                <a:gd name="T21" fmla="*/ 104 h 287"/>
                <a:gd name="T22" fmla="*/ 257 w 365"/>
                <a:gd name="T23" fmla="*/ 86 h 287"/>
                <a:gd name="T24" fmla="*/ 215 w 365"/>
                <a:gd name="T25" fmla="*/ 68 h 287"/>
                <a:gd name="T26" fmla="*/ 173 w 365"/>
                <a:gd name="T27" fmla="*/ 50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4 h 60"/>
                <a:gd name="T16" fmla="*/ 65 w 71"/>
                <a:gd name="T17" fmla="*/ 56 h 60"/>
                <a:gd name="T18" fmla="*/ 71 w 71"/>
                <a:gd name="T19" fmla="*/ 68 h 60"/>
                <a:gd name="T20" fmla="*/ 71 w 71"/>
                <a:gd name="T21" fmla="*/ 74 h 60"/>
                <a:gd name="T22" fmla="*/ 59 w 71"/>
                <a:gd name="T23" fmla="*/ 68 h 60"/>
                <a:gd name="T24" fmla="*/ 47 w 71"/>
                <a:gd name="T25" fmla="*/ 56 h 60"/>
                <a:gd name="T26" fmla="*/ 23 w 71"/>
                <a:gd name="T27" fmla="*/ 44 h 60"/>
                <a:gd name="T28" fmla="*/ 23 w 71"/>
                <a:gd name="T29" fmla="*/ 50 h 60"/>
                <a:gd name="T30" fmla="*/ 18 w 71"/>
                <a:gd name="T31" fmla="*/ 56 h 60"/>
                <a:gd name="T32" fmla="*/ 12 w 71"/>
                <a:gd name="T33" fmla="*/ 62 h 60"/>
                <a:gd name="T34" fmla="*/ 6 w 71"/>
                <a:gd name="T35" fmla="*/ 62 h 60"/>
                <a:gd name="T36" fmla="*/ 6 w 71"/>
                <a:gd name="T37" fmla="*/ 62 h 60"/>
                <a:gd name="T38" fmla="*/ 6 w 71"/>
                <a:gd name="T39" fmla="*/ 5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8 h 162"/>
                <a:gd name="T10" fmla="*/ 96 w 161"/>
                <a:gd name="T11" fmla="*/ 74 h 162"/>
                <a:gd name="T12" fmla="*/ 102 w 161"/>
                <a:gd name="T13" fmla="*/ 86 h 162"/>
                <a:gd name="T14" fmla="*/ 108 w 161"/>
                <a:gd name="T15" fmla="*/ 98 h 162"/>
                <a:gd name="T16" fmla="*/ 120 w 161"/>
                <a:gd name="T17" fmla="*/ 110 h 162"/>
                <a:gd name="T18" fmla="*/ 143 w 161"/>
                <a:gd name="T19" fmla="*/ 134 h 162"/>
                <a:gd name="T20" fmla="*/ 155 w 161"/>
                <a:gd name="T21" fmla="*/ 166 h 162"/>
                <a:gd name="T22" fmla="*/ 161 w 161"/>
                <a:gd name="T23" fmla="*/ 184 h 162"/>
                <a:gd name="T24" fmla="*/ 161 w 161"/>
                <a:gd name="T25" fmla="*/ 190 h 162"/>
                <a:gd name="T26" fmla="*/ 96 w 161"/>
                <a:gd name="T27" fmla="*/ 116 h 162"/>
                <a:gd name="T28" fmla="*/ 30 w 161"/>
                <a:gd name="T29" fmla="*/ 68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0"/>
            <p:cNvSpPr>
              <a:spLocks/>
            </p:cNvSpPr>
            <p:nvPr userDrawn="1"/>
          </p:nvSpPr>
          <p:spPr bwMode="auto">
            <a:xfrm>
              <a:off x="706" y="3854"/>
              <a:ext cx="59" cy="61"/>
            </a:xfrm>
            <a:custGeom>
              <a:avLst/>
              <a:gdLst>
                <a:gd name="T0" fmla="*/ 59 w 59"/>
                <a:gd name="T1" fmla="*/ 6 h 60"/>
                <a:gd name="T2" fmla="*/ 41 w 59"/>
                <a:gd name="T3" fmla="*/ 44 h 60"/>
                <a:gd name="T4" fmla="*/ 41 w 59"/>
                <a:gd name="T5" fmla="*/ 50 h 60"/>
                <a:gd name="T6" fmla="*/ 47 w 59"/>
                <a:gd name="T7" fmla="*/ 56 h 60"/>
                <a:gd name="T8" fmla="*/ 53 w 59"/>
                <a:gd name="T9" fmla="*/ 68 h 60"/>
                <a:gd name="T10" fmla="*/ 53 w 59"/>
                <a:gd name="T11" fmla="*/ 74 h 60"/>
                <a:gd name="T12" fmla="*/ 47 w 59"/>
                <a:gd name="T13" fmla="*/ 68 h 60"/>
                <a:gd name="T14" fmla="*/ 35 w 59"/>
                <a:gd name="T15" fmla="*/ 62 h 60"/>
                <a:gd name="T16" fmla="*/ 23 w 59"/>
                <a:gd name="T17" fmla="*/ 50 h 60"/>
                <a:gd name="T18" fmla="*/ 17 w 59"/>
                <a:gd name="T19" fmla="*/ 44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1"/>
            <p:cNvSpPr>
              <a:spLocks/>
            </p:cNvSpPr>
            <p:nvPr userDrawn="1"/>
          </p:nvSpPr>
          <p:spPr bwMode="auto">
            <a:xfrm>
              <a:off x="395" y="3811"/>
              <a:ext cx="245" cy="207"/>
            </a:xfrm>
            <a:custGeom>
              <a:avLst/>
              <a:gdLst>
                <a:gd name="T0" fmla="*/ 233 w 245"/>
                <a:gd name="T1" fmla="*/ 50 h 204"/>
                <a:gd name="T2" fmla="*/ 245 w 245"/>
                <a:gd name="T3" fmla="*/ 56 h 204"/>
                <a:gd name="T4" fmla="*/ 209 w 245"/>
                <a:gd name="T5" fmla="*/ 98 h 204"/>
                <a:gd name="T6" fmla="*/ 143 w 245"/>
                <a:gd name="T7" fmla="*/ 160 h 204"/>
                <a:gd name="T8" fmla="*/ 167 w 245"/>
                <a:gd name="T9" fmla="*/ 191 h 204"/>
                <a:gd name="T10" fmla="*/ 179 w 245"/>
                <a:gd name="T11" fmla="*/ 248 h 204"/>
                <a:gd name="T12" fmla="*/ 77 w 245"/>
                <a:gd name="T13" fmla="*/ 160 h 204"/>
                <a:gd name="T14" fmla="*/ 47 w 245"/>
                <a:gd name="T15" fmla="*/ 98 h 204"/>
                <a:gd name="T16" fmla="*/ 89 w 245"/>
                <a:gd name="T17" fmla="*/ 80 h 204"/>
                <a:gd name="T18" fmla="*/ 59 w 245"/>
                <a:gd name="T19" fmla="*/ 50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0 h 204"/>
                <a:gd name="T50" fmla="*/ 233 w 245"/>
                <a:gd name="T51" fmla="*/ 50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8214"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GB" noProof="0"/>
              <a:t>Click to edit Master title style</a:t>
            </a:r>
          </a:p>
        </p:txBody>
      </p:sp>
      <p:sp>
        <p:nvSpPr>
          <p:cNvPr id="82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GB" noProof="0"/>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GB"/>
          </a:p>
        </p:txBody>
      </p:sp>
      <p:sp>
        <p:nvSpPr>
          <p:cNvPr id="25" name="Rectangle 25"/>
          <p:cNvSpPr>
            <a:spLocks noGrp="1" noChangeArrowheads="1"/>
          </p:cNvSpPr>
          <p:nvPr>
            <p:ph type="sldNum" sz="quarter" idx="11"/>
          </p:nvPr>
        </p:nvSpPr>
        <p:spPr/>
        <p:txBody>
          <a:bodyPr/>
          <a:lstStyle>
            <a:lvl1pPr>
              <a:defRPr/>
            </a:lvl1pPr>
          </a:lstStyle>
          <a:p>
            <a:pPr>
              <a:defRPr/>
            </a:pPr>
            <a:fld id="{55DDF928-BAE5-48DA-8E21-0A26ACEA63A5}" type="slidenum">
              <a:rPr lang="en-GB"/>
              <a:pPr>
                <a:defRPr/>
              </a:pPr>
              <a:t>‹#›</a:t>
            </a:fld>
            <a:endParaRPr lang="en-GB"/>
          </a:p>
        </p:txBody>
      </p:sp>
      <p:sp>
        <p:nvSpPr>
          <p:cNvPr id="26" name="Rectangle 26"/>
          <p:cNvSpPr>
            <a:spLocks noGrp="1" noChangeArrowheads="1"/>
          </p:cNvSpPr>
          <p:nvPr>
            <p:ph type="ftr" sz="quarter" idx="12"/>
          </p:nvPr>
        </p:nvSpPr>
        <p:spPr/>
        <p:txBody>
          <a:bodyPr/>
          <a:lstStyle>
            <a:lvl1pPr>
              <a:defRPr/>
            </a:lvl1pPr>
          </a:lstStyle>
          <a:p>
            <a:pPr>
              <a:defRPr/>
            </a:pPr>
            <a:r>
              <a:rPr lang="en-US"/>
              <a:t>Collis 12th AGM of ISCMNS.  IWAHLM15                                 </a:t>
            </a:r>
            <a:endParaRPr lang="en-GB"/>
          </a:p>
        </p:txBody>
      </p:sp>
    </p:spTree>
    <p:extLst>
      <p:ext uri="{BB962C8B-B14F-4D97-AF65-F5344CB8AC3E}">
        <p14:creationId xmlns:p14="http://schemas.microsoft.com/office/powerpoint/2010/main" val="3685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960A1C17-25CA-490F-BFC6-CA75374233F7}" type="slidenum">
              <a:rPr lang="en-GB"/>
              <a:pPr>
                <a:defRPr/>
              </a:pPr>
              <a:t>‹#›</a:t>
            </a:fld>
            <a:endParaRPr lang="en-GB"/>
          </a:p>
        </p:txBody>
      </p:sp>
    </p:spTree>
    <p:extLst>
      <p:ext uri="{BB962C8B-B14F-4D97-AF65-F5344CB8AC3E}">
        <p14:creationId xmlns:p14="http://schemas.microsoft.com/office/powerpoint/2010/main" val="1616171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501308B0-FE91-4AA8-9B48-89E214589B68}" type="slidenum">
              <a:rPr lang="en-GB"/>
              <a:pPr>
                <a:defRPr/>
              </a:pPr>
              <a:t>‹#›</a:t>
            </a:fld>
            <a:endParaRPr lang="en-GB"/>
          </a:p>
        </p:txBody>
      </p:sp>
    </p:spTree>
    <p:extLst>
      <p:ext uri="{BB962C8B-B14F-4D97-AF65-F5344CB8AC3E}">
        <p14:creationId xmlns:p14="http://schemas.microsoft.com/office/powerpoint/2010/main" val="2597014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216F48C6-368F-405E-B353-91F64B48A5B0}" type="slidenum">
              <a:rPr lang="en-GB"/>
              <a:pPr>
                <a:defRPr/>
              </a:pPr>
              <a:t>‹#›</a:t>
            </a:fld>
            <a:endParaRPr lang="en-GB"/>
          </a:p>
        </p:txBody>
      </p:sp>
    </p:spTree>
    <p:extLst>
      <p:ext uri="{BB962C8B-B14F-4D97-AF65-F5344CB8AC3E}">
        <p14:creationId xmlns:p14="http://schemas.microsoft.com/office/powerpoint/2010/main" val="42382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8E412D30-0356-459A-A862-81601BC87E31}" type="slidenum">
              <a:rPr lang="en-GB"/>
              <a:pPr>
                <a:defRPr/>
              </a:pPr>
              <a:t>‹#›</a:t>
            </a:fld>
            <a:endParaRPr lang="en-GB"/>
          </a:p>
        </p:txBody>
      </p:sp>
    </p:spTree>
    <p:extLst>
      <p:ext uri="{BB962C8B-B14F-4D97-AF65-F5344CB8AC3E}">
        <p14:creationId xmlns:p14="http://schemas.microsoft.com/office/powerpoint/2010/main" val="52155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GB"/>
          </a:p>
        </p:txBody>
      </p:sp>
      <p:sp>
        <p:nvSpPr>
          <p:cNvPr id="5"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6" name="Rectangle 26"/>
          <p:cNvSpPr>
            <a:spLocks noGrp="1" noChangeArrowheads="1"/>
          </p:cNvSpPr>
          <p:nvPr>
            <p:ph type="sldNum" sz="quarter" idx="12"/>
          </p:nvPr>
        </p:nvSpPr>
        <p:spPr>
          <a:ln/>
        </p:spPr>
        <p:txBody>
          <a:bodyPr/>
          <a:lstStyle>
            <a:lvl1pPr>
              <a:defRPr/>
            </a:lvl1pPr>
          </a:lstStyle>
          <a:p>
            <a:pPr>
              <a:defRPr/>
            </a:pPr>
            <a:fld id="{99246D14-C0C2-40AA-BFF9-BC3F4BF3D2A4}" type="slidenum">
              <a:rPr lang="en-GB"/>
              <a:pPr>
                <a:defRPr/>
              </a:pPr>
              <a:t>‹#›</a:t>
            </a:fld>
            <a:endParaRPr lang="en-GB"/>
          </a:p>
        </p:txBody>
      </p:sp>
    </p:spTree>
    <p:extLst>
      <p:ext uri="{BB962C8B-B14F-4D97-AF65-F5344CB8AC3E}">
        <p14:creationId xmlns:p14="http://schemas.microsoft.com/office/powerpoint/2010/main" val="167360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EFCB17B2-818D-429B-95EC-5B0C92766974}" type="slidenum">
              <a:rPr lang="en-GB"/>
              <a:pPr>
                <a:defRPr/>
              </a:pPr>
              <a:t>‹#›</a:t>
            </a:fld>
            <a:endParaRPr lang="en-GB"/>
          </a:p>
        </p:txBody>
      </p:sp>
    </p:spTree>
    <p:extLst>
      <p:ext uri="{BB962C8B-B14F-4D97-AF65-F5344CB8AC3E}">
        <p14:creationId xmlns:p14="http://schemas.microsoft.com/office/powerpoint/2010/main" val="221874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4"/>
          <p:cNvSpPr>
            <a:spLocks noGrp="1" noChangeArrowheads="1"/>
          </p:cNvSpPr>
          <p:nvPr>
            <p:ph type="dt" sz="half" idx="10"/>
          </p:nvPr>
        </p:nvSpPr>
        <p:spPr>
          <a:ln/>
        </p:spPr>
        <p:txBody>
          <a:bodyPr/>
          <a:lstStyle>
            <a:lvl1pPr>
              <a:defRPr/>
            </a:lvl1pPr>
          </a:lstStyle>
          <a:p>
            <a:pPr>
              <a:defRPr/>
            </a:pPr>
            <a:endParaRPr lang="en-GB"/>
          </a:p>
        </p:txBody>
      </p:sp>
      <p:sp>
        <p:nvSpPr>
          <p:cNvPr id="8"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9" name="Rectangle 26"/>
          <p:cNvSpPr>
            <a:spLocks noGrp="1" noChangeArrowheads="1"/>
          </p:cNvSpPr>
          <p:nvPr>
            <p:ph type="sldNum" sz="quarter" idx="12"/>
          </p:nvPr>
        </p:nvSpPr>
        <p:spPr>
          <a:ln/>
        </p:spPr>
        <p:txBody>
          <a:bodyPr/>
          <a:lstStyle>
            <a:lvl1pPr>
              <a:defRPr/>
            </a:lvl1pPr>
          </a:lstStyle>
          <a:p>
            <a:pPr>
              <a:defRPr/>
            </a:pPr>
            <a:fld id="{51825B94-CEFD-4EC7-97DE-0D0AC9DE5DDA}" type="slidenum">
              <a:rPr lang="en-GB"/>
              <a:pPr>
                <a:defRPr/>
              </a:pPr>
              <a:t>‹#›</a:t>
            </a:fld>
            <a:endParaRPr lang="en-GB"/>
          </a:p>
        </p:txBody>
      </p:sp>
    </p:spTree>
    <p:extLst>
      <p:ext uri="{BB962C8B-B14F-4D97-AF65-F5344CB8AC3E}">
        <p14:creationId xmlns:p14="http://schemas.microsoft.com/office/powerpoint/2010/main" val="16080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4"/>
          <p:cNvSpPr>
            <a:spLocks noGrp="1" noChangeArrowheads="1"/>
          </p:cNvSpPr>
          <p:nvPr>
            <p:ph type="dt" sz="half" idx="10"/>
          </p:nvPr>
        </p:nvSpPr>
        <p:spPr>
          <a:ln/>
        </p:spPr>
        <p:txBody>
          <a:bodyPr/>
          <a:lstStyle>
            <a:lvl1pPr>
              <a:defRPr/>
            </a:lvl1pPr>
          </a:lstStyle>
          <a:p>
            <a:pPr>
              <a:defRPr/>
            </a:pPr>
            <a:endParaRPr lang="en-GB"/>
          </a:p>
        </p:txBody>
      </p:sp>
      <p:sp>
        <p:nvSpPr>
          <p:cNvPr id="4"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5" name="Rectangle 26"/>
          <p:cNvSpPr>
            <a:spLocks noGrp="1" noChangeArrowheads="1"/>
          </p:cNvSpPr>
          <p:nvPr>
            <p:ph type="sldNum" sz="quarter" idx="12"/>
          </p:nvPr>
        </p:nvSpPr>
        <p:spPr>
          <a:ln/>
        </p:spPr>
        <p:txBody>
          <a:bodyPr/>
          <a:lstStyle>
            <a:lvl1pPr>
              <a:defRPr/>
            </a:lvl1pPr>
          </a:lstStyle>
          <a:p>
            <a:pPr>
              <a:defRPr/>
            </a:pPr>
            <a:fld id="{2C85F7D5-4E33-4816-A762-BAACEB3984CC}" type="slidenum">
              <a:rPr lang="en-GB"/>
              <a:pPr>
                <a:defRPr/>
              </a:pPr>
              <a:t>‹#›</a:t>
            </a:fld>
            <a:endParaRPr lang="en-GB"/>
          </a:p>
        </p:txBody>
      </p:sp>
    </p:spTree>
    <p:extLst>
      <p:ext uri="{BB962C8B-B14F-4D97-AF65-F5344CB8AC3E}">
        <p14:creationId xmlns:p14="http://schemas.microsoft.com/office/powerpoint/2010/main" val="15972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GB"/>
          </a:p>
        </p:txBody>
      </p:sp>
      <p:sp>
        <p:nvSpPr>
          <p:cNvPr id="3"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4" name="Rectangle 26"/>
          <p:cNvSpPr>
            <a:spLocks noGrp="1" noChangeArrowheads="1"/>
          </p:cNvSpPr>
          <p:nvPr>
            <p:ph type="sldNum" sz="quarter" idx="12"/>
          </p:nvPr>
        </p:nvSpPr>
        <p:spPr>
          <a:ln/>
        </p:spPr>
        <p:txBody>
          <a:bodyPr/>
          <a:lstStyle>
            <a:lvl1pPr>
              <a:defRPr/>
            </a:lvl1pPr>
          </a:lstStyle>
          <a:p>
            <a:pPr>
              <a:defRPr/>
            </a:pPr>
            <a:fld id="{824E463A-2198-43F1-9855-D88CB882DF8C}" type="slidenum">
              <a:rPr lang="en-GB"/>
              <a:pPr>
                <a:defRPr/>
              </a:pPr>
              <a:t>‹#›</a:t>
            </a:fld>
            <a:endParaRPr lang="en-GB"/>
          </a:p>
        </p:txBody>
      </p:sp>
    </p:spTree>
    <p:extLst>
      <p:ext uri="{BB962C8B-B14F-4D97-AF65-F5344CB8AC3E}">
        <p14:creationId xmlns:p14="http://schemas.microsoft.com/office/powerpoint/2010/main" val="83246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C563BC28-C22A-4EF9-AB1D-4C4FFC96AD79}" type="slidenum">
              <a:rPr lang="en-GB"/>
              <a:pPr>
                <a:defRPr/>
              </a:pPr>
              <a:t>‹#›</a:t>
            </a:fld>
            <a:endParaRPr lang="en-GB"/>
          </a:p>
        </p:txBody>
      </p:sp>
    </p:spTree>
    <p:extLst>
      <p:ext uri="{BB962C8B-B14F-4D97-AF65-F5344CB8AC3E}">
        <p14:creationId xmlns:p14="http://schemas.microsoft.com/office/powerpoint/2010/main" val="132245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r>
              <a:rPr lang="en-US"/>
              <a:t>Collis 12th AGM of ISCMNS.  IWAHLM15                                 </a:t>
            </a: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E53669B7-4CB0-4A3F-8A46-B5C5F8E80C52}" type="slidenum">
              <a:rPr lang="en-GB"/>
              <a:pPr>
                <a:defRPr/>
              </a:pPr>
              <a:t>‹#›</a:t>
            </a:fld>
            <a:endParaRPr lang="en-GB"/>
          </a:p>
        </p:txBody>
      </p:sp>
    </p:spTree>
    <p:extLst>
      <p:ext uri="{BB962C8B-B14F-4D97-AF65-F5344CB8AC3E}">
        <p14:creationId xmlns:p14="http://schemas.microsoft.com/office/powerpoint/2010/main" val="231109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3196 w 6027"/>
                <a:gd name="T1" fmla="*/ 1 h 2296"/>
                <a:gd name="T2" fmla="*/ 0 w 6027"/>
                <a:gd name="T3" fmla="*/ 1 h 2296"/>
                <a:gd name="T4" fmla="*/ 0 w 6027"/>
                <a:gd name="T5" fmla="*/ 0 h 2296"/>
                <a:gd name="T6" fmla="*/ 3196 w 6027"/>
                <a:gd name="T7" fmla="*/ 0 h 2296"/>
                <a:gd name="T8" fmla="*/ 3196 w 6027"/>
                <a:gd name="T9" fmla="*/ 1 h 2296"/>
                <a:gd name="T10" fmla="*/ 3196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2"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sp>
        <p:nvSpPr>
          <p:cNvPr id="1027" name="Freeform 5"/>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28" name="Group 6"/>
          <p:cNvGrpSpPr>
            <a:grpSpLocks/>
          </p:cNvGrpSpPr>
          <p:nvPr/>
        </p:nvGrpSpPr>
        <p:grpSpPr bwMode="auto">
          <a:xfrm>
            <a:off x="0" y="6019800"/>
            <a:ext cx="7848600" cy="857250"/>
            <a:chOff x="0" y="3792"/>
            <a:chExt cx="4944" cy="540"/>
          </a:xfrm>
        </p:grpSpPr>
        <p:sp>
          <p:nvSpPr>
            <p:cNvPr id="7175"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86 h 353"/>
                  <a:gd name="T4" fmla="*/ 24 w 186"/>
                  <a:gd name="T5" fmla="*/ 147 h 353"/>
                  <a:gd name="T6" fmla="*/ 18 w 186"/>
                  <a:gd name="T7" fmla="*/ 318 h 353"/>
                  <a:gd name="T8" fmla="*/ 42 w 186"/>
                  <a:gd name="T9" fmla="*/ 551 h 353"/>
                  <a:gd name="T10" fmla="*/ 48 w 186"/>
                  <a:gd name="T11" fmla="*/ 780 h 353"/>
                  <a:gd name="T12" fmla="*/ 0 w 186"/>
                  <a:gd name="T13" fmla="*/ 1705 h 353"/>
                  <a:gd name="T14" fmla="*/ 54 w 186"/>
                  <a:gd name="T15" fmla="*/ 1129 h 353"/>
                  <a:gd name="T16" fmla="*/ 84 w 186"/>
                  <a:gd name="T17" fmla="*/ 1041 h 353"/>
                  <a:gd name="T18" fmla="*/ 126 w 186"/>
                  <a:gd name="T19" fmla="*/ 610 h 353"/>
                  <a:gd name="T20" fmla="*/ 144 w 186"/>
                  <a:gd name="T21" fmla="*/ 577 h 353"/>
                  <a:gd name="T22" fmla="*/ 144 w 186"/>
                  <a:gd name="T23" fmla="*/ 435 h 353"/>
                  <a:gd name="T24" fmla="*/ 186 w 186"/>
                  <a:gd name="T25" fmla="*/ 318 h 353"/>
                  <a:gd name="T26" fmla="*/ 162 w 186"/>
                  <a:gd name="T27" fmla="*/ 289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30 h 66"/>
                  <a:gd name="T8" fmla="*/ 6 w 155"/>
                  <a:gd name="T9" fmla="*/ 87 h 66"/>
                  <a:gd name="T10" fmla="*/ 0 w 155"/>
                  <a:gd name="T11" fmla="*/ 120 h 66"/>
                  <a:gd name="T12" fmla="*/ 78 w 155"/>
                  <a:gd name="T13" fmla="*/ 294 h 66"/>
                  <a:gd name="T14" fmla="*/ 96 w 155"/>
                  <a:gd name="T15" fmla="*/ 207 h 66"/>
                  <a:gd name="T16" fmla="*/ 155 w 155"/>
                  <a:gd name="T17" fmla="*/ 327 h 66"/>
                  <a:gd name="T18" fmla="*/ 126 w 155"/>
                  <a:gd name="T19" fmla="*/ 12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3"/>
              <p:cNvSpPr>
                <a:spLocks/>
              </p:cNvSpPr>
              <p:nvPr userDrawn="1"/>
            </p:nvSpPr>
            <p:spPr bwMode="ltGray">
              <a:xfrm>
                <a:off x="2486" y="3859"/>
                <a:ext cx="42" cy="81"/>
              </a:xfrm>
              <a:custGeom>
                <a:avLst/>
                <a:gdLst>
                  <a:gd name="T0" fmla="*/ 6 w 42"/>
                  <a:gd name="T1" fmla="*/ 190 h 72"/>
                  <a:gd name="T2" fmla="*/ 0 w 42"/>
                  <a:gd name="T3" fmla="*/ 98 h 72"/>
                  <a:gd name="T4" fmla="*/ 12 w 42"/>
                  <a:gd name="T5" fmla="*/ 33 h 72"/>
                  <a:gd name="T6" fmla="*/ 0 w 42"/>
                  <a:gd name="T7" fmla="*/ 33 h 72"/>
                  <a:gd name="T8" fmla="*/ 12 w 42"/>
                  <a:gd name="T9" fmla="*/ 33 h 72"/>
                  <a:gd name="T10" fmla="*/ 24 w 42"/>
                  <a:gd name="T11" fmla="*/ 33 h 72"/>
                  <a:gd name="T12" fmla="*/ 36 w 42"/>
                  <a:gd name="T13" fmla="*/ 33 h 72"/>
                  <a:gd name="T14" fmla="*/ 42 w 42"/>
                  <a:gd name="T15" fmla="*/ 0 h 72"/>
                  <a:gd name="T16" fmla="*/ 30 w 42"/>
                  <a:gd name="T17" fmla="*/ 98 h 72"/>
                  <a:gd name="T18" fmla="*/ 42 w 42"/>
                  <a:gd name="T19" fmla="*/ 254 h 72"/>
                  <a:gd name="T20" fmla="*/ 12 w 42"/>
                  <a:gd name="T21" fmla="*/ 372 h 72"/>
                  <a:gd name="T22" fmla="*/ 6 w 42"/>
                  <a:gd name="T23" fmla="*/ 190 h 72"/>
                  <a:gd name="T24" fmla="*/ 6 w 42"/>
                  <a:gd name="T25" fmla="*/ 19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182"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74 h 287"/>
                <a:gd name="T4" fmla="*/ 66 w 365"/>
                <a:gd name="T5" fmla="*/ 136 h 287"/>
                <a:gd name="T6" fmla="*/ 143 w 365"/>
                <a:gd name="T7" fmla="*/ 222 h 287"/>
                <a:gd name="T8" fmla="*/ 191 w 365"/>
                <a:gd name="T9" fmla="*/ 204 h 287"/>
                <a:gd name="T10" fmla="*/ 341 w 365"/>
                <a:gd name="T11" fmla="*/ 348 h 287"/>
                <a:gd name="T12" fmla="*/ 305 w 365"/>
                <a:gd name="T13" fmla="*/ 213 h 287"/>
                <a:gd name="T14" fmla="*/ 365 w 365"/>
                <a:gd name="T15" fmla="*/ 160 h 287"/>
                <a:gd name="T16" fmla="*/ 359 w 365"/>
                <a:gd name="T17" fmla="*/ 154 h 287"/>
                <a:gd name="T18" fmla="*/ 335 w 365"/>
                <a:gd name="T19" fmla="*/ 142 h 287"/>
                <a:gd name="T20" fmla="*/ 299 w 365"/>
                <a:gd name="T21" fmla="*/ 104 h 287"/>
                <a:gd name="T22" fmla="*/ 257 w 365"/>
                <a:gd name="T23" fmla="*/ 86 h 287"/>
                <a:gd name="T24" fmla="*/ 215 w 365"/>
                <a:gd name="T25" fmla="*/ 68 h 287"/>
                <a:gd name="T26" fmla="*/ 173 w 365"/>
                <a:gd name="T27" fmla="*/ 50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4 h 60"/>
                <a:gd name="T16" fmla="*/ 65 w 71"/>
                <a:gd name="T17" fmla="*/ 56 h 60"/>
                <a:gd name="T18" fmla="*/ 71 w 71"/>
                <a:gd name="T19" fmla="*/ 68 h 60"/>
                <a:gd name="T20" fmla="*/ 71 w 71"/>
                <a:gd name="T21" fmla="*/ 74 h 60"/>
                <a:gd name="T22" fmla="*/ 59 w 71"/>
                <a:gd name="T23" fmla="*/ 68 h 60"/>
                <a:gd name="T24" fmla="*/ 47 w 71"/>
                <a:gd name="T25" fmla="*/ 56 h 60"/>
                <a:gd name="T26" fmla="*/ 23 w 71"/>
                <a:gd name="T27" fmla="*/ 44 h 60"/>
                <a:gd name="T28" fmla="*/ 23 w 71"/>
                <a:gd name="T29" fmla="*/ 50 h 60"/>
                <a:gd name="T30" fmla="*/ 18 w 71"/>
                <a:gd name="T31" fmla="*/ 56 h 60"/>
                <a:gd name="T32" fmla="*/ 12 w 71"/>
                <a:gd name="T33" fmla="*/ 62 h 60"/>
                <a:gd name="T34" fmla="*/ 6 w 71"/>
                <a:gd name="T35" fmla="*/ 62 h 60"/>
                <a:gd name="T36" fmla="*/ 6 w 71"/>
                <a:gd name="T37" fmla="*/ 62 h 60"/>
                <a:gd name="T38" fmla="*/ 6 w 71"/>
                <a:gd name="T39" fmla="*/ 5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8 h 162"/>
                <a:gd name="T10" fmla="*/ 96 w 161"/>
                <a:gd name="T11" fmla="*/ 74 h 162"/>
                <a:gd name="T12" fmla="*/ 102 w 161"/>
                <a:gd name="T13" fmla="*/ 86 h 162"/>
                <a:gd name="T14" fmla="*/ 108 w 161"/>
                <a:gd name="T15" fmla="*/ 98 h 162"/>
                <a:gd name="T16" fmla="*/ 120 w 161"/>
                <a:gd name="T17" fmla="*/ 110 h 162"/>
                <a:gd name="T18" fmla="*/ 143 w 161"/>
                <a:gd name="T19" fmla="*/ 134 h 162"/>
                <a:gd name="T20" fmla="*/ 155 w 161"/>
                <a:gd name="T21" fmla="*/ 166 h 162"/>
                <a:gd name="T22" fmla="*/ 161 w 161"/>
                <a:gd name="T23" fmla="*/ 184 h 162"/>
                <a:gd name="T24" fmla="*/ 161 w 161"/>
                <a:gd name="T25" fmla="*/ 190 h 162"/>
                <a:gd name="T26" fmla="*/ 96 w 161"/>
                <a:gd name="T27" fmla="*/ 116 h 162"/>
                <a:gd name="T28" fmla="*/ 30 w 161"/>
                <a:gd name="T29" fmla="*/ 68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20"/>
            <p:cNvSpPr>
              <a:spLocks/>
            </p:cNvSpPr>
            <p:nvPr/>
          </p:nvSpPr>
          <p:spPr bwMode="auto">
            <a:xfrm>
              <a:off x="706" y="3854"/>
              <a:ext cx="59" cy="61"/>
            </a:xfrm>
            <a:custGeom>
              <a:avLst/>
              <a:gdLst>
                <a:gd name="T0" fmla="*/ 59 w 59"/>
                <a:gd name="T1" fmla="*/ 6 h 60"/>
                <a:gd name="T2" fmla="*/ 41 w 59"/>
                <a:gd name="T3" fmla="*/ 44 h 60"/>
                <a:gd name="T4" fmla="*/ 41 w 59"/>
                <a:gd name="T5" fmla="*/ 50 h 60"/>
                <a:gd name="T6" fmla="*/ 47 w 59"/>
                <a:gd name="T7" fmla="*/ 56 h 60"/>
                <a:gd name="T8" fmla="*/ 53 w 59"/>
                <a:gd name="T9" fmla="*/ 68 h 60"/>
                <a:gd name="T10" fmla="*/ 53 w 59"/>
                <a:gd name="T11" fmla="*/ 74 h 60"/>
                <a:gd name="T12" fmla="*/ 47 w 59"/>
                <a:gd name="T13" fmla="*/ 68 h 60"/>
                <a:gd name="T14" fmla="*/ 35 w 59"/>
                <a:gd name="T15" fmla="*/ 62 h 60"/>
                <a:gd name="T16" fmla="*/ 23 w 59"/>
                <a:gd name="T17" fmla="*/ 50 h 60"/>
                <a:gd name="T18" fmla="*/ 17 w 59"/>
                <a:gd name="T19" fmla="*/ 44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21"/>
            <p:cNvSpPr>
              <a:spLocks/>
            </p:cNvSpPr>
            <p:nvPr/>
          </p:nvSpPr>
          <p:spPr bwMode="auto">
            <a:xfrm>
              <a:off x="395" y="3811"/>
              <a:ext cx="245" cy="207"/>
            </a:xfrm>
            <a:custGeom>
              <a:avLst/>
              <a:gdLst>
                <a:gd name="T0" fmla="*/ 233 w 245"/>
                <a:gd name="T1" fmla="*/ 50 h 204"/>
                <a:gd name="T2" fmla="*/ 245 w 245"/>
                <a:gd name="T3" fmla="*/ 56 h 204"/>
                <a:gd name="T4" fmla="*/ 209 w 245"/>
                <a:gd name="T5" fmla="*/ 98 h 204"/>
                <a:gd name="T6" fmla="*/ 143 w 245"/>
                <a:gd name="T7" fmla="*/ 160 h 204"/>
                <a:gd name="T8" fmla="*/ 167 w 245"/>
                <a:gd name="T9" fmla="*/ 191 h 204"/>
                <a:gd name="T10" fmla="*/ 179 w 245"/>
                <a:gd name="T11" fmla="*/ 248 h 204"/>
                <a:gd name="T12" fmla="*/ 77 w 245"/>
                <a:gd name="T13" fmla="*/ 160 h 204"/>
                <a:gd name="T14" fmla="*/ 47 w 245"/>
                <a:gd name="T15" fmla="*/ 98 h 204"/>
                <a:gd name="T16" fmla="*/ 89 w 245"/>
                <a:gd name="T17" fmla="*/ 80 h 204"/>
                <a:gd name="T18" fmla="*/ 59 w 245"/>
                <a:gd name="T19" fmla="*/ 50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0 h 204"/>
                <a:gd name="T50" fmla="*/ 233 w 245"/>
                <a:gd name="T51" fmla="*/ 50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190"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92"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effectLst>
                  <a:outerShdw blurRad="38100" dist="38100" dir="2700000" algn="tl">
                    <a:srgbClr val="000000"/>
                  </a:outerShdw>
                </a:effectLst>
              </a:defRPr>
            </a:lvl1pPr>
          </a:lstStyle>
          <a:p>
            <a:pPr>
              <a:defRPr/>
            </a:pPr>
            <a:endParaRPr lang="en-GB"/>
          </a:p>
        </p:txBody>
      </p:sp>
      <p:sp>
        <p:nvSpPr>
          <p:cNvPr id="7193"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a:effectLst>
                  <a:outerShdw blurRad="38100" dist="38100" dir="2700000" algn="tl">
                    <a:srgbClr val="000000"/>
                  </a:outerShdw>
                </a:effectLst>
              </a:defRPr>
            </a:lvl1pPr>
          </a:lstStyle>
          <a:p>
            <a:pPr>
              <a:defRPr/>
            </a:pPr>
            <a:r>
              <a:rPr lang="en-US"/>
              <a:t>Collis 12th AGM of ISCMNS.  IWAHLM15                                 </a:t>
            </a:r>
            <a:endParaRPr lang="en-GB"/>
          </a:p>
        </p:txBody>
      </p:sp>
      <p:sp>
        <p:nvSpPr>
          <p:cNvPr id="7194"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ffectLst>
                  <a:outerShdw blurRad="38100" dist="38100" dir="2700000" algn="tl">
                    <a:srgbClr val="000000"/>
                  </a:outerShdw>
                </a:effectLst>
              </a:defRPr>
            </a:lvl1pPr>
          </a:lstStyle>
          <a:p>
            <a:pPr>
              <a:defRPr/>
            </a:pPr>
            <a:fld id="{B94112FF-36A3-4388-85E6-FCFDF4D623D3}"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843"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Collisagm5.ppt"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iscmns.org/work15/Colli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Collis 12th AGM of ISCMNS.  IWAHLM15                                 </a:t>
            </a:r>
            <a:endParaRPr lang="en-GB" dirty="0"/>
          </a:p>
        </p:txBody>
      </p:sp>
      <p:sp>
        <p:nvSpPr>
          <p:cNvPr id="7" name="Slide Number Placeholder 6"/>
          <p:cNvSpPr>
            <a:spLocks noGrp="1"/>
          </p:cNvSpPr>
          <p:nvPr>
            <p:ph type="sldNum" sz="quarter" idx="12"/>
          </p:nvPr>
        </p:nvSpPr>
        <p:spPr/>
        <p:txBody>
          <a:bodyPr/>
          <a:lstStyle/>
          <a:p>
            <a:pPr>
              <a:defRPr/>
            </a:pPr>
            <a:fld id="{512EC9B0-9C11-4E66-BF6D-35F94C482BA0}" type="slidenum">
              <a:rPr lang="en-GB"/>
              <a:pPr>
                <a:defRPr/>
              </a:pPr>
              <a:t>1</a:t>
            </a:fld>
            <a:endParaRPr lang="en-GB"/>
          </a:p>
        </p:txBody>
      </p:sp>
      <p:sp>
        <p:nvSpPr>
          <p:cNvPr id="10242" name="Rectangle 2"/>
          <p:cNvSpPr>
            <a:spLocks noGrp="1" noChangeArrowheads="1"/>
          </p:cNvSpPr>
          <p:nvPr>
            <p:ph type="title"/>
          </p:nvPr>
        </p:nvSpPr>
        <p:spPr>
          <a:xfrm>
            <a:off x="457200" y="228600"/>
            <a:ext cx="8229600" cy="1472208"/>
          </a:xfrm>
        </p:spPr>
        <p:txBody>
          <a:bodyPr/>
          <a:lstStyle/>
          <a:p>
            <a:pPr eaLnBrk="1" hangingPunct="1">
              <a:defRPr/>
            </a:pPr>
            <a:r>
              <a:rPr lang="en-US" sz="3200" b="1" dirty="0">
                <a:solidFill>
                  <a:schemeClr val="tx1"/>
                </a:solidFill>
              </a:rPr>
              <a:t>ISCMNS 12</a:t>
            </a:r>
            <a:r>
              <a:rPr lang="en-US" sz="3200" b="1" baseline="30000" dirty="0">
                <a:solidFill>
                  <a:schemeClr val="tx1"/>
                </a:solidFill>
              </a:rPr>
              <a:t>th</a:t>
            </a:r>
            <a:r>
              <a:rPr lang="en-US" sz="3200" b="1" dirty="0">
                <a:solidFill>
                  <a:schemeClr val="tx1"/>
                </a:solidFill>
              </a:rPr>
              <a:t> General Meeting</a:t>
            </a:r>
            <a:br>
              <a:rPr lang="en-US" sz="3200" b="1" dirty="0">
                <a:solidFill>
                  <a:schemeClr val="tx1"/>
                </a:solidFill>
              </a:rPr>
            </a:br>
            <a:r>
              <a:rPr lang="en-US" sz="3200" b="1" dirty="0">
                <a:solidFill>
                  <a:schemeClr val="tx1"/>
                </a:solidFill>
              </a:rPr>
              <a:t>17:30 Tuesday 27 September 2022</a:t>
            </a:r>
            <a:br>
              <a:rPr lang="en-US" sz="3200" b="1" dirty="0">
                <a:solidFill>
                  <a:schemeClr val="tx1"/>
                </a:solidFill>
              </a:rPr>
            </a:br>
            <a:r>
              <a:rPr lang="en-US" sz="3200" b="1" dirty="0">
                <a:solidFill>
                  <a:schemeClr val="tx1"/>
                </a:solidFill>
              </a:rPr>
              <a:t>IWAHLM15.  </a:t>
            </a:r>
            <a:r>
              <a:rPr lang="en-GB" sz="3200" b="1" dirty="0">
                <a:solidFill>
                  <a:schemeClr val="tx1"/>
                </a:solidFill>
              </a:rPr>
              <a:t>Hotel </a:t>
            </a:r>
            <a:r>
              <a:rPr lang="en-GB" sz="3200" b="1" dirty="0" err="1">
                <a:solidFill>
                  <a:schemeClr val="tx1"/>
                </a:solidFill>
              </a:rPr>
              <a:t>Domus</a:t>
            </a:r>
            <a:r>
              <a:rPr lang="en-GB" sz="3200" b="1" dirty="0">
                <a:solidFill>
                  <a:schemeClr val="tx1"/>
                </a:solidFill>
              </a:rPr>
              <a:t> </a:t>
            </a:r>
            <a:r>
              <a:rPr lang="en-GB" sz="3200" b="1" dirty="0" err="1">
                <a:solidFill>
                  <a:schemeClr val="tx1"/>
                </a:solidFill>
              </a:rPr>
              <a:t>Pacis</a:t>
            </a:r>
            <a:r>
              <a:rPr lang="en-GB" sz="3200" b="1" dirty="0">
                <a:solidFill>
                  <a:schemeClr val="tx1"/>
                </a:solidFill>
              </a:rPr>
              <a:t>, Assisi.</a:t>
            </a:r>
            <a:br>
              <a:rPr lang="en-US" sz="3200" b="1" dirty="0"/>
            </a:br>
            <a:endParaRPr lang="en-GB" sz="3200" b="1" dirty="0"/>
          </a:p>
        </p:txBody>
      </p:sp>
      <p:sp>
        <p:nvSpPr>
          <p:cNvPr id="3077" name="Rectangle 3"/>
          <p:cNvSpPr>
            <a:spLocks noGrp="1" noChangeArrowheads="1"/>
          </p:cNvSpPr>
          <p:nvPr>
            <p:ph type="body" sz="half" idx="1"/>
          </p:nvPr>
        </p:nvSpPr>
        <p:spPr/>
        <p:txBody>
          <a:bodyPr/>
          <a:lstStyle/>
          <a:p>
            <a:pPr algn="ctr" eaLnBrk="1" hangingPunct="1">
              <a:lnSpc>
                <a:spcPct val="80000"/>
              </a:lnSpc>
              <a:buFontTx/>
              <a:buNone/>
            </a:pPr>
            <a:endParaRPr lang="en-GB" altLang="en-US" b="1"/>
          </a:p>
          <a:p>
            <a:pPr algn="ctr" eaLnBrk="1" hangingPunct="1">
              <a:lnSpc>
                <a:spcPct val="80000"/>
              </a:lnSpc>
              <a:buFontTx/>
              <a:buNone/>
            </a:pPr>
            <a:r>
              <a:rPr lang="en-GB" altLang="en-US" sz="3600" b="1"/>
              <a:t>The International Society for</a:t>
            </a:r>
          </a:p>
          <a:p>
            <a:pPr algn="ctr" eaLnBrk="1" hangingPunct="1">
              <a:lnSpc>
                <a:spcPct val="80000"/>
              </a:lnSpc>
              <a:buFontTx/>
              <a:buNone/>
            </a:pPr>
            <a:r>
              <a:rPr lang="en-GB" altLang="en-US" sz="3600" b="1"/>
              <a:t>Condensed Matter Nuclear Science</a:t>
            </a:r>
          </a:p>
          <a:p>
            <a:pPr algn="ctr" eaLnBrk="1" hangingPunct="1">
              <a:lnSpc>
                <a:spcPct val="80000"/>
              </a:lnSpc>
              <a:buFontTx/>
              <a:buNone/>
            </a:pPr>
            <a:r>
              <a:rPr lang="en-GB" altLang="en-US" sz="2000" b="1"/>
              <a:t>Bill Collis</a:t>
            </a:r>
          </a:p>
          <a:p>
            <a:pPr algn="ctr" eaLnBrk="1" hangingPunct="1">
              <a:lnSpc>
                <a:spcPct val="80000"/>
              </a:lnSpc>
              <a:buFontTx/>
              <a:buNone/>
            </a:pPr>
            <a:r>
              <a:rPr lang="en-GB" altLang="en-US" sz="2000" b="1"/>
              <a:t>Chief Executive</a:t>
            </a:r>
          </a:p>
          <a:p>
            <a:pPr algn="ctr" eaLnBrk="1" hangingPunct="1">
              <a:lnSpc>
                <a:spcPct val="80000"/>
              </a:lnSpc>
              <a:buFontTx/>
              <a:buNone/>
            </a:pPr>
            <a:endParaRPr lang="en-GB" altLang="en-US" sz="4000" b="1"/>
          </a:p>
          <a:p>
            <a:pPr algn="ctr" eaLnBrk="1" hangingPunct="1">
              <a:lnSpc>
                <a:spcPct val="80000"/>
              </a:lnSpc>
              <a:buFontTx/>
              <a:buNone/>
            </a:pPr>
            <a:r>
              <a:rPr lang="en-GB" altLang="en-US" sz="2200" b="1" i="1"/>
              <a:t>N.B.  Non ISCMNS members are welcome to attend.</a:t>
            </a:r>
          </a:p>
          <a:p>
            <a:pPr algn="ctr" eaLnBrk="1" hangingPunct="1">
              <a:lnSpc>
                <a:spcPct val="80000"/>
              </a:lnSpc>
              <a:buFontTx/>
              <a:buNone/>
            </a:pPr>
            <a:endParaRPr lang="en-GB" altLang="en-US" sz="2000"/>
          </a:p>
        </p:txBody>
      </p:sp>
      <p:pic>
        <p:nvPicPr>
          <p:cNvPr id="3078" name="Picture 6" descr="logo-iscmns-p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86325" y="1773238"/>
            <a:ext cx="4081463" cy="4103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1EE34EDF-5E7F-4F54-9C35-860D2CE2BA9A}" type="slidenum">
              <a:rPr lang="en-GB"/>
              <a:pPr>
                <a:defRPr/>
              </a:pPr>
              <a:t>10</a:t>
            </a:fld>
            <a:endParaRPr lang="en-GB"/>
          </a:p>
        </p:txBody>
      </p:sp>
      <p:sp>
        <p:nvSpPr>
          <p:cNvPr id="37890" name="Rectangle 2"/>
          <p:cNvSpPr>
            <a:spLocks noGrp="1" noChangeArrowheads="1"/>
          </p:cNvSpPr>
          <p:nvPr>
            <p:ph type="title"/>
          </p:nvPr>
        </p:nvSpPr>
        <p:spPr/>
        <p:txBody>
          <a:bodyPr/>
          <a:lstStyle/>
          <a:p>
            <a:pPr eaLnBrk="1" hangingPunct="1">
              <a:defRPr/>
            </a:pPr>
            <a:r>
              <a:rPr lang="en-GB" b="1" dirty="0"/>
              <a:t>Regulation &amp; Bureaucracy</a:t>
            </a:r>
          </a:p>
        </p:txBody>
      </p:sp>
      <p:sp>
        <p:nvSpPr>
          <p:cNvPr id="7173" name="Rectangle 3"/>
          <p:cNvSpPr>
            <a:spLocks noGrp="1" noChangeArrowheads="1"/>
          </p:cNvSpPr>
          <p:nvPr>
            <p:ph type="body" idx="1"/>
          </p:nvPr>
        </p:nvSpPr>
        <p:spPr>
          <a:xfrm>
            <a:off x="457200" y="1600200"/>
            <a:ext cx="8579296" cy="4495800"/>
          </a:xfrm>
        </p:spPr>
        <p:txBody>
          <a:bodyPr/>
          <a:lstStyle/>
          <a:p>
            <a:pPr eaLnBrk="1" hangingPunct="1"/>
            <a:r>
              <a:rPr lang="en-GB" altLang="en-US" sz="2800" b="1" dirty="0"/>
              <a:t>The major UK bodies regulating ISCMNS are:-</a:t>
            </a:r>
          </a:p>
          <a:p>
            <a:pPr eaLnBrk="1" hangingPunct="1"/>
            <a:endParaRPr lang="en-GB" altLang="en-US" sz="2800" b="1" dirty="0"/>
          </a:p>
          <a:p>
            <a:pPr eaLnBrk="1" hangingPunct="1"/>
            <a:r>
              <a:rPr lang="en-GB" altLang="en-US" sz="2800" b="1" dirty="0"/>
              <a:t>Companies House – Getting less bureaucratic</a:t>
            </a:r>
          </a:p>
          <a:p>
            <a:pPr eaLnBrk="1" hangingPunct="1"/>
            <a:r>
              <a:rPr lang="en-GB" altLang="en-US" sz="2800" b="1" dirty="0"/>
              <a:t>Charity Commission – No change</a:t>
            </a:r>
          </a:p>
          <a:p>
            <a:pPr eaLnBrk="1" hangingPunct="1"/>
            <a:r>
              <a:rPr lang="en-GB" altLang="en-US" sz="2800" b="1" dirty="0"/>
              <a:t>HM Revenue &amp; Customs – No tax</a:t>
            </a:r>
          </a:p>
          <a:p>
            <a:pPr eaLnBrk="1" hangingPunct="1"/>
            <a:endParaRPr lang="en-GB" altLang="en-US" sz="2800" b="1" dirty="0"/>
          </a:p>
          <a:p>
            <a:pPr eaLnBrk="1" hangingPunct="1"/>
            <a:r>
              <a:rPr lang="en-GB" altLang="en-US" sz="2800" b="1" dirty="0"/>
              <a:t>Brexit – Poor access to H2020 </a:t>
            </a:r>
            <a:r>
              <a:rPr lang="en-GB" altLang="en-US" sz="2800" b="1" dirty="0">
                <a:sym typeface="Wingdings" panose="05000000000000000000" pitchFamily="2" charset="2"/>
              </a:rPr>
              <a:t></a:t>
            </a:r>
          </a:p>
          <a:p>
            <a:pPr eaLnBrk="1" hangingPunct="1"/>
            <a:r>
              <a:rPr lang="en-GB" altLang="en-US" sz="2800" b="1" dirty="0">
                <a:sym typeface="Wingdings" panose="05000000000000000000" pitchFamily="2" charset="2"/>
              </a:rPr>
              <a:t>No constitutional changes proposed.</a:t>
            </a:r>
            <a:endParaRPr lang="en-GB" altLang="en-US" sz="2800" b="1" dirty="0"/>
          </a:p>
        </p:txBody>
      </p:sp>
    </p:spTree>
    <p:extLst>
      <p:ext uri="{BB962C8B-B14F-4D97-AF65-F5344CB8AC3E}">
        <p14:creationId xmlns:p14="http://schemas.microsoft.com/office/powerpoint/2010/main" val="298064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000" b="1" dirty="0"/>
              <a:t>The Minoru Toyoda Gold </a:t>
            </a:r>
            <a:r>
              <a:rPr lang="it-IT" sz="4000" b="1" dirty="0" err="1"/>
              <a:t>Medal</a:t>
            </a:r>
            <a:r>
              <a:rPr lang="it-IT" sz="4000" b="1" dirty="0"/>
              <a:t> </a:t>
            </a:r>
            <a:r>
              <a:rPr lang="it-IT" sz="4000" b="1" dirty="0" err="1"/>
              <a:t>awarded</a:t>
            </a:r>
            <a:r>
              <a:rPr lang="it-IT" sz="4000" b="1" dirty="0"/>
              <a:t> to Ed </a:t>
            </a:r>
            <a:r>
              <a:rPr lang="it-IT" sz="4000" b="1" dirty="0" err="1"/>
              <a:t>Storms</a:t>
            </a:r>
            <a:r>
              <a:rPr lang="it-IT" sz="4000" b="1" dirty="0"/>
              <a:t> </a:t>
            </a:r>
            <a:r>
              <a:rPr lang="it-IT" sz="4000" b="1" dirty="0" err="1"/>
              <a:t>at</a:t>
            </a:r>
            <a:r>
              <a:rPr lang="it-IT" sz="4000" b="1" dirty="0"/>
              <a:t> ICCF24</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15106" y="1600200"/>
            <a:ext cx="5513788" cy="4495800"/>
          </a:xfrm>
        </p:spPr>
      </p:pic>
      <p:sp>
        <p:nvSpPr>
          <p:cNvPr id="4" name="Footer Placeholder 3"/>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p:cNvSpPr>
            <a:spLocks noGrp="1"/>
          </p:cNvSpPr>
          <p:nvPr>
            <p:ph type="sldNum" sz="quarter" idx="12"/>
          </p:nvPr>
        </p:nvSpPr>
        <p:spPr/>
        <p:txBody>
          <a:bodyPr/>
          <a:lstStyle/>
          <a:p>
            <a:pPr>
              <a:defRPr/>
            </a:pPr>
            <a:fld id="{8E412D30-0356-459A-A862-81601BC87E31}" type="slidenum">
              <a:rPr lang="en-GB" smtClean="0"/>
              <a:pPr>
                <a:defRPr/>
              </a:pPr>
              <a:t>11</a:t>
            </a:fld>
            <a:endParaRPr lang="en-GB"/>
          </a:p>
        </p:txBody>
      </p:sp>
    </p:spTree>
    <p:extLst>
      <p:ext uri="{BB962C8B-B14F-4D97-AF65-F5344CB8AC3E}">
        <p14:creationId xmlns:p14="http://schemas.microsoft.com/office/powerpoint/2010/main" val="341107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GB" altLang="en-US" sz="1200"/>
              <a:t>Bill Collis: Organizer's remarks</a:t>
            </a:r>
          </a:p>
        </p:txBody>
      </p:sp>
      <p:sp>
        <p:nvSpPr>
          <p:cNvPr id="11267" name="Slide Number Placeholder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fld id="{2D3F2DF6-39DB-46F9-92EF-2B72D992B2C3}" type="slidenum">
              <a:rPr lang="en-GB" altLang="en-US" sz="1200" smtClean="0">
                <a:latin typeface="Arial Black" pitchFamily="34" charset="0"/>
              </a:rPr>
              <a:pPr eaLnBrk="1" hangingPunct="1">
                <a:spcBef>
                  <a:spcPct val="0"/>
                </a:spcBef>
                <a:buClrTx/>
                <a:buSzTx/>
                <a:buFontTx/>
                <a:buNone/>
              </a:pPr>
              <a:t>12</a:t>
            </a:fld>
            <a:endParaRPr lang="en-GB" altLang="en-US" sz="1200">
              <a:latin typeface="Arial Black" pitchFamily="34" charset="0"/>
            </a:endParaRPr>
          </a:p>
        </p:txBody>
      </p:sp>
      <p:sp>
        <p:nvSpPr>
          <p:cNvPr id="11268" name="Date Placeholder 5"/>
          <p:cNvSpPr>
            <a:spLocks noGrp="1"/>
          </p:cNvSpPr>
          <p:nvPr>
            <p:ph type="dt" sz="quarter" idx="12"/>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fld id="{9A0FB03B-1552-458E-A0B3-BEF2A0B26377}" type="datetime1">
              <a:rPr lang="en-GB" altLang="en-US" sz="1200" smtClean="0"/>
              <a:pPr eaLnBrk="1" hangingPunct="1">
                <a:spcBef>
                  <a:spcPct val="0"/>
                </a:spcBef>
                <a:buClrTx/>
                <a:buSzTx/>
                <a:buFontTx/>
                <a:buNone/>
              </a:pPr>
              <a:t>27/09/2022</a:t>
            </a:fld>
            <a:endParaRPr lang="en-GB" altLang="en-US" sz="1200"/>
          </a:p>
        </p:txBody>
      </p:sp>
      <p:sp>
        <p:nvSpPr>
          <p:cNvPr id="11269" name="Rectangle 5"/>
          <p:cNvSpPr>
            <a:spLocks noGrp="1" noChangeArrowheads="1"/>
          </p:cNvSpPr>
          <p:nvPr>
            <p:ph type="title"/>
          </p:nvPr>
        </p:nvSpPr>
        <p:spPr/>
        <p:txBody>
          <a:bodyPr/>
          <a:lstStyle/>
          <a:p>
            <a:pPr algn="ctr" eaLnBrk="1" hangingPunct="1"/>
            <a:r>
              <a:rPr lang="en-GB" altLang="en-US" sz="3200" b="1" dirty="0">
                <a:solidFill>
                  <a:schemeClr val="accent2"/>
                </a:solidFill>
              </a:rPr>
              <a:t>25 New Giuliano </a:t>
            </a:r>
            <a:r>
              <a:rPr lang="en-GB" altLang="en-US" sz="3200" b="1" dirty="0" err="1">
                <a:solidFill>
                  <a:schemeClr val="accent2"/>
                </a:solidFill>
              </a:rPr>
              <a:t>Preparata</a:t>
            </a:r>
            <a:r>
              <a:rPr lang="en-GB" altLang="en-US" sz="3200" b="1" dirty="0">
                <a:solidFill>
                  <a:schemeClr val="accent2"/>
                </a:solidFill>
              </a:rPr>
              <a:t> Medals minted</a:t>
            </a:r>
          </a:p>
        </p:txBody>
      </p:sp>
      <p:pic>
        <p:nvPicPr>
          <p:cNvPr id="11270" name="Picture 4" descr="DSC0068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15816" y="1628800"/>
            <a:ext cx="4104034" cy="50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3403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1EE34EDF-5E7F-4F54-9C35-860D2CE2BA9A}" type="slidenum">
              <a:rPr lang="en-GB"/>
              <a:pPr>
                <a:defRPr/>
              </a:pPr>
              <a:t>13</a:t>
            </a:fld>
            <a:endParaRPr lang="en-GB"/>
          </a:p>
        </p:txBody>
      </p:sp>
      <p:sp>
        <p:nvSpPr>
          <p:cNvPr id="37890" name="Rectangle 2"/>
          <p:cNvSpPr>
            <a:spLocks noGrp="1" noChangeArrowheads="1"/>
          </p:cNvSpPr>
          <p:nvPr>
            <p:ph type="title"/>
          </p:nvPr>
        </p:nvSpPr>
        <p:spPr/>
        <p:txBody>
          <a:bodyPr/>
          <a:lstStyle/>
          <a:p>
            <a:pPr eaLnBrk="1" hangingPunct="1">
              <a:defRPr/>
            </a:pPr>
            <a:r>
              <a:rPr lang="en-GB" b="1" dirty="0"/>
              <a:t>Membership Dues / Fees</a:t>
            </a:r>
          </a:p>
        </p:txBody>
      </p:sp>
      <p:sp>
        <p:nvSpPr>
          <p:cNvPr id="7173" name="Rectangle 3"/>
          <p:cNvSpPr>
            <a:spLocks noGrp="1" noChangeArrowheads="1"/>
          </p:cNvSpPr>
          <p:nvPr>
            <p:ph type="body" idx="1"/>
          </p:nvPr>
        </p:nvSpPr>
        <p:spPr>
          <a:xfrm>
            <a:off x="457200" y="1600200"/>
            <a:ext cx="8579296" cy="4495800"/>
          </a:xfrm>
        </p:spPr>
        <p:txBody>
          <a:bodyPr/>
          <a:lstStyle/>
          <a:p>
            <a:pPr eaLnBrk="1" hangingPunct="1"/>
            <a:r>
              <a:rPr lang="en-GB" altLang="en-US" sz="2800" b="1" dirty="0"/>
              <a:t>ISCMNS isn’t rich but we are a “going concern” living off modest profits of conferences and donations.</a:t>
            </a:r>
          </a:p>
          <a:p>
            <a:pPr eaLnBrk="1" hangingPunct="1"/>
            <a:r>
              <a:rPr lang="en-GB" altLang="en-US" sz="2800" b="1" dirty="0"/>
              <a:t>In order to encourage membership growth, particularly among younger people, it is proposed to abolish membership fees (currently EUR 30 per year).</a:t>
            </a:r>
          </a:p>
          <a:p>
            <a:pPr eaLnBrk="1" hangingPunct="1"/>
            <a:endParaRPr lang="en-GB" altLang="en-US" sz="2800" b="1" dirty="0"/>
          </a:p>
        </p:txBody>
      </p:sp>
    </p:spTree>
    <p:extLst>
      <p:ext uri="{BB962C8B-B14F-4D97-AF65-F5344CB8AC3E}">
        <p14:creationId xmlns:p14="http://schemas.microsoft.com/office/powerpoint/2010/main" val="153535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1EE34EDF-5E7F-4F54-9C35-860D2CE2BA9A}" type="slidenum">
              <a:rPr lang="en-GB"/>
              <a:pPr>
                <a:defRPr/>
              </a:pPr>
              <a:t>14</a:t>
            </a:fld>
            <a:endParaRPr lang="en-GB"/>
          </a:p>
        </p:txBody>
      </p:sp>
      <p:sp>
        <p:nvSpPr>
          <p:cNvPr id="37890" name="Rectangle 2"/>
          <p:cNvSpPr>
            <a:spLocks noGrp="1" noChangeArrowheads="1"/>
          </p:cNvSpPr>
          <p:nvPr>
            <p:ph type="title"/>
          </p:nvPr>
        </p:nvSpPr>
        <p:spPr/>
        <p:txBody>
          <a:bodyPr/>
          <a:lstStyle/>
          <a:p>
            <a:pPr eaLnBrk="1" hangingPunct="1">
              <a:defRPr/>
            </a:pPr>
            <a:r>
              <a:rPr lang="en-GB" b="1" dirty="0"/>
              <a:t>Making Payments to ISCMNS</a:t>
            </a:r>
            <a:br>
              <a:rPr lang="en-GB" b="1" dirty="0"/>
            </a:br>
            <a:r>
              <a:rPr lang="en-GB" b="1" dirty="0"/>
              <a:t>PayPal or Bank Transfer?</a:t>
            </a:r>
          </a:p>
        </p:txBody>
      </p:sp>
      <p:sp>
        <p:nvSpPr>
          <p:cNvPr id="7173" name="Rectangle 3"/>
          <p:cNvSpPr>
            <a:spLocks noGrp="1" noChangeArrowheads="1"/>
          </p:cNvSpPr>
          <p:nvPr>
            <p:ph type="body" idx="1"/>
          </p:nvPr>
        </p:nvSpPr>
        <p:spPr>
          <a:xfrm>
            <a:off x="35496" y="1600200"/>
            <a:ext cx="9108504" cy="4495800"/>
          </a:xfrm>
        </p:spPr>
        <p:txBody>
          <a:bodyPr/>
          <a:lstStyle/>
          <a:p>
            <a:pPr marL="1657350" marR="0" lvl="2" indent="-742950">
              <a:spcBef>
                <a:spcPts val="0"/>
              </a:spcBef>
              <a:spcAft>
                <a:spcPts val="0"/>
              </a:spcAft>
              <a:buFont typeface="+mj-lt"/>
              <a:buAutoNum type="arabicPeriod"/>
              <a:tabLst>
                <a:tab pos="914400" algn="l"/>
              </a:tabLst>
            </a:pPr>
            <a:r>
              <a:rPr lang="en-GB" sz="4000" dirty="0">
                <a:effectLst/>
                <a:latin typeface="Times New Roman" panose="02020603050405020304" pitchFamily="18" charset="0"/>
                <a:ea typeface="Times New Roman" panose="02020603050405020304" pitchFamily="18" charset="0"/>
                <a:cs typeface="Times New Roman" panose="02020603050405020304" pitchFamily="18" charset="0"/>
              </a:rPr>
              <a:t> Discounted PayPal Charges 2-3%</a:t>
            </a:r>
            <a:endParaRPr lang="en-US"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1657350" marR="0" lvl="2" indent="-742950">
              <a:spcBef>
                <a:spcPts val="0"/>
              </a:spcBef>
              <a:spcAft>
                <a:spcPts val="0"/>
              </a:spcAft>
              <a:buFont typeface="+mj-lt"/>
              <a:buAutoNum type="arabicPeriod"/>
              <a:tabLst>
                <a:tab pos="914400" algn="l"/>
              </a:tabLst>
            </a:pPr>
            <a:r>
              <a:rPr lang="en-GB" sz="4000" dirty="0">
                <a:effectLst/>
                <a:latin typeface="Times New Roman" panose="02020603050405020304" pitchFamily="18" charset="0"/>
                <a:ea typeface="Times New Roman" panose="02020603050405020304" pitchFamily="18" charset="0"/>
                <a:cs typeface="Times New Roman" panose="02020603050405020304" pitchFamily="18" charset="0"/>
              </a:rPr>
              <a:t> Delays (suspension of account!)</a:t>
            </a:r>
            <a:endParaRPr lang="en-US"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1657350" marR="0" lvl="2" indent="-742950">
              <a:spcBef>
                <a:spcPts val="0"/>
              </a:spcBef>
              <a:spcAft>
                <a:spcPts val="0"/>
              </a:spcAft>
              <a:buFont typeface="+mj-lt"/>
              <a:buAutoNum type="arabicPeriod"/>
              <a:tabLst>
                <a:tab pos="914400" algn="l"/>
              </a:tabLst>
            </a:pPr>
            <a:r>
              <a:rPr lang="en-GB" sz="4000" dirty="0">
                <a:effectLst/>
                <a:latin typeface="Times New Roman" panose="02020603050405020304" pitchFamily="18" charset="0"/>
                <a:ea typeface="Times New Roman" panose="02020603050405020304" pitchFamily="18" charset="0"/>
                <a:cs typeface="Times New Roman" panose="02020603050405020304" pitchFamily="18" charset="0"/>
              </a:rPr>
              <a:t> Unfamiliarity</a:t>
            </a:r>
            <a:endParaRPr lang="en-US"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1657350" marR="0" lvl="2" indent="-742950">
              <a:spcBef>
                <a:spcPts val="0"/>
              </a:spcBef>
              <a:spcAft>
                <a:spcPts val="0"/>
              </a:spcAft>
              <a:buFont typeface="+mj-lt"/>
              <a:buAutoNum type="arabicPeriod"/>
              <a:tabLst>
                <a:tab pos="914400" algn="l"/>
              </a:tabLst>
            </a:pPr>
            <a:r>
              <a:rPr lang="en-GB" sz="4000" dirty="0">
                <a:effectLst/>
                <a:latin typeface="Times New Roman" panose="02020603050405020304" pitchFamily="18" charset="0"/>
                <a:ea typeface="Times New Roman" panose="02020603050405020304" pitchFamily="18" charset="0"/>
                <a:cs typeface="Times New Roman" panose="02020603050405020304" pitchFamily="18" charset="0"/>
              </a:rPr>
              <a:t> Bureaucracy</a:t>
            </a:r>
            <a:endParaRPr lang="en-US" sz="4000" dirty="0">
              <a:effectLst/>
              <a:latin typeface="Calibri" panose="020F0502020204030204" pitchFamily="34" charset="0"/>
              <a:ea typeface="Times New Roman" panose="02020603050405020304" pitchFamily="18" charset="0"/>
              <a:cs typeface="Times New Roman" panose="02020603050405020304" pitchFamily="18" charset="0"/>
            </a:endParaRPr>
          </a:p>
          <a:p>
            <a:pPr eaLnBrk="1" hangingPunct="1"/>
            <a:endParaRPr lang="en-GB" altLang="en-US" sz="2800" b="1" dirty="0"/>
          </a:p>
        </p:txBody>
      </p:sp>
    </p:spTree>
    <p:extLst>
      <p:ext uri="{BB962C8B-B14F-4D97-AF65-F5344CB8AC3E}">
        <p14:creationId xmlns:p14="http://schemas.microsoft.com/office/powerpoint/2010/main" val="2016433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4"/>
          <p:cNvSpPr>
            <a:spLocks noGrp="1"/>
          </p:cNvSpPr>
          <p:nvPr>
            <p:ph type="sldNum" sz="quarter" idx="12"/>
          </p:nvPr>
        </p:nvSpPr>
        <p:spPr/>
        <p:txBody>
          <a:bodyPr/>
          <a:lstStyle/>
          <a:p>
            <a:pPr>
              <a:defRPr/>
            </a:pPr>
            <a:fld id="{A614234A-CFC0-4F38-B131-96D1DEE0121D}" type="slidenum">
              <a:rPr lang="en-GB"/>
              <a:pPr>
                <a:defRPr/>
              </a:pPr>
              <a:t>15</a:t>
            </a:fld>
            <a:endParaRPr lang="en-GB"/>
          </a:p>
        </p:txBody>
      </p:sp>
      <p:sp>
        <p:nvSpPr>
          <p:cNvPr id="28674" name="Rectangle 2"/>
          <p:cNvSpPr>
            <a:spLocks noGrp="1" noChangeArrowheads="1"/>
          </p:cNvSpPr>
          <p:nvPr>
            <p:ph type="title"/>
          </p:nvPr>
        </p:nvSpPr>
        <p:spPr/>
        <p:txBody>
          <a:bodyPr/>
          <a:lstStyle/>
          <a:p>
            <a:pPr eaLnBrk="1" hangingPunct="1">
              <a:defRPr/>
            </a:pPr>
            <a:r>
              <a:rPr lang="en-GB"/>
              <a:t> </a:t>
            </a:r>
          </a:p>
        </p:txBody>
      </p:sp>
      <p:sp>
        <p:nvSpPr>
          <p:cNvPr id="28675" name="Rectangle 3"/>
          <p:cNvSpPr>
            <a:spLocks noGrp="1" noChangeArrowheads="1"/>
          </p:cNvSpPr>
          <p:nvPr>
            <p:ph type="subTitle" idx="4294967295"/>
          </p:nvPr>
        </p:nvSpPr>
        <p:spPr>
          <a:xfrm>
            <a:off x="0" y="836613"/>
            <a:ext cx="8532813" cy="5106987"/>
          </a:xfrm>
        </p:spPr>
        <p:txBody>
          <a:bodyPr/>
          <a:lstStyle/>
          <a:p>
            <a:pPr marL="0" indent="0" algn="ctr" eaLnBrk="1" hangingPunct="1">
              <a:buFontTx/>
              <a:buNone/>
              <a:defRPr/>
            </a:pPr>
            <a:endParaRPr lang="en-GB" sz="6000" b="1" dirty="0">
              <a:effectLst>
                <a:outerShdw blurRad="38100" dist="38100" dir="2700000" algn="tl">
                  <a:srgbClr val="000000"/>
                </a:outerShdw>
              </a:effectLst>
            </a:endParaRPr>
          </a:p>
          <a:p>
            <a:pPr marL="0" indent="0" algn="ctr" eaLnBrk="1" hangingPunct="1">
              <a:buFontTx/>
              <a:buNone/>
              <a:defRPr/>
            </a:pPr>
            <a:endParaRPr lang="en-GB" sz="6000" b="1" dirty="0">
              <a:effectLst>
                <a:outerShdw blurRad="38100" dist="38100" dir="2700000" algn="tl">
                  <a:srgbClr val="000000"/>
                </a:outerShdw>
              </a:effectLst>
            </a:endParaRPr>
          </a:p>
          <a:p>
            <a:pPr marL="0" indent="0" algn="ctr" eaLnBrk="1" hangingPunct="1">
              <a:buFontTx/>
              <a:buNone/>
              <a:defRPr/>
            </a:pPr>
            <a:r>
              <a:rPr lang="en-GB" sz="2800" b="1" i="1" dirty="0">
                <a:effectLst>
                  <a:outerShdw blurRad="38100" dist="38100" dir="2700000" algn="tl">
                    <a:srgbClr val="000000"/>
                  </a:outerShdw>
                </a:effectLst>
              </a:rPr>
              <a:t>This presentation will be online at http://www.iscmns.org/admin/</a:t>
            </a:r>
            <a:r>
              <a:rPr lang="it-IT" sz="2800" b="1" i="1" dirty="0">
                <a:effectLst>
                  <a:outerShdw blurRad="38100" dist="38100" dir="2700000" algn="tl">
                    <a:srgbClr val="000000"/>
                  </a:outerShdw>
                </a:effectLst>
                <a:hlinkClick r:id="rId2" action="ppaction://hlinkpres?slideindex=1&amp;slidetitle="/>
              </a:rPr>
              <a:t>Collisagm1.ppt</a:t>
            </a:r>
            <a:endParaRPr lang="it-IT" sz="2800" b="1" i="1" dirty="0">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4"/>
          <p:cNvSpPr>
            <a:spLocks noGrp="1"/>
          </p:cNvSpPr>
          <p:nvPr>
            <p:ph type="sldNum" sz="quarter" idx="12"/>
          </p:nvPr>
        </p:nvSpPr>
        <p:spPr/>
        <p:txBody>
          <a:bodyPr/>
          <a:lstStyle/>
          <a:p>
            <a:pPr>
              <a:defRPr/>
            </a:pPr>
            <a:fld id="{A614234A-CFC0-4F38-B131-96D1DEE0121D}" type="slidenum">
              <a:rPr lang="en-GB"/>
              <a:pPr>
                <a:defRPr/>
              </a:pPr>
              <a:t>16</a:t>
            </a:fld>
            <a:endParaRPr lang="en-GB"/>
          </a:p>
        </p:txBody>
      </p:sp>
      <p:sp>
        <p:nvSpPr>
          <p:cNvPr id="28674" name="Rectangle 2"/>
          <p:cNvSpPr>
            <a:spLocks noGrp="1" noChangeArrowheads="1"/>
          </p:cNvSpPr>
          <p:nvPr>
            <p:ph type="title"/>
          </p:nvPr>
        </p:nvSpPr>
        <p:spPr/>
        <p:txBody>
          <a:bodyPr/>
          <a:lstStyle/>
          <a:p>
            <a:pPr eaLnBrk="1" hangingPunct="1">
              <a:defRPr/>
            </a:pPr>
            <a:r>
              <a:rPr lang="en-GB"/>
              <a:t> </a:t>
            </a:r>
          </a:p>
        </p:txBody>
      </p:sp>
      <p:sp>
        <p:nvSpPr>
          <p:cNvPr id="28675" name="Rectangle 3"/>
          <p:cNvSpPr>
            <a:spLocks noGrp="1" noChangeArrowheads="1"/>
          </p:cNvSpPr>
          <p:nvPr>
            <p:ph type="subTitle" idx="4294967295"/>
          </p:nvPr>
        </p:nvSpPr>
        <p:spPr>
          <a:xfrm>
            <a:off x="0" y="836613"/>
            <a:ext cx="8532813" cy="5106987"/>
          </a:xfrm>
        </p:spPr>
        <p:txBody>
          <a:bodyPr/>
          <a:lstStyle/>
          <a:p>
            <a:pPr marL="0" indent="0" algn="ctr" eaLnBrk="1" hangingPunct="1">
              <a:buFontTx/>
              <a:buNone/>
              <a:defRPr/>
            </a:pPr>
            <a:r>
              <a:rPr lang="en-GB" sz="6000" b="1" dirty="0">
                <a:effectLst>
                  <a:outerShdw blurRad="38100" dist="38100" dir="2700000" algn="tl">
                    <a:srgbClr val="000000"/>
                  </a:outerShdw>
                </a:effectLst>
              </a:rPr>
              <a:t>Any Questions?</a:t>
            </a:r>
          </a:p>
          <a:p>
            <a:pPr marL="0" indent="0" algn="ctr" eaLnBrk="1" hangingPunct="1">
              <a:buFontTx/>
              <a:buNone/>
              <a:defRPr/>
            </a:pPr>
            <a:endParaRPr lang="en-GB" sz="6000" b="1" dirty="0">
              <a:effectLst>
                <a:outerShdw blurRad="38100" dist="38100" dir="2700000" algn="tl">
                  <a:srgbClr val="000000"/>
                </a:outerShdw>
              </a:effectLst>
            </a:endParaRPr>
          </a:p>
          <a:p>
            <a:pPr marL="0" indent="0" algn="ctr" eaLnBrk="1" hangingPunct="1">
              <a:buFontTx/>
              <a:buNone/>
              <a:defRPr/>
            </a:pPr>
            <a:r>
              <a:rPr lang="en-GB" sz="2800" b="1" i="1" dirty="0">
                <a:effectLst>
                  <a:outerShdw blurRad="38100" dist="38100" dir="2700000" algn="tl">
                    <a:srgbClr val="000000"/>
                  </a:outerShdw>
                </a:effectLst>
              </a:rPr>
              <a:t>This presentation will also be online at </a:t>
            </a:r>
            <a:r>
              <a:rPr lang="en-GB" sz="2800" b="1" i="1" dirty="0">
                <a:effectLst>
                  <a:outerShdw blurRad="38100" dist="38100" dir="2700000" algn="tl">
                    <a:srgbClr val="000000"/>
                  </a:outerShdw>
                </a:effectLst>
                <a:hlinkClick r:id="rId2"/>
              </a:rPr>
              <a:t>http://www.iscmns.org/work15/</a:t>
            </a:r>
            <a:r>
              <a:rPr lang="it-IT" sz="2800" b="1" i="1" dirty="0">
                <a:effectLst>
                  <a:outerShdw blurRad="38100" dist="38100" dir="2700000" algn="tl">
                    <a:srgbClr val="000000"/>
                  </a:outerShdw>
                </a:effectLst>
                <a:hlinkClick r:id="rId2"/>
              </a:rPr>
              <a:t>Collis</a:t>
            </a:r>
            <a:endParaRPr lang="it-IT" sz="2800" b="1" i="1" dirty="0">
              <a:effectLst>
                <a:outerShdw blurRad="38100" dist="38100" dir="2700000" algn="tl">
                  <a:srgbClr val="000000"/>
                </a:outerShdw>
              </a:effectLst>
            </a:endParaRPr>
          </a:p>
          <a:p>
            <a:pPr marL="0" indent="0" algn="ctr" eaLnBrk="1" hangingPunct="1">
              <a:buFontTx/>
              <a:buNone/>
              <a:defRPr/>
            </a:pPr>
            <a:endParaRPr lang="it-IT" sz="2800" b="1" i="1" dirty="0">
              <a:effectLst>
                <a:outerShdw blurRad="38100" dist="38100" dir="2700000" algn="tl">
                  <a:srgbClr val="000000"/>
                </a:outerShdw>
              </a:effectLst>
            </a:endParaRPr>
          </a:p>
          <a:p>
            <a:pPr marL="0" indent="0" algn="ctr" eaLnBrk="1" hangingPunct="1">
              <a:buFontTx/>
              <a:buNone/>
              <a:defRPr/>
            </a:pPr>
            <a:endParaRPr lang="it-IT" sz="2800" b="1" i="1" dirty="0">
              <a:effectLst>
                <a:outerShdw blurRad="38100" dist="38100" dir="2700000" algn="tl">
                  <a:srgbClr val="000000"/>
                </a:outerShdw>
              </a:effectLst>
            </a:endParaRPr>
          </a:p>
          <a:p>
            <a:pPr marL="0" indent="0" algn="ctr" eaLnBrk="1" hangingPunct="1">
              <a:buFontTx/>
              <a:buNone/>
              <a:defRPr/>
            </a:pPr>
            <a:r>
              <a:rPr lang="it-IT" sz="2800" b="1" i="1" dirty="0" err="1">
                <a:effectLst>
                  <a:outerShdw blurRad="38100" dist="38100" dir="2700000" algn="tl">
                    <a:srgbClr val="000000"/>
                  </a:outerShdw>
                </a:effectLst>
              </a:rPr>
              <a:t>We</a:t>
            </a:r>
            <a:r>
              <a:rPr lang="it-IT" sz="2800" b="1" i="1" dirty="0">
                <a:effectLst>
                  <a:outerShdw blurRad="38100" dist="38100" dir="2700000" algn="tl">
                    <a:srgbClr val="000000"/>
                  </a:outerShdw>
                </a:effectLst>
              </a:rPr>
              <a:t> </a:t>
            </a:r>
            <a:r>
              <a:rPr lang="it-IT" sz="2800" b="1" i="1" dirty="0" err="1">
                <a:effectLst>
                  <a:outerShdw blurRad="38100" dist="38100" dir="2700000" algn="tl">
                    <a:srgbClr val="000000"/>
                  </a:outerShdw>
                </a:effectLst>
              </a:rPr>
              <a:t>will</a:t>
            </a:r>
            <a:r>
              <a:rPr lang="it-IT" sz="2800" b="1" i="1" dirty="0">
                <a:effectLst>
                  <a:outerShdw blurRad="38100" dist="38100" dir="2700000" algn="tl">
                    <a:srgbClr val="000000"/>
                  </a:outerShdw>
                </a:effectLst>
              </a:rPr>
              <a:t> </a:t>
            </a:r>
            <a:r>
              <a:rPr lang="it-IT" sz="2800" b="1" i="1" dirty="0" err="1">
                <a:effectLst>
                  <a:outerShdw blurRad="38100" dist="38100" dir="2700000" algn="tl">
                    <a:srgbClr val="000000"/>
                  </a:outerShdw>
                </a:effectLst>
              </a:rPr>
              <a:t>now</a:t>
            </a:r>
            <a:r>
              <a:rPr lang="it-IT" sz="2800" b="1" i="1" dirty="0">
                <a:effectLst>
                  <a:outerShdw blurRad="38100" dist="38100" dir="2700000" algn="tl">
                    <a:srgbClr val="000000"/>
                  </a:outerShdw>
                </a:effectLst>
              </a:rPr>
              <a:t> </a:t>
            </a:r>
            <a:r>
              <a:rPr lang="it-IT" sz="2800" b="1" i="1">
                <a:effectLst>
                  <a:outerShdw blurRad="38100" dist="38100" dir="2700000" algn="tl">
                    <a:srgbClr val="000000"/>
                  </a:outerShdw>
                </a:effectLst>
              </a:rPr>
              <a:t>discuss </a:t>
            </a:r>
            <a:r>
              <a:rPr lang="it-IT" sz="2800" b="1" i="1" dirty="0">
                <a:effectLst>
                  <a:outerShdw blurRad="38100" dist="38100" dir="2700000" algn="tl">
                    <a:srgbClr val="000000"/>
                  </a:outerShdw>
                </a:effectLst>
              </a:rPr>
              <a:t>JCMNS </a:t>
            </a:r>
            <a:r>
              <a:rPr lang="it-IT" sz="2800" b="1" i="1" dirty="0" err="1">
                <a:effectLst>
                  <a:outerShdw blurRad="38100" dist="38100" dir="2700000" algn="tl">
                    <a:srgbClr val="000000"/>
                  </a:outerShdw>
                </a:effectLst>
              </a:rPr>
              <a:t>reorganization</a:t>
            </a:r>
            <a:r>
              <a:rPr lang="it-IT" sz="2800" b="1" i="1" dirty="0">
                <a:effectLst>
                  <a:outerShdw blurRad="38100" dist="38100" dir="2700000" algn="tl">
                    <a:srgbClr val="000000"/>
                  </a:outerShdw>
                </a:effectLst>
              </a:rPr>
              <a:t>.</a:t>
            </a:r>
          </a:p>
        </p:txBody>
      </p:sp>
    </p:spTree>
    <p:extLst>
      <p:ext uri="{BB962C8B-B14F-4D97-AF65-F5344CB8AC3E}">
        <p14:creationId xmlns:p14="http://schemas.microsoft.com/office/powerpoint/2010/main" val="161350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A10F0CDE-426E-4D65-86B7-44BF439807F0}" type="slidenum">
              <a:rPr lang="en-GB"/>
              <a:pPr>
                <a:defRPr/>
              </a:pPr>
              <a:t>2</a:t>
            </a:fld>
            <a:endParaRPr lang="en-GB"/>
          </a:p>
        </p:txBody>
      </p:sp>
      <p:sp>
        <p:nvSpPr>
          <p:cNvPr id="9218" name="Rectangle 2"/>
          <p:cNvSpPr>
            <a:spLocks noGrp="1" noChangeArrowheads="1"/>
          </p:cNvSpPr>
          <p:nvPr>
            <p:ph type="title"/>
          </p:nvPr>
        </p:nvSpPr>
        <p:spPr/>
        <p:txBody>
          <a:bodyPr/>
          <a:lstStyle/>
          <a:p>
            <a:pPr eaLnBrk="1" hangingPunct="1">
              <a:defRPr/>
            </a:pPr>
            <a:r>
              <a:rPr lang="en-GB" sz="4000" b="1" dirty="0"/>
              <a:t>Chief Executive’s Report</a:t>
            </a:r>
            <a:br>
              <a:rPr lang="en-GB" sz="4000" b="1" dirty="0"/>
            </a:br>
            <a:r>
              <a:rPr lang="en-GB" sz="3200" b="1" dirty="0"/>
              <a:t>presented by Bill Collis</a:t>
            </a:r>
          </a:p>
        </p:txBody>
      </p:sp>
      <p:sp>
        <p:nvSpPr>
          <p:cNvPr id="4101" name="Rectangle 3"/>
          <p:cNvSpPr>
            <a:spLocks noGrp="1" noChangeArrowheads="1"/>
          </p:cNvSpPr>
          <p:nvPr>
            <p:ph type="body" idx="1"/>
          </p:nvPr>
        </p:nvSpPr>
        <p:spPr>
          <a:xfrm>
            <a:off x="457200" y="1600200"/>
            <a:ext cx="8507288" cy="4495800"/>
          </a:xfrm>
        </p:spPr>
        <p:txBody>
          <a:bodyPr/>
          <a:lstStyle/>
          <a:p>
            <a:pPr marL="514350" indent="-514350" eaLnBrk="1" hangingPunct="1">
              <a:lnSpc>
                <a:spcPct val="90000"/>
              </a:lnSpc>
              <a:buFont typeface="+mj-lt"/>
              <a:buAutoNum type="arabicPeriod"/>
            </a:pPr>
            <a:r>
              <a:rPr lang="en-GB" sz="2800" b="1" dirty="0">
                <a:latin typeface="+mj-lt"/>
                <a:ea typeface="Times New Roman" panose="02020603050405020304" pitchFamily="18" charset="0"/>
              </a:rPr>
              <a:t>Objectives of ISCMNS</a:t>
            </a:r>
          </a:p>
          <a:p>
            <a:pPr marL="514350" indent="-514350" eaLnBrk="1" hangingPunct="1">
              <a:lnSpc>
                <a:spcPct val="90000"/>
              </a:lnSpc>
              <a:buFont typeface="+mj-lt"/>
              <a:buAutoNum type="arabicPeriod"/>
            </a:pPr>
            <a:r>
              <a:rPr lang="en-GB" sz="2800" b="1" dirty="0">
                <a:latin typeface="+mj-lt"/>
                <a:ea typeface="Times New Roman" panose="02020603050405020304" pitchFamily="18" charset="0"/>
              </a:rPr>
              <a:t>Balance sheet </a:t>
            </a:r>
            <a:r>
              <a:rPr lang="en-GB" sz="2800" b="1" dirty="0">
                <a:effectLst/>
                <a:latin typeface="+mj-lt"/>
                <a:ea typeface="Times New Roman" panose="02020603050405020304" pitchFamily="18" charset="0"/>
              </a:rPr>
              <a:t>Results.</a:t>
            </a:r>
          </a:p>
          <a:p>
            <a:pPr marL="514350" indent="-514350" eaLnBrk="1" hangingPunct="1">
              <a:lnSpc>
                <a:spcPct val="90000"/>
              </a:lnSpc>
              <a:buFont typeface="+mj-lt"/>
              <a:buAutoNum type="arabicPeriod"/>
            </a:pPr>
            <a:r>
              <a:rPr lang="en-GB" sz="2800" b="1" dirty="0">
                <a:effectLst/>
                <a:latin typeface="+mj-lt"/>
                <a:ea typeface="Times New Roman" panose="02020603050405020304" pitchFamily="18" charset="0"/>
                <a:cs typeface="Times New Roman" panose="02020603050405020304" pitchFamily="18" charset="0"/>
              </a:rPr>
              <a:t>New medals</a:t>
            </a:r>
          </a:p>
          <a:p>
            <a:pPr marL="514350" indent="-514350" eaLnBrk="1" hangingPunct="1">
              <a:lnSpc>
                <a:spcPct val="90000"/>
              </a:lnSpc>
              <a:buFont typeface="+mj-lt"/>
              <a:buAutoNum type="arabicPeriod"/>
            </a:pPr>
            <a:r>
              <a:rPr lang="en-GB" sz="2800" b="1" dirty="0">
                <a:effectLst/>
                <a:latin typeface="+mj-lt"/>
                <a:ea typeface="Times New Roman" panose="02020603050405020304" pitchFamily="18" charset="0"/>
              </a:rPr>
              <a:t>Proposal to suspend membership fees!</a:t>
            </a:r>
          </a:p>
          <a:p>
            <a:pPr marL="514350" indent="-514350" eaLnBrk="1" hangingPunct="1">
              <a:lnSpc>
                <a:spcPct val="90000"/>
              </a:lnSpc>
              <a:buFont typeface="+mj-lt"/>
              <a:buAutoNum type="arabicPeriod"/>
            </a:pPr>
            <a:r>
              <a:rPr lang="en-GB" sz="2800" b="1" dirty="0">
                <a:effectLst/>
                <a:latin typeface="+mj-lt"/>
                <a:ea typeface="Times New Roman" panose="02020603050405020304" pitchFamily="18" charset="0"/>
              </a:rPr>
              <a:t>Which payment system is preferred – PayPal or bank transfer?</a:t>
            </a:r>
            <a:endParaRPr lang="en-US" sz="2800" b="1" dirty="0">
              <a:effectLst/>
              <a:latin typeface="+mj-lt"/>
              <a:ea typeface="Times New Roman" panose="02020603050405020304" pitchFamily="18" charset="0"/>
              <a:cs typeface="Times New Roman" panose="02020603050405020304" pitchFamily="18" charset="0"/>
            </a:endParaRPr>
          </a:p>
          <a:p>
            <a:pPr marL="514350" indent="-514350" eaLnBrk="1" hangingPunct="1">
              <a:lnSpc>
                <a:spcPct val="90000"/>
              </a:lnSpc>
              <a:buFont typeface="+mj-lt"/>
              <a:buAutoNum type="arabicPeriod"/>
            </a:pPr>
            <a:r>
              <a:rPr lang="en-US" altLang="en-US" sz="2800" b="1" dirty="0">
                <a:latin typeface="+mj-lt"/>
              </a:rPr>
              <a:t>Reorganization of JCMNS</a:t>
            </a:r>
            <a:endParaRPr lang="en-GB" altLang="en-US" sz="2800" b="1" dirty="0">
              <a:latin typeface="+mj-lt"/>
            </a:endParaRPr>
          </a:p>
          <a:p>
            <a:pPr eaLnBrk="1" hangingPunct="1">
              <a:lnSpc>
                <a:spcPct val="90000"/>
              </a:lnSpc>
              <a:buFontTx/>
              <a:buAutoNum type="arabicPeriod"/>
            </a:pPr>
            <a:endParaRPr lang="it-IT" altLang="en-US" sz="2800" b="1" dirty="0">
              <a:latin typeface="+mj-lt"/>
            </a:endParaRPr>
          </a:p>
          <a:p>
            <a:pPr eaLnBrk="1" hangingPunct="1">
              <a:lnSpc>
                <a:spcPct val="90000"/>
              </a:lnSpc>
            </a:pPr>
            <a:r>
              <a:rPr lang="it-IT" altLang="en-US" sz="2000" dirty="0"/>
              <a:t>(N</a:t>
            </a:r>
            <a:r>
              <a:rPr lang="en-GB" altLang="en-US" sz="2000" dirty="0"/>
              <a:t>o formal decisions (resolutions) are proposed at this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t-IT" b="1" dirty="0"/>
              <a:t>ISCMNS – </a:t>
            </a:r>
            <a:r>
              <a:rPr lang="it-IT" b="1" dirty="0" err="1"/>
              <a:t>Objectives</a:t>
            </a:r>
            <a:br>
              <a:rPr lang="it-IT" b="1" dirty="0"/>
            </a:br>
            <a:r>
              <a:rPr lang="it-IT" sz="3600" b="1" dirty="0"/>
              <a:t>for the benefit public</a:t>
            </a:r>
            <a:endParaRPr lang="en-GB" sz="3600" b="1" dirty="0"/>
          </a:p>
        </p:txBody>
      </p:sp>
      <p:sp>
        <p:nvSpPr>
          <p:cNvPr id="6147" name="Content Placeholder 2"/>
          <p:cNvSpPr>
            <a:spLocks noGrp="1"/>
          </p:cNvSpPr>
          <p:nvPr>
            <p:ph idx="1"/>
          </p:nvPr>
        </p:nvSpPr>
        <p:spPr>
          <a:xfrm>
            <a:off x="457200" y="1600200"/>
            <a:ext cx="8435280" cy="4853136"/>
          </a:xfrm>
        </p:spPr>
        <p:txBody>
          <a:bodyPr/>
          <a:lstStyle/>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organize meetings.</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promote or carry out research.</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provide advice and consultancy services.</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publish or distribute information.</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co-operate with other bodies.</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support, administer, reorganize as, or set up not for profit institutions.</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raise funds.</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sell, acquire or hire property of any kind.</a:t>
            </a:r>
            <a:endParaRPr lang="en-US"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lphaLcParenR"/>
              <a:tabLst>
                <a:tab pos="685800" algn="l"/>
              </a:tabLst>
            </a:pPr>
            <a:r>
              <a:rPr lang="en-GB" sz="2400" dirty="0">
                <a:effectLst/>
                <a:latin typeface="Times New Roman" panose="02020603050405020304" pitchFamily="18" charset="0"/>
                <a:ea typeface="Times New Roman" panose="02020603050405020304" pitchFamily="18" charset="0"/>
              </a:rPr>
              <a:t>To award prizes and medals and to make grants or loans; and to support and subscribe to any charitable or public object. </a:t>
            </a:r>
            <a:endParaRPr lang="en-US" sz="2400" dirty="0">
              <a:effectLst/>
              <a:latin typeface="Times New Roman" panose="02020603050405020304" pitchFamily="18" charset="0"/>
              <a:ea typeface="Times New Roman" panose="02020603050405020304" pitchFamily="18" charset="0"/>
            </a:endParaRPr>
          </a:p>
          <a:p>
            <a:pPr marL="1828800" lvl="4" indent="0">
              <a:buFontTx/>
              <a:buNone/>
            </a:pPr>
            <a:endParaRPr lang="en-GB" altLang="en-US" sz="1600" b="1" dirty="0"/>
          </a:p>
        </p:txBody>
      </p:sp>
      <p:sp>
        <p:nvSpPr>
          <p:cNvPr id="4" name="Footer Placeholder 3"/>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p:cNvSpPr>
            <a:spLocks noGrp="1"/>
          </p:cNvSpPr>
          <p:nvPr>
            <p:ph type="sldNum" sz="quarter" idx="12"/>
          </p:nvPr>
        </p:nvSpPr>
        <p:spPr/>
        <p:txBody>
          <a:bodyPr/>
          <a:lstStyle/>
          <a:p>
            <a:pPr>
              <a:defRPr/>
            </a:pPr>
            <a:fld id="{08987CFE-691F-4E1B-AAFC-B5724CA40796}" type="slidenum">
              <a:rPr lang="en-GB" smtClean="0"/>
              <a:pPr>
                <a:defRPr/>
              </a:pPr>
              <a:t>3</a:t>
            </a:fld>
            <a:endParaRPr lang="en-GB"/>
          </a:p>
        </p:txBody>
      </p:sp>
    </p:spTree>
    <p:extLst>
      <p:ext uri="{BB962C8B-B14F-4D97-AF65-F5344CB8AC3E}">
        <p14:creationId xmlns:p14="http://schemas.microsoft.com/office/powerpoint/2010/main" val="103774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600" b="1" dirty="0"/>
              <a:t>What does the ISCMNS motto mean?</a:t>
            </a:r>
          </a:p>
        </p:txBody>
      </p:sp>
      <p:sp>
        <p:nvSpPr>
          <p:cNvPr id="6147" name="Content Placeholder 2"/>
          <p:cNvSpPr>
            <a:spLocks noGrp="1"/>
          </p:cNvSpPr>
          <p:nvPr>
            <p:ph idx="1"/>
          </p:nvPr>
        </p:nvSpPr>
        <p:spPr>
          <a:xfrm>
            <a:off x="457200" y="1600200"/>
            <a:ext cx="8435280" cy="4853136"/>
          </a:xfrm>
        </p:spPr>
        <p:txBody>
          <a:bodyPr/>
          <a:lstStyle/>
          <a:p>
            <a:pPr algn="ctr">
              <a:lnSpc>
                <a:spcPct val="90000"/>
              </a:lnSpc>
              <a:buFont typeface="Wingdings" panose="05000000000000000000" pitchFamily="2" charset="2"/>
              <a:buNone/>
            </a:pPr>
            <a:endParaRPr lang="en-GB" altLang="en-US" sz="5400" b="1" dirty="0">
              <a:latin typeface="Old English Text MT" panose="03040902040508030806" pitchFamily="66" charset="0"/>
            </a:endParaRPr>
          </a:p>
          <a:p>
            <a:pPr algn="ctr">
              <a:lnSpc>
                <a:spcPct val="90000"/>
              </a:lnSpc>
              <a:buFont typeface="Wingdings" panose="05000000000000000000" pitchFamily="2" charset="2"/>
              <a:buNone/>
            </a:pPr>
            <a:r>
              <a:rPr lang="en-GB" altLang="en-US" sz="6000" b="1" dirty="0">
                <a:latin typeface="Old English Text MT" panose="03040902040508030806" pitchFamily="66" charset="0"/>
              </a:rPr>
              <a:t>“</a:t>
            </a:r>
            <a:r>
              <a:rPr lang="en-GB" altLang="en-US" sz="6000" dirty="0" err="1">
                <a:latin typeface="Old English Text MT" panose="03040902040508030806" pitchFamily="66" charset="0"/>
              </a:rPr>
              <a:t>Ardet</a:t>
            </a:r>
            <a:r>
              <a:rPr lang="en-GB" altLang="en-US" sz="6000" dirty="0">
                <a:latin typeface="Old English Text MT" panose="03040902040508030806" pitchFamily="66" charset="0"/>
              </a:rPr>
              <a:t> </a:t>
            </a:r>
            <a:r>
              <a:rPr lang="en-GB" altLang="en-US" sz="6000" dirty="0" err="1">
                <a:latin typeface="Old English Text MT" panose="03040902040508030806" pitchFamily="66" charset="0"/>
              </a:rPr>
              <a:t>nec</a:t>
            </a:r>
            <a:r>
              <a:rPr lang="en-GB" altLang="en-US" sz="6000" dirty="0">
                <a:latin typeface="Old English Text MT" panose="03040902040508030806" pitchFamily="66" charset="0"/>
              </a:rPr>
              <a:t> </a:t>
            </a:r>
            <a:r>
              <a:rPr lang="en-GB" altLang="en-US" sz="6000" dirty="0" err="1">
                <a:latin typeface="Old English Text MT" panose="03040902040508030806" pitchFamily="66" charset="0"/>
              </a:rPr>
              <a:t>consumitur</a:t>
            </a:r>
            <a:r>
              <a:rPr lang="en-GB" altLang="en-US" sz="6000" dirty="0">
                <a:latin typeface="Old English Text MT" panose="03040902040508030806" pitchFamily="66" charset="0"/>
              </a:rPr>
              <a:t>” </a:t>
            </a:r>
          </a:p>
          <a:p>
            <a:pPr algn="ctr">
              <a:lnSpc>
                <a:spcPct val="90000"/>
              </a:lnSpc>
              <a:buFont typeface="Wingdings" panose="05000000000000000000" pitchFamily="2" charset="2"/>
              <a:buNone/>
            </a:pPr>
            <a:endParaRPr lang="en-GB" altLang="en-US" sz="4400" dirty="0">
              <a:latin typeface="Old English Text MT" panose="03040902040508030806" pitchFamily="66" charset="0"/>
            </a:endParaRPr>
          </a:p>
          <a:p>
            <a:pPr algn="ctr">
              <a:lnSpc>
                <a:spcPct val="90000"/>
              </a:lnSpc>
              <a:buFont typeface="Wingdings" panose="05000000000000000000" pitchFamily="2" charset="2"/>
              <a:buNone/>
            </a:pPr>
            <a:r>
              <a:rPr lang="en-GB" altLang="en-US" sz="4400" b="1" dirty="0">
                <a:solidFill>
                  <a:srgbClr val="4DA044"/>
                </a:solidFill>
              </a:rPr>
              <a:t>(It burns but is not consumed.)</a:t>
            </a:r>
          </a:p>
          <a:p>
            <a:pPr algn="ctr">
              <a:lnSpc>
                <a:spcPct val="90000"/>
              </a:lnSpc>
              <a:buFont typeface="Wingdings" panose="05000000000000000000" pitchFamily="2" charset="2"/>
              <a:buNone/>
            </a:pPr>
            <a:r>
              <a:rPr lang="en-GB" altLang="en-US" sz="4400" b="1" dirty="0">
                <a:solidFill>
                  <a:srgbClr val="4DA044"/>
                </a:solidFill>
              </a:rPr>
              <a:t>Anomalous heat.</a:t>
            </a:r>
          </a:p>
          <a:p>
            <a:pPr marL="1828800" lvl="4" indent="0">
              <a:buFontTx/>
              <a:buNone/>
            </a:pPr>
            <a:endParaRPr lang="en-GB" altLang="en-US" sz="1600" b="1" dirty="0"/>
          </a:p>
        </p:txBody>
      </p:sp>
      <p:sp>
        <p:nvSpPr>
          <p:cNvPr id="4" name="Footer Placeholder 3"/>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p:cNvSpPr>
            <a:spLocks noGrp="1"/>
          </p:cNvSpPr>
          <p:nvPr>
            <p:ph type="sldNum" sz="quarter" idx="12"/>
          </p:nvPr>
        </p:nvSpPr>
        <p:spPr/>
        <p:txBody>
          <a:bodyPr/>
          <a:lstStyle/>
          <a:p>
            <a:pPr>
              <a:defRPr/>
            </a:pPr>
            <a:fld id="{08987CFE-691F-4E1B-AAFC-B5724CA40796}" type="slidenum">
              <a:rPr lang="en-GB" smtClean="0"/>
              <a:pPr>
                <a:defRPr/>
              </a:pPr>
              <a:t>4</a:t>
            </a:fld>
            <a:endParaRPr lang="en-GB"/>
          </a:p>
        </p:txBody>
      </p:sp>
    </p:spTree>
    <p:extLst>
      <p:ext uri="{BB962C8B-B14F-4D97-AF65-F5344CB8AC3E}">
        <p14:creationId xmlns:p14="http://schemas.microsoft.com/office/powerpoint/2010/main" val="84216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t-IT" b="1" dirty="0"/>
              <a:t>ISCMNS Balance Sheet</a:t>
            </a:r>
            <a:br>
              <a:rPr lang="it-IT" b="1" dirty="0"/>
            </a:br>
            <a:r>
              <a:rPr lang="it-IT" b="1" dirty="0"/>
              <a:t> at 31 December</a:t>
            </a:r>
            <a:endParaRPr lang="en-GB" b="1" dirty="0"/>
          </a:p>
        </p:txBody>
      </p:sp>
      <p:sp>
        <p:nvSpPr>
          <p:cNvPr id="6147" name="Content Placeholder 2"/>
          <p:cNvSpPr>
            <a:spLocks noGrp="1"/>
          </p:cNvSpPr>
          <p:nvPr>
            <p:ph idx="1"/>
          </p:nvPr>
        </p:nvSpPr>
        <p:spPr>
          <a:xfrm>
            <a:off x="457200" y="1600200"/>
            <a:ext cx="8435280" cy="4853136"/>
          </a:xfrm>
        </p:spPr>
        <p:txBody>
          <a:bodyPr/>
          <a:lstStyle/>
          <a:p>
            <a:pPr marL="1828800" lvl="4" indent="0">
              <a:buFontTx/>
              <a:buNone/>
            </a:pPr>
            <a:endParaRPr lang="en-GB" altLang="en-US" sz="1600" b="1" dirty="0"/>
          </a:p>
          <a:p>
            <a:pPr marL="0" indent="0">
              <a:buNone/>
            </a:pPr>
            <a:r>
              <a:rPr lang="it-IT" altLang="en-US" sz="2800" b="1" dirty="0"/>
              <a:t>                                                </a:t>
            </a:r>
            <a:r>
              <a:rPr lang="it-IT" altLang="en-US" sz="2800" b="1" dirty="0">
                <a:solidFill>
                  <a:srgbClr val="FF0000"/>
                </a:solidFill>
              </a:rPr>
              <a:t>2020      2021</a:t>
            </a:r>
            <a:endParaRPr lang="en-GB" altLang="en-US" sz="2800" b="1" dirty="0">
              <a:solidFill>
                <a:srgbClr val="FF0000"/>
              </a:solidFill>
            </a:endParaRPr>
          </a:p>
          <a:p>
            <a:pPr marL="0" indent="0">
              <a:buNone/>
            </a:pPr>
            <a:r>
              <a:rPr lang="en-GB" altLang="en-US" sz="2800" b="1" dirty="0"/>
              <a:t>REVENUE RESERVES                €uros                                                       </a:t>
            </a:r>
          </a:p>
          <a:p>
            <a:pPr marL="0" indent="0">
              <a:buNone/>
            </a:pPr>
            <a:r>
              <a:rPr lang="en-GB" altLang="en-US" sz="2800" dirty="0"/>
              <a:t>Reserves Brought Forward	17,496  16,418</a:t>
            </a:r>
          </a:p>
          <a:p>
            <a:pPr marL="0" indent="0">
              <a:buNone/>
            </a:pPr>
            <a:r>
              <a:rPr lang="en-GB" altLang="en-US" sz="2800" dirty="0"/>
              <a:t>Profit and (Loss) Account	(1,078)    2,862</a:t>
            </a:r>
          </a:p>
          <a:p>
            <a:pPr marL="0" indent="0">
              <a:buNone/>
            </a:pPr>
            <a:r>
              <a:rPr lang="en-GB" altLang="en-US" sz="2800" dirty="0"/>
              <a:t>                                     		-------     -------</a:t>
            </a:r>
          </a:p>
          <a:p>
            <a:pPr marL="0" indent="0">
              <a:buNone/>
            </a:pPr>
            <a:r>
              <a:rPr lang="en-GB" altLang="en-US" sz="2800" b="1" dirty="0"/>
              <a:t>Net Assets in Euros	     	16,418   19,280               ISCMNS</a:t>
            </a:r>
            <a:r>
              <a:rPr lang="en-GB" altLang="en-US" dirty="0"/>
              <a:t> made a loss in 2020 as there was no workshop due to Covid.</a:t>
            </a:r>
          </a:p>
        </p:txBody>
      </p:sp>
      <p:sp>
        <p:nvSpPr>
          <p:cNvPr id="4" name="Footer Placeholder 3"/>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p:cNvSpPr>
            <a:spLocks noGrp="1"/>
          </p:cNvSpPr>
          <p:nvPr>
            <p:ph type="sldNum" sz="quarter" idx="12"/>
          </p:nvPr>
        </p:nvSpPr>
        <p:spPr/>
        <p:txBody>
          <a:bodyPr/>
          <a:lstStyle/>
          <a:p>
            <a:pPr>
              <a:defRPr/>
            </a:pPr>
            <a:fld id="{08987CFE-691F-4E1B-AAFC-B5724CA40796}" type="slidenum">
              <a:rPr lang="en-GB" smtClean="0"/>
              <a:pPr>
                <a:defRPr/>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744D0839-2B3A-4450-906B-4F92F9D01506}" type="slidenum">
              <a:rPr lang="en-GB"/>
              <a:pPr>
                <a:defRPr/>
              </a:pPr>
              <a:t>6</a:t>
            </a:fld>
            <a:endParaRPr lang="en-GB"/>
          </a:p>
        </p:txBody>
      </p:sp>
      <p:sp>
        <p:nvSpPr>
          <p:cNvPr id="45058" name="Rectangle 2"/>
          <p:cNvSpPr>
            <a:spLocks noGrp="1" noChangeArrowheads="1"/>
          </p:cNvSpPr>
          <p:nvPr>
            <p:ph type="title"/>
          </p:nvPr>
        </p:nvSpPr>
        <p:spPr/>
        <p:txBody>
          <a:bodyPr/>
          <a:lstStyle/>
          <a:p>
            <a:pPr eaLnBrk="1" hangingPunct="1">
              <a:defRPr/>
            </a:pPr>
            <a:r>
              <a:rPr lang="en-GB" b="1"/>
              <a:t>What about taxes?</a:t>
            </a:r>
          </a:p>
        </p:txBody>
      </p:sp>
      <p:sp>
        <p:nvSpPr>
          <p:cNvPr id="14341" name="Rectangle 3"/>
          <p:cNvSpPr>
            <a:spLocks noGrp="1" noChangeArrowheads="1"/>
          </p:cNvSpPr>
          <p:nvPr>
            <p:ph type="body" idx="1"/>
          </p:nvPr>
        </p:nvSpPr>
        <p:spPr/>
        <p:txBody>
          <a:bodyPr/>
          <a:lstStyle/>
          <a:p>
            <a:pPr eaLnBrk="1" hangingPunct="1"/>
            <a:r>
              <a:rPr lang="en-GB" altLang="en-US" sz="2800" b="1"/>
              <a:t>Currently ISCMNS pays no corporation taxes and no Valued Added Tax.</a:t>
            </a:r>
          </a:p>
          <a:p>
            <a:pPr eaLnBrk="1" hangingPunct="1"/>
            <a:r>
              <a:rPr lang="en-GB" altLang="en-US" sz="2800" b="1"/>
              <a:t>This will not change with conversion to CIO.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a:t>Financial Objectives</a:t>
            </a:r>
          </a:p>
        </p:txBody>
      </p:sp>
      <p:sp>
        <p:nvSpPr>
          <p:cNvPr id="6147" name="Content Placeholder 2"/>
          <p:cNvSpPr>
            <a:spLocks noGrp="1"/>
          </p:cNvSpPr>
          <p:nvPr>
            <p:ph idx="1"/>
          </p:nvPr>
        </p:nvSpPr>
        <p:spPr>
          <a:xfrm>
            <a:off x="457200" y="1268760"/>
            <a:ext cx="8435280" cy="5184576"/>
          </a:xfrm>
        </p:spPr>
        <p:txBody>
          <a:bodyPr/>
          <a:lstStyle/>
          <a:p>
            <a:pPr marL="0" indent="0">
              <a:buNone/>
            </a:pPr>
            <a:r>
              <a:rPr lang="en-GB" sz="2800" dirty="0">
                <a:effectLst/>
                <a:latin typeface="Arial" panose="020B0604020202020204" pitchFamily="34" charset="0"/>
                <a:ea typeface="Times New Roman" panose="02020603050405020304" pitchFamily="18" charset="0"/>
              </a:rPr>
              <a:t>ISCMNS mainly uses its reserves as working capital to finance scientific meetings.    Its income and expenditure are unpredictable and variable.  The Society aims to steadily increase its reserves to the greater of €20,000 or 35% of expected future annual income / expenditure.  (This is possible only when a surplus is realized</a:t>
            </a:r>
            <a:r>
              <a:rPr lang="en-GB" sz="2800" dirty="0">
                <a:effectLst/>
                <a:latin typeface="Times New Roman" panose="02020603050405020304" pitchFamily="18" charset="0"/>
                <a:ea typeface="Times New Roman" panose="02020603050405020304" pitchFamily="18" charset="0"/>
                <a:cs typeface="Times New Roman" panose="02020603050405020304" pitchFamily="18" charset="0"/>
              </a:rPr>
              <a:t>.)  [Abridged extract from 2013 Report of the Trustees]</a:t>
            </a:r>
          </a:p>
          <a:p>
            <a:pPr marL="0" indent="0">
              <a:buNone/>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altLang="en-US" sz="2800" dirty="0"/>
              <a:t>More accurately, ISCMNS uses the surplus from conferences to pay for JCMNS and medals.</a:t>
            </a:r>
          </a:p>
        </p:txBody>
      </p:sp>
      <p:sp>
        <p:nvSpPr>
          <p:cNvPr id="4" name="Footer Placeholder 3"/>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p:cNvSpPr>
            <a:spLocks noGrp="1"/>
          </p:cNvSpPr>
          <p:nvPr>
            <p:ph type="sldNum" sz="quarter" idx="12"/>
          </p:nvPr>
        </p:nvSpPr>
        <p:spPr/>
        <p:txBody>
          <a:bodyPr/>
          <a:lstStyle/>
          <a:p>
            <a:pPr>
              <a:defRPr/>
            </a:pPr>
            <a:fld id="{08987CFE-691F-4E1B-AAFC-B5724CA40796}" type="slidenum">
              <a:rPr lang="en-GB" smtClean="0"/>
              <a:pPr>
                <a:defRPr/>
              </a:pPr>
              <a:t>7</a:t>
            </a:fld>
            <a:endParaRPr lang="en-GB"/>
          </a:p>
        </p:txBody>
      </p:sp>
    </p:spTree>
    <p:extLst>
      <p:ext uri="{BB962C8B-B14F-4D97-AF65-F5344CB8AC3E}">
        <p14:creationId xmlns:p14="http://schemas.microsoft.com/office/powerpoint/2010/main" val="223239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274D-C548-09F7-BAA6-CB2AD16807CC}"/>
              </a:ext>
            </a:extLst>
          </p:cNvPr>
          <p:cNvSpPr>
            <a:spLocks noGrp="1"/>
          </p:cNvSpPr>
          <p:nvPr>
            <p:ph type="title"/>
          </p:nvPr>
        </p:nvSpPr>
        <p:spPr/>
        <p:txBody>
          <a:bodyPr/>
          <a:lstStyle/>
          <a:p>
            <a:r>
              <a:rPr lang="en-US" dirty="0"/>
              <a:t>Executive Committee Recruitment</a:t>
            </a:r>
          </a:p>
        </p:txBody>
      </p:sp>
      <p:sp>
        <p:nvSpPr>
          <p:cNvPr id="3" name="Content Placeholder 2">
            <a:extLst>
              <a:ext uri="{FF2B5EF4-FFF2-40B4-BE49-F238E27FC236}">
                <a16:creationId xmlns:a16="http://schemas.microsoft.com/office/drawing/2014/main" id="{052D7ADB-24BE-00A6-02A5-D5DA7D818725}"/>
              </a:ext>
            </a:extLst>
          </p:cNvPr>
          <p:cNvSpPr>
            <a:spLocks noGrp="1"/>
          </p:cNvSpPr>
          <p:nvPr>
            <p:ph idx="1"/>
          </p:nvPr>
        </p:nvSpPr>
        <p:spPr/>
        <p:txBody>
          <a:bodyPr/>
          <a:lstStyle/>
          <a:p>
            <a:pPr marL="0" indent="0" algn="ctr">
              <a:buNone/>
            </a:pPr>
            <a:r>
              <a:rPr lang="en-US" dirty="0"/>
              <a:t>We need younger committee members.</a:t>
            </a:r>
          </a:p>
          <a:p>
            <a:pPr marL="0" indent="0" algn="ctr">
              <a:buNone/>
            </a:pPr>
            <a:endParaRPr lang="en-US" dirty="0"/>
          </a:p>
          <a:p>
            <a:pPr marL="0" indent="0">
              <a:buNone/>
            </a:pPr>
            <a:r>
              <a:rPr lang="en-US" dirty="0"/>
              <a:t>Good </a:t>
            </a:r>
            <a:r>
              <a:rPr lang="en-US"/>
              <a:t>English skills</a:t>
            </a:r>
            <a:endParaRPr lang="en-US" dirty="0"/>
          </a:p>
          <a:p>
            <a:pPr marL="0" indent="0">
              <a:buNone/>
            </a:pPr>
            <a:r>
              <a:rPr lang="en-US" dirty="0"/>
              <a:t>Good IT skills?</a:t>
            </a:r>
          </a:p>
          <a:p>
            <a:pPr marL="0" indent="0">
              <a:buNone/>
            </a:pPr>
            <a:r>
              <a:rPr lang="en-US" dirty="0"/>
              <a:t>Understanding administrative tasks</a:t>
            </a:r>
          </a:p>
          <a:p>
            <a:pPr marL="0" indent="0">
              <a:buNone/>
            </a:pPr>
            <a:r>
              <a:rPr lang="en-US" dirty="0"/>
              <a:t>Entrepreneurial outlook</a:t>
            </a:r>
          </a:p>
          <a:p>
            <a:pPr marL="0" indent="0">
              <a:buNone/>
            </a:pPr>
            <a:r>
              <a:rPr lang="en-US" dirty="0"/>
              <a:t>Appreciation of the science</a:t>
            </a:r>
          </a:p>
          <a:p>
            <a:pPr marL="0" indent="0">
              <a:buNone/>
            </a:pPr>
            <a:endParaRPr lang="en-US" dirty="0"/>
          </a:p>
          <a:p>
            <a:pPr marL="0" indent="0" algn="ctr">
              <a:buNone/>
            </a:pPr>
            <a:endParaRPr lang="en-US" dirty="0"/>
          </a:p>
          <a:p>
            <a:pPr lvl="1" algn="ctr"/>
            <a:endParaRPr lang="en-US" dirty="0"/>
          </a:p>
        </p:txBody>
      </p:sp>
      <p:sp>
        <p:nvSpPr>
          <p:cNvPr id="4" name="Footer Placeholder 3">
            <a:extLst>
              <a:ext uri="{FF2B5EF4-FFF2-40B4-BE49-F238E27FC236}">
                <a16:creationId xmlns:a16="http://schemas.microsoft.com/office/drawing/2014/main" id="{F26C21FE-D788-0CAD-FFCD-B6F51B1ED2B9}"/>
              </a:ext>
            </a:extLst>
          </p:cNvPr>
          <p:cNvSpPr>
            <a:spLocks noGrp="1"/>
          </p:cNvSpPr>
          <p:nvPr>
            <p:ph type="ftr" sz="quarter" idx="11"/>
          </p:nvPr>
        </p:nvSpPr>
        <p:spPr/>
        <p:txBody>
          <a:bodyPr/>
          <a:lstStyle/>
          <a:p>
            <a:pPr>
              <a:defRPr/>
            </a:pPr>
            <a:r>
              <a:rPr lang="en-US"/>
              <a:t>Collis 12th AGM of ISCMNS.  IWAHLM15                                 </a:t>
            </a:r>
            <a:endParaRPr lang="en-GB"/>
          </a:p>
        </p:txBody>
      </p:sp>
      <p:sp>
        <p:nvSpPr>
          <p:cNvPr id="5" name="Slide Number Placeholder 4">
            <a:extLst>
              <a:ext uri="{FF2B5EF4-FFF2-40B4-BE49-F238E27FC236}">
                <a16:creationId xmlns:a16="http://schemas.microsoft.com/office/drawing/2014/main" id="{69E20CCE-0F10-CAA2-55B3-399A33874968}"/>
              </a:ext>
            </a:extLst>
          </p:cNvPr>
          <p:cNvSpPr>
            <a:spLocks noGrp="1"/>
          </p:cNvSpPr>
          <p:nvPr>
            <p:ph type="sldNum" sz="quarter" idx="12"/>
          </p:nvPr>
        </p:nvSpPr>
        <p:spPr/>
        <p:txBody>
          <a:bodyPr/>
          <a:lstStyle/>
          <a:p>
            <a:pPr>
              <a:defRPr/>
            </a:pPr>
            <a:fld id="{8E412D30-0356-459A-A862-81601BC87E31}" type="slidenum">
              <a:rPr lang="en-GB" smtClean="0"/>
              <a:pPr>
                <a:defRPr/>
              </a:pPr>
              <a:t>8</a:t>
            </a:fld>
            <a:endParaRPr lang="en-GB"/>
          </a:p>
        </p:txBody>
      </p:sp>
    </p:spTree>
    <p:extLst>
      <p:ext uri="{BB962C8B-B14F-4D97-AF65-F5344CB8AC3E}">
        <p14:creationId xmlns:p14="http://schemas.microsoft.com/office/powerpoint/2010/main" val="323506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Collis 12th AGM of ISCMNS.  IWAHLM15                                 </a:t>
            </a:r>
            <a:endParaRPr lang="en-GB"/>
          </a:p>
        </p:txBody>
      </p:sp>
      <p:sp>
        <p:nvSpPr>
          <p:cNvPr id="6" name="Slide Number Placeholder 5"/>
          <p:cNvSpPr>
            <a:spLocks noGrp="1"/>
          </p:cNvSpPr>
          <p:nvPr>
            <p:ph type="sldNum" sz="quarter" idx="12"/>
          </p:nvPr>
        </p:nvSpPr>
        <p:spPr/>
        <p:txBody>
          <a:bodyPr/>
          <a:lstStyle/>
          <a:p>
            <a:pPr>
              <a:defRPr/>
            </a:pPr>
            <a:fld id="{1EE34EDF-5E7F-4F54-9C35-860D2CE2BA9A}" type="slidenum">
              <a:rPr lang="en-GB"/>
              <a:pPr>
                <a:defRPr/>
              </a:pPr>
              <a:t>9</a:t>
            </a:fld>
            <a:endParaRPr lang="en-GB"/>
          </a:p>
        </p:txBody>
      </p:sp>
      <p:sp>
        <p:nvSpPr>
          <p:cNvPr id="37890" name="Rectangle 2"/>
          <p:cNvSpPr>
            <a:spLocks noGrp="1" noChangeArrowheads="1"/>
          </p:cNvSpPr>
          <p:nvPr>
            <p:ph type="title"/>
          </p:nvPr>
        </p:nvSpPr>
        <p:spPr/>
        <p:txBody>
          <a:bodyPr/>
          <a:lstStyle/>
          <a:p>
            <a:pPr eaLnBrk="1" hangingPunct="1">
              <a:defRPr/>
            </a:pPr>
            <a:r>
              <a:rPr lang="en-GB" b="1"/>
              <a:t>Regulation &amp; Bureaucracy</a:t>
            </a:r>
          </a:p>
        </p:txBody>
      </p:sp>
      <p:sp>
        <p:nvSpPr>
          <p:cNvPr id="7173" name="Rectangle 3"/>
          <p:cNvSpPr>
            <a:spLocks noGrp="1" noChangeArrowheads="1"/>
          </p:cNvSpPr>
          <p:nvPr>
            <p:ph type="body" idx="1"/>
          </p:nvPr>
        </p:nvSpPr>
        <p:spPr/>
        <p:txBody>
          <a:bodyPr/>
          <a:lstStyle/>
          <a:p>
            <a:pPr eaLnBrk="1" hangingPunct="1"/>
            <a:r>
              <a:rPr lang="en-GB" altLang="en-US" b="1"/>
              <a:t>The major UK bodies regulating ISCMNS are:-</a:t>
            </a:r>
          </a:p>
          <a:p>
            <a:pPr eaLnBrk="1" hangingPunct="1"/>
            <a:endParaRPr lang="en-GB" altLang="en-US" b="1"/>
          </a:p>
          <a:p>
            <a:pPr eaLnBrk="1" hangingPunct="1"/>
            <a:r>
              <a:rPr lang="en-GB" altLang="en-US" b="1"/>
              <a:t>Companies House</a:t>
            </a:r>
          </a:p>
          <a:p>
            <a:pPr eaLnBrk="1" hangingPunct="1"/>
            <a:r>
              <a:rPr lang="en-GB" altLang="en-US" b="1"/>
              <a:t>Charity Commission</a:t>
            </a:r>
          </a:p>
          <a:p>
            <a:pPr eaLnBrk="1" hangingPunct="1"/>
            <a:r>
              <a:rPr lang="en-GB" altLang="en-US" b="1"/>
              <a:t>HM Revenue &amp; Customs</a:t>
            </a:r>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3258</TotalTime>
  <Words>745</Words>
  <Application>Microsoft Office PowerPoint</Application>
  <PresentationFormat>On-screen Show (4:3)</PresentationFormat>
  <Paragraphs>129</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Old English Text MT</vt:lpstr>
      <vt:lpstr>Times New Roman</vt:lpstr>
      <vt:lpstr>Wingdings</vt:lpstr>
      <vt:lpstr>Mountain Top</vt:lpstr>
      <vt:lpstr>ISCMNS 12th General Meeting 17:30 Tuesday 27 September 2022 IWAHLM15.  Hotel Domus Pacis, Assisi. </vt:lpstr>
      <vt:lpstr>Chief Executive’s Report presented by Bill Collis</vt:lpstr>
      <vt:lpstr>ISCMNS – Objectives for the benefit public</vt:lpstr>
      <vt:lpstr>What does the ISCMNS motto mean?</vt:lpstr>
      <vt:lpstr>ISCMNS Balance Sheet  at 31 December</vt:lpstr>
      <vt:lpstr>What about taxes?</vt:lpstr>
      <vt:lpstr>Financial Objectives</vt:lpstr>
      <vt:lpstr>Executive Committee Recruitment</vt:lpstr>
      <vt:lpstr>Regulation &amp; Bureaucracy</vt:lpstr>
      <vt:lpstr>Regulation &amp; Bureaucracy</vt:lpstr>
      <vt:lpstr>The Minoru Toyoda Gold Medal awarded to Ed Storms at ICCF24</vt:lpstr>
      <vt:lpstr>25 New Giuliano Preparata Medals minted</vt:lpstr>
      <vt:lpstr>Membership Dues / Fees</vt:lpstr>
      <vt:lpstr>Making Payments to ISCMNS PayPal or Bank Transfer?</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William Collis</cp:lastModifiedBy>
  <cp:revision>97</cp:revision>
  <dcterms:created xsi:type="dcterms:W3CDTF">1601-01-01T00:00:00Z</dcterms:created>
  <dcterms:modified xsi:type="dcterms:W3CDTF">2022-09-27T08:29:45Z</dcterms:modified>
</cp:coreProperties>
</file>