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3" r:id="rId1"/>
    <p:sldMasterId id="2147484381" r:id="rId2"/>
  </p:sldMasterIdLst>
  <p:notesMasterIdLst>
    <p:notesMasterId r:id="rId31"/>
  </p:notesMasterIdLst>
  <p:sldIdLst>
    <p:sldId id="256" r:id="rId3"/>
    <p:sldId id="289" r:id="rId4"/>
    <p:sldId id="257" r:id="rId5"/>
    <p:sldId id="258" r:id="rId6"/>
    <p:sldId id="259" r:id="rId7"/>
    <p:sldId id="260" r:id="rId8"/>
    <p:sldId id="261" r:id="rId9"/>
    <p:sldId id="263" r:id="rId10"/>
    <p:sldId id="265" r:id="rId11"/>
    <p:sldId id="266" r:id="rId12"/>
    <p:sldId id="276" r:id="rId13"/>
    <p:sldId id="268" r:id="rId14"/>
    <p:sldId id="269" r:id="rId15"/>
    <p:sldId id="270" r:id="rId16"/>
    <p:sldId id="272" r:id="rId17"/>
    <p:sldId id="271" r:id="rId18"/>
    <p:sldId id="273" r:id="rId19"/>
    <p:sldId id="279" r:id="rId20"/>
    <p:sldId id="286" r:id="rId21"/>
    <p:sldId id="287" r:id="rId22"/>
    <p:sldId id="275" r:id="rId23"/>
    <p:sldId id="283" r:id="rId24"/>
    <p:sldId id="290" r:id="rId25"/>
    <p:sldId id="281" r:id="rId26"/>
    <p:sldId id="288" r:id="rId27"/>
    <p:sldId id="278" r:id="rId28"/>
    <p:sldId id="291"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D194"/>
    <a:srgbClr val="F7F4B2"/>
    <a:srgbClr val="3DE6A9"/>
    <a:srgbClr val="FBE2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13"/>
    <p:restoredTop sz="85781"/>
  </p:normalViewPr>
  <p:slideViewPr>
    <p:cSldViewPr snapToGrid="0" snapToObjects="1">
      <p:cViewPr varScale="1">
        <p:scale>
          <a:sx n="95" d="100"/>
          <a:sy n="95" d="100"/>
        </p:scale>
        <p:origin x="504"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89A84-6988-EC4B-8FF8-CA0E24A048F9}" type="datetimeFigureOut">
              <a:rPr lang="en-US" smtClean="0"/>
              <a:t>9/27/22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F97B2-1A7D-0541-AFBD-171A3C0CD66B}" type="slidenum">
              <a:rPr lang="en-US" smtClean="0"/>
              <a:t>‹#›</a:t>
            </a:fld>
            <a:endParaRPr lang="en-US"/>
          </a:p>
        </p:txBody>
      </p:sp>
    </p:spTree>
    <p:extLst>
      <p:ext uri="{BB962C8B-B14F-4D97-AF65-F5344CB8AC3E}">
        <p14:creationId xmlns:p14="http://schemas.microsoft.com/office/powerpoint/2010/main" val="143521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my talk, “</a:t>
            </a:r>
            <a:r>
              <a:rPr lang="en-US" sz="1200" b="1" cap="none" dirty="0"/>
              <a:t>A Conventional Explanation for a palladium-deuterium</a:t>
            </a:r>
            <a:r>
              <a:rPr lang="en-US" sz="1200" b="1" dirty="0"/>
              <a:t> LENR </a:t>
            </a:r>
            <a:r>
              <a:rPr lang="en-US" sz="1200" b="1" cap="none" dirty="0"/>
              <a:t>with Considerations of the </a:t>
            </a:r>
            <a:r>
              <a:rPr lang="en-US" sz="1200" b="1" dirty="0"/>
              <a:t>NAE</a:t>
            </a:r>
            <a:r>
              <a:rPr lang="en-US" sz="1200" b="1" cap="none" dirty="0"/>
              <a:t> and Secondary Reactions</a:t>
            </a:r>
            <a:r>
              <a:rPr lang="en-US" sz="1200" kern="1200" dirty="0">
                <a:solidFill>
                  <a:schemeClr val="tx1"/>
                </a:solidFill>
                <a:effectLst/>
                <a:latin typeface="+mn-lt"/>
                <a:ea typeface="+mn-ea"/>
                <a:cs typeface="+mn-cs"/>
              </a:rPr>
              <a:t>”.  Currently, Low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Energy Nuclear Reactions do not have a good theoretical explanation, at least not one accepted by conventional physicists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 going to give you a preview of the conclusion. This IS</a:t>
            </a:r>
            <a:r>
              <a:rPr lang="en-US" sz="1200" kern="1200" baseline="0" dirty="0">
                <a:solidFill>
                  <a:schemeClr val="tx1"/>
                </a:solidFill>
                <a:effectLst/>
                <a:latin typeface="+mn-lt"/>
                <a:ea typeface="+mn-ea"/>
                <a:cs typeface="+mn-cs"/>
              </a:rPr>
              <a:t> a conventional</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explanation</a:t>
            </a:r>
            <a:r>
              <a:rPr lang="en-US" sz="1200" kern="1200" dirty="0">
                <a:solidFill>
                  <a:schemeClr val="tx1"/>
                </a:solidFill>
                <a:effectLst/>
                <a:latin typeface="+mn-lt"/>
                <a:ea typeface="+mn-ea"/>
                <a:cs typeface="+mn-cs"/>
              </a:rPr>
              <a:t> for LENR--without needing any kind of unusual theories or new physics.</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a:t>
            </a:fld>
            <a:endParaRPr lang="en-US" dirty="0"/>
          </a:p>
        </p:txBody>
      </p:sp>
    </p:spTree>
    <p:extLst>
      <p:ext uri="{BB962C8B-B14F-4D97-AF65-F5344CB8AC3E}">
        <p14:creationId xmlns:p14="http://schemas.microsoft.com/office/powerpoint/2010/main" val="116023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To find the number of “successful” scattering events, this equation is used. Again, this is solved with numeric integration. Here’s a</a:t>
            </a:r>
            <a:r>
              <a:rPr lang="en-US" sz="1200" kern="1200" baseline="0">
                <a:solidFill>
                  <a:schemeClr val="tx1"/>
                </a:solidFill>
                <a:effectLst/>
                <a:latin typeface="+mn-lt"/>
                <a:ea typeface="+mn-ea"/>
                <a:cs typeface="+mn-cs"/>
              </a:rPr>
              <a:t> small</a:t>
            </a:r>
            <a:r>
              <a:rPr lang="en-US" sz="1200" kern="1200">
                <a:solidFill>
                  <a:schemeClr val="tx1"/>
                </a:solidFill>
                <a:effectLst/>
                <a:latin typeface="+mn-lt"/>
                <a:ea typeface="+mn-ea"/>
                <a:cs typeface="+mn-cs"/>
              </a:rPr>
              <a:t> sample of the</a:t>
            </a:r>
            <a:r>
              <a:rPr lang="en-US" sz="1200" kern="1200" baseline="0">
                <a:solidFill>
                  <a:schemeClr val="tx1"/>
                </a:solidFill>
                <a:effectLst/>
                <a:latin typeface="+mn-lt"/>
                <a:ea typeface="+mn-ea"/>
                <a:cs typeface="+mn-cs"/>
              </a:rPr>
              <a:t> very large</a:t>
            </a:r>
            <a:r>
              <a:rPr lang="en-US" sz="1200" kern="1200">
                <a:solidFill>
                  <a:schemeClr val="tx1"/>
                </a:solidFill>
                <a:effectLst/>
                <a:latin typeface="+mn-lt"/>
                <a:ea typeface="+mn-ea"/>
                <a:cs typeface="+mn-cs"/>
              </a:rPr>
              <a:t> table used for the numeric integrations. This table is just for protons.  A similar table must be made for every projectile type. These numeric integrations are done for every energy that the projectile passes through, as it thermalizes. I show this in the next slide.</a:t>
            </a:r>
          </a:p>
        </p:txBody>
      </p:sp>
      <p:sp>
        <p:nvSpPr>
          <p:cNvPr id="4" name="Slide Number Placeholder 3"/>
          <p:cNvSpPr>
            <a:spLocks noGrp="1"/>
          </p:cNvSpPr>
          <p:nvPr>
            <p:ph type="sldNum" sz="quarter" idx="10"/>
          </p:nvPr>
        </p:nvSpPr>
        <p:spPr/>
        <p:txBody>
          <a:bodyPr/>
          <a:lstStyle/>
          <a:p>
            <a:fld id="{02AF97B2-1A7D-0541-AFBD-171A3C0CD66B}" type="slidenum">
              <a:rPr lang="en-US" smtClean="0"/>
              <a:t>10</a:t>
            </a:fld>
            <a:endParaRPr lang="en-US"/>
          </a:p>
        </p:txBody>
      </p:sp>
    </p:spTree>
    <p:extLst>
      <p:ext uri="{BB962C8B-B14F-4D97-AF65-F5344CB8AC3E}">
        <p14:creationId xmlns:p14="http://schemas.microsoft.com/office/powerpoint/2010/main" val="145960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realize these numbers are too small to see, but I want to show you that I have done these calculations, and these numbers are real. Here, the numerical integrations for the protons are done as the energy steps down from 3.03 to 0.1 MeV. The results are shown HERE. The number of successful scattering events is 3.058 times 10 to the 12, with an average energy of 0.278 MeV.</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11</a:t>
            </a:fld>
            <a:endParaRPr lang="en-US"/>
          </a:p>
        </p:txBody>
      </p:sp>
    </p:spTree>
    <p:extLst>
      <p:ext uri="{BB962C8B-B14F-4D97-AF65-F5344CB8AC3E}">
        <p14:creationId xmlns:p14="http://schemas.microsoft.com/office/powerpoint/2010/main" val="90178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 have repeated everything—all calculations, numeric integrations, and energy ranges—for the projectiles of tritium and He-3.  The values are highlighted in green for the number and average energy of the successful scatters. For T-3, there are 7.95 times 10 to the 11, at 0.2084 MeV. For He-3, there are 6.07 times 10 to the 11 at 0.197 MeV</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12</a:t>
            </a:fld>
            <a:endParaRPr lang="en-US"/>
          </a:p>
        </p:txBody>
      </p:sp>
    </p:spTree>
    <p:extLst>
      <p:ext uri="{BB962C8B-B14F-4D97-AF65-F5344CB8AC3E}">
        <p14:creationId xmlns:p14="http://schemas.microsoft.com/office/powerpoint/2010/main" val="37508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we look at neutron scattering, different from charged-particle scattering, and easier. It uses experimental data for the cross sections. A fixed amount of energy, called the logarithmic energy decrement, is lost, on average, for each scatter. As before, we are only interested in energy transfers of 0.1 MeV or more. The table shows this information. The number of successful scattering events is 3.58 times 10 to the 11, and the average energy is 1.026 MeV.</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13</a:t>
            </a:fld>
            <a:endParaRPr lang="en-US"/>
          </a:p>
        </p:txBody>
      </p:sp>
    </p:spTree>
    <p:extLst>
      <p:ext uri="{BB962C8B-B14F-4D97-AF65-F5344CB8AC3E}">
        <p14:creationId xmlns:p14="http://schemas.microsoft.com/office/powerpoint/2010/main" val="17313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in Part 2, we need to calculate reaction rates for the secondary reactions. The standard EQUATION is the product of the d</a:t>
            </a:r>
            <a:r>
              <a:rPr lang="en-US" sz="1200" u="none" kern="1200" dirty="0">
                <a:solidFill>
                  <a:schemeClr val="tx1"/>
                </a:solidFill>
                <a:effectLst/>
                <a:latin typeface="+mn-lt"/>
                <a:ea typeface="+mn-ea"/>
                <a:cs typeface="+mn-cs"/>
              </a:rPr>
              <a:t>ensity of the target, the cross section for the reaction at that energy, the projectile velocity, and the projectile density, at that energy. The difficult parameter here is the projectile density. The projectile density is…its introduction rate, at that energy, multiplied by the time spent, at that energy. To solve this, we need to know the average number of times, N, the projectile scatters and the average length</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between scatters, L, for the average angle. However, the average angle is unknown. Thus, the L times N product must be multiplied by the probability for that angle. Then summed.</a:t>
            </a:r>
            <a:r>
              <a:rPr lang="en-US" sz="1200" u="none" kern="1200" baseline="0" dirty="0">
                <a:solidFill>
                  <a:schemeClr val="tx1"/>
                </a:solidFill>
                <a:effectLst/>
                <a:latin typeface="+mn-lt"/>
                <a:ea typeface="+mn-ea"/>
                <a:cs typeface="+mn-cs"/>
              </a:rPr>
              <a:t> A</a:t>
            </a:r>
            <a:r>
              <a:rPr lang="en-US" sz="1200" u="none" kern="1200" dirty="0">
                <a:solidFill>
                  <a:schemeClr val="tx1"/>
                </a:solidFill>
                <a:effectLst/>
                <a:latin typeface="+mn-lt"/>
                <a:ea typeface="+mn-ea"/>
                <a:cs typeface="+mn-cs"/>
              </a:rPr>
              <a:t>nd then normalized. This will be the distance the average projectile travels in the core for all angles—for one energy.</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14</a:t>
            </a:fld>
            <a:endParaRPr lang="en-US"/>
          </a:p>
        </p:txBody>
      </p:sp>
    </p:spTree>
    <p:extLst>
      <p:ext uri="{BB962C8B-B14F-4D97-AF65-F5344CB8AC3E}">
        <p14:creationId xmlns:p14="http://schemas.microsoft.com/office/powerpoint/2010/main" val="833378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distance for 1</a:t>
            </a:r>
            <a:r>
              <a:rPr lang="en-US" sz="1200" kern="1200" baseline="0" dirty="0">
                <a:solidFill>
                  <a:schemeClr val="tx1"/>
                </a:solidFill>
                <a:effectLst/>
                <a:latin typeface="+mn-lt"/>
                <a:ea typeface="+mn-ea"/>
                <a:cs typeface="+mn-cs"/>
              </a:rPr>
              <a:t> MeV </a:t>
            </a:r>
            <a:r>
              <a:rPr lang="en-US" sz="1200" kern="1200" dirty="0">
                <a:solidFill>
                  <a:schemeClr val="tx1"/>
                </a:solidFill>
                <a:effectLst/>
                <a:latin typeface="+mn-lt"/>
                <a:ea typeface="+mn-ea"/>
                <a:cs typeface="+mn-cs"/>
              </a:rPr>
              <a:t>is calculated</a:t>
            </a:r>
            <a:r>
              <a:rPr lang="en-US" sz="1200" b="0" u="none" kern="1200" dirty="0">
                <a:solidFill>
                  <a:schemeClr val="tx1"/>
                </a:solidFill>
                <a:effectLst/>
                <a:latin typeface="+mn-lt"/>
                <a:ea typeface="+mn-ea"/>
                <a:cs typeface="+mn-cs"/>
              </a:rPr>
              <a:t> and summed for all angles, highlighted in yellow. That one value can now be used to determine the reaction rate for that one energy step. For the T-3 to D-2 reaction, the energy range is from 1 MeV down to about 0.01 MeV, as indicated by the red arrow. That distance for one energy, all angles, is solved for 18 different energy</a:t>
            </a:r>
            <a:r>
              <a:rPr lang="en-US" sz="1200" b="0" u="none" kern="1200" baseline="0" dirty="0">
                <a:solidFill>
                  <a:schemeClr val="tx1"/>
                </a:solidFill>
                <a:effectLst/>
                <a:latin typeface="+mn-lt"/>
                <a:ea typeface="+mn-ea"/>
                <a:cs typeface="+mn-cs"/>
              </a:rPr>
              <a:t> steps</a:t>
            </a:r>
            <a:r>
              <a:rPr lang="en-US" sz="1200" b="0" u="none" kern="1200" dirty="0">
                <a:solidFill>
                  <a:schemeClr val="tx1"/>
                </a:solidFill>
                <a:effectLst/>
                <a:latin typeface="+mn-lt"/>
                <a:ea typeface="+mn-ea"/>
                <a:cs typeface="+mn-cs"/>
              </a:rPr>
              <a:t> within this range, shown HERE in green.  We use these values, at the bottom of this table, to calculate</a:t>
            </a:r>
            <a:r>
              <a:rPr lang="en-US" sz="1200" b="0" u="none" kern="1200" baseline="0" dirty="0">
                <a:solidFill>
                  <a:schemeClr val="tx1"/>
                </a:solidFill>
                <a:effectLst/>
                <a:latin typeface="+mn-lt"/>
                <a:ea typeface="+mn-ea"/>
                <a:cs typeface="+mn-cs"/>
              </a:rPr>
              <a:t> the fusion reaction rates.</a:t>
            </a:r>
            <a:endParaRPr lang="en-US" sz="1200" b="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15</a:t>
            </a:fld>
            <a:endParaRPr lang="en-US"/>
          </a:p>
        </p:txBody>
      </p:sp>
    </p:spTree>
    <p:extLst>
      <p:ext uri="{BB962C8B-B14F-4D97-AF65-F5344CB8AC3E}">
        <p14:creationId xmlns:p14="http://schemas.microsoft.com/office/powerpoint/2010/main" val="23469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reaction rate for the T-3 to D-2 reaction is calculated for each energy step, then summed for all energies. For the numbers used in this example, the reaction rate is 68.4%. This entire procedure is repeated for the He-3 to D-2 reaction, giving a reaction rate of 21.74%.  A total of 2.19 watts is generated from these two secondary reactions. And four new energetic child products are produced: Helium-4, neutrons, more Helium-4, and protons. The overall heat to helium-4 ratio for the palladium core is 25.88 MeV per He-4.</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16</a:t>
            </a:fld>
            <a:endParaRPr lang="en-US"/>
          </a:p>
        </p:txBody>
      </p:sp>
    </p:spTree>
    <p:extLst>
      <p:ext uri="{BB962C8B-B14F-4D97-AF65-F5344CB8AC3E}">
        <p14:creationId xmlns:p14="http://schemas.microsoft.com/office/powerpoint/2010/main" val="49179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four e</a:t>
            </a:r>
            <a:r>
              <a:rPr lang="en-US" sz="1200" b="0" u="none" kern="1200" dirty="0">
                <a:solidFill>
                  <a:schemeClr val="tx1"/>
                </a:solidFill>
                <a:effectLst/>
                <a:latin typeface="+mn-lt"/>
                <a:ea typeface="+mn-ea"/>
                <a:cs typeface="+mn-cs"/>
              </a:rPr>
              <a:t>nergetic child products scatter with the D-2, just as the previous child products did. The same equations and procedures apply, using the appropriate values. The final results, for both the primary and secondary reactions are shown HERE. There are 1.082 times 10 to the 13 energetic D-2, with an average energy of 0.3993 MeV.</a:t>
            </a:r>
          </a:p>
          <a:p>
            <a:r>
              <a:rPr lang="en-US" sz="1200" b="0" u="none" kern="1200" dirty="0">
                <a:solidFill>
                  <a:schemeClr val="tx1"/>
                </a:solidFill>
                <a:effectLst/>
                <a:latin typeface="+mn-lt"/>
                <a:ea typeface="+mn-ea"/>
                <a:cs typeface="+mn-cs"/>
              </a:rPr>
              <a:t>    Recall that I picked the D-2 density in</a:t>
            </a:r>
            <a:r>
              <a:rPr lang="en-US" sz="1200" b="0" u="none" kern="1200" baseline="0" dirty="0">
                <a:solidFill>
                  <a:schemeClr val="tx1"/>
                </a:solidFill>
                <a:effectLst/>
                <a:latin typeface="+mn-lt"/>
                <a:ea typeface="+mn-ea"/>
                <a:cs typeface="+mn-cs"/>
              </a:rPr>
              <a:t> the NAE</a:t>
            </a:r>
            <a:r>
              <a:rPr lang="en-US" sz="1200" b="0" u="none" kern="1200" dirty="0">
                <a:solidFill>
                  <a:schemeClr val="tx1"/>
                </a:solidFill>
                <a:effectLst/>
                <a:latin typeface="+mn-lt"/>
                <a:ea typeface="+mn-ea"/>
                <a:cs typeface="+mn-cs"/>
              </a:rPr>
              <a:t> for this example to be 10 times the value for 100% loading. A chain reaction requires at least 1.71 times</a:t>
            </a:r>
            <a:r>
              <a:rPr lang="en-US" sz="1200" b="0" u="none" kern="1200" baseline="0" dirty="0">
                <a:solidFill>
                  <a:schemeClr val="tx1"/>
                </a:solidFill>
                <a:effectLst/>
                <a:latin typeface="+mn-lt"/>
                <a:ea typeface="+mn-ea"/>
                <a:cs typeface="+mn-cs"/>
              </a:rPr>
              <a:t> ten to the </a:t>
            </a:r>
            <a:r>
              <a:rPr lang="en-US" sz="1200" b="0" u="none" kern="1200" dirty="0">
                <a:solidFill>
                  <a:schemeClr val="tx1"/>
                </a:solidFill>
                <a:effectLst/>
                <a:latin typeface="+mn-lt"/>
                <a:ea typeface="+mn-ea"/>
                <a:cs typeface="+mn-cs"/>
              </a:rPr>
              <a:t>12 reactions per second or more. We get 1.752 times 10 to the 12. With this density, a chain reaction IS able to occur.</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17</a:t>
            </a:fld>
            <a:endParaRPr lang="en-US"/>
          </a:p>
        </p:txBody>
      </p:sp>
    </p:spTree>
    <p:extLst>
      <p:ext uri="{BB962C8B-B14F-4D97-AF65-F5344CB8AC3E}">
        <p14:creationId xmlns:p14="http://schemas.microsoft.com/office/powerpoint/2010/main" val="165091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Before we make any conclusions, let’s examine the neutron emission from the LENR set-up</a:t>
            </a:r>
            <a:r>
              <a:rPr lang="en-US" sz="2800" baseline="0" dirty="0"/>
              <a:t>. I want to consider two types of neutrons--thermal and energetic.  Thermal neutrons </a:t>
            </a:r>
            <a:r>
              <a:rPr lang="en-US" sz="2800" u="none" baseline="0" dirty="0"/>
              <a:t>ha</a:t>
            </a:r>
            <a:r>
              <a:rPr lang="en-US" sz="2800" baseline="0" dirty="0"/>
              <a:t>ve a </a:t>
            </a:r>
            <a:r>
              <a:rPr lang="en-US" sz="2800" u="sng" baseline="0" dirty="0"/>
              <a:t>much larger</a:t>
            </a:r>
            <a:r>
              <a:rPr lang="en-US" sz="2800" baseline="0" dirty="0"/>
              <a:t> reaction cross section. There are not many thermal neutrons in the core--but for the </a:t>
            </a:r>
            <a:r>
              <a:rPr lang="en-US" sz="2800" u="none" baseline="0" dirty="0"/>
              <a:t>few</a:t>
            </a:r>
            <a:r>
              <a:rPr lang="en-US" sz="2800" baseline="0" dirty="0"/>
              <a:t> that </a:t>
            </a:r>
            <a:r>
              <a:rPr lang="en-US" sz="2800" u="sng" baseline="0" dirty="0"/>
              <a:t>are</a:t>
            </a:r>
            <a:r>
              <a:rPr lang="en-US" sz="2800" baseline="0" dirty="0"/>
              <a:t> in the core, there are two main reactions that absorb thermal neutrons, shown HERE.</a:t>
            </a:r>
          </a:p>
          <a:p>
            <a:endParaRPr lang="en-US" sz="2800" baseline="0" dirty="0"/>
          </a:p>
          <a:p>
            <a:r>
              <a:rPr lang="en-US" sz="2800" baseline="0" dirty="0"/>
              <a:t>For thermal neutrons outside the core, but still in the set-up, there are three reactions of importance. This lithium reaction is used in </a:t>
            </a:r>
            <a:r>
              <a:rPr lang="en-US" sz="2800" u="sng" baseline="0" dirty="0"/>
              <a:t>hot fusion</a:t>
            </a:r>
            <a:r>
              <a:rPr lang="en-US" sz="2800" baseline="0" dirty="0"/>
              <a:t> reactors to prevent the neutrons from escaping, due to its large cross section. And lithium is typically used in an electrolytic LENR set-up. And, more He-4 results from this reaction.</a:t>
            </a:r>
          </a:p>
          <a:p>
            <a:endParaRPr lang="en-US" sz="2800" baseline="0" dirty="0"/>
          </a:p>
          <a:p>
            <a:r>
              <a:rPr lang="en-US" sz="2800" baseline="0" dirty="0"/>
              <a:t>Also, the boron-10 in the borosilicate glass removes thermal neutrons, with a huge cross section of 3840 barns.  For a setup that contains any borosilicate glass, thermal neutrons will get absorbed by it. Boron-10 is used in fission reactors as a moderator. As you can see, there is more He-4 released.</a:t>
            </a:r>
          </a:p>
          <a:p>
            <a:endParaRPr lang="en-US" sz="2800" baseline="0" dirty="0"/>
          </a:p>
          <a:p>
            <a:r>
              <a:rPr lang="en-US" sz="2800" baseline="0" dirty="0"/>
              <a:t>The third reaction is the water bath, with a high density of hydrogen.  Again, this is a moderator for </a:t>
            </a:r>
            <a:r>
              <a:rPr lang="en-US" sz="2800" u="sng" baseline="0" dirty="0"/>
              <a:t>fission</a:t>
            </a:r>
            <a:r>
              <a:rPr lang="en-US" sz="2800" baseline="0" dirty="0"/>
              <a:t> reactors, and it is also used in most LENR set-ups. Deuterium is created. The result is that thermal neutrons will not escape the LENR setup. But what about </a:t>
            </a:r>
            <a:r>
              <a:rPr lang="en-US" sz="2800" u="sng" baseline="0" dirty="0"/>
              <a:t>energetic</a:t>
            </a:r>
            <a:r>
              <a:rPr lang="en-US" sz="2800" baseline="0" dirty="0"/>
              <a:t> neutrons?</a:t>
            </a:r>
          </a:p>
        </p:txBody>
      </p:sp>
      <p:sp>
        <p:nvSpPr>
          <p:cNvPr id="4" name="Slide Number Placeholder 3"/>
          <p:cNvSpPr>
            <a:spLocks noGrp="1"/>
          </p:cNvSpPr>
          <p:nvPr>
            <p:ph type="sldNum" sz="quarter" idx="5"/>
          </p:nvPr>
        </p:nvSpPr>
        <p:spPr/>
        <p:txBody>
          <a:bodyPr/>
          <a:lstStyle/>
          <a:p>
            <a:fld id="{02AF97B2-1A7D-0541-AFBD-171A3C0CD66B}" type="slidenum">
              <a:rPr lang="en-US" smtClean="0"/>
              <a:t>18</a:t>
            </a:fld>
            <a:endParaRPr lang="en-US"/>
          </a:p>
        </p:txBody>
      </p:sp>
    </p:spTree>
    <p:extLst>
      <p:ext uri="{BB962C8B-B14F-4D97-AF65-F5344CB8AC3E}">
        <p14:creationId xmlns:p14="http://schemas.microsoft.com/office/powerpoint/2010/main" val="84092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energetic neutrons will escape the palladium core before they thermalize. When they enter into the electrolyte or the water bath, they scatter. If they scatter ONCE, they lose about half their energy. So</a:t>
            </a:r>
            <a:r>
              <a:rPr lang="mr-IN" dirty="0"/>
              <a:t>…</a:t>
            </a:r>
            <a:r>
              <a:rPr lang="en-US" dirty="0"/>
              <a:t>if a neutron scatters ONCE, its scattering cross section becomes larger, and it is more likely to scatter again. And again, and again, until it thermalizes. The test, then, is</a:t>
            </a:r>
            <a:r>
              <a:rPr lang="en-US" baseline="0" dirty="0"/>
              <a:t> to see if all the </a:t>
            </a:r>
            <a:r>
              <a:rPr lang="en-US" u="sng" baseline="0" dirty="0"/>
              <a:t>highest energy</a:t>
            </a:r>
            <a:r>
              <a:rPr lang="en-US" baseline="0" dirty="0"/>
              <a:t> neutrons, at 14.07 MeV, scatter AT LEAST once in the set-up. Let’s do the math.</a:t>
            </a:r>
          </a:p>
          <a:p>
            <a:endParaRPr lang="en-US" baseline="0" dirty="0"/>
          </a:p>
          <a:p>
            <a:r>
              <a:rPr lang="en-US" baseline="0" dirty="0"/>
              <a:t>Here are the conditions for an example calculation, again using reasonable values.</a:t>
            </a:r>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19</a:t>
            </a:fld>
            <a:endParaRPr lang="en-US"/>
          </a:p>
        </p:txBody>
      </p:sp>
    </p:spTree>
    <p:extLst>
      <p:ext uri="{BB962C8B-B14F-4D97-AF65-F5344CB8AC3E}">
        <p14:creationId xmlns:p14="http://schemas.microsoft.com/office/powerpoint/2010/main" val="12535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of my talk. A brief review of my previous presentation, a description of NAE, then a calculation of an example reactor, followed by a look at neutrons emissions.</a:t>
            </a:r>
          </a:p>
        </p:txBody>
      </p:sp>
      <p:sp>
        <p:nvSpPr>
          <p:cNvPr id="4" name="Slide Number Placeholder 3"/>
          <p:cNvSpPr>
            <a:spLocks noGrp="1"/>
          </p:cNvSpPr>
          <p:nvPr>
            <p:ph type="sldNum" sz="quarter" idx="5"/>
          </p:nvPr>
        </p:nvSpPr>
        <p:spPr/>
        <p:txBody>
          <a:bodyPr/>
          <a:lstStyle/>
          <a:p>
            <a:fld id="{02AF97B2-1A7D-0541-AFBD-171A3C0CD66B}" type="slidenum">
              <a:rPr lang="en-US" smtClean="0"/>
              <a:t>2</a:t>
            </a:fld>
            <a:endParaRPr lang="en-US"/>
          </a:p>
        </p:txBody>
      </p:sp>
    </p:spTree>
    <p:extLst>
      <p:ext uri="{BB962C8B-B14F-4D97-AF65-F5344CB8AC3E}">
        <p14:creationId xmlns:p14="http://schemas.microsoft.com/office/powerpoint/2010/main" val="242501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of the calculations.</a:t>
            </a:r>
            <a:r>
              <a:rPr lang="en-US" baseline="0" dirty="0"/>
              <a:t> The rows of numbers represent the percentage of scattering that will occur in the palladium core, the electrolyte, the Pyrex, the water bath, and the second Pyrex.</a:t>
            </a:r>
          </a:p>
          <a:p>
            <a:endParaRPr lang="en-US" baseline="0" dirty="0"/>
          </a:p>
          <a:p>
            <a:r>
              <a:rPr lang="en-US" baseline="0" dirty="0"/>
              <a:t>As the energetic neutrons move through these layers of the set-up, all the elements in these layers are included in the calculations for the scattering probability. In green on the right, the total percentage of neutrons that do not scatter is calculated in a running total. The water is the main component that scatters the neutrons.</a:t>
            </a:r>
          </a:p>
          <a:p>
            <a:endParaRPr lang="en-US" baseline="0" dirty="0"/>
          </a:p>
          <a:p>
            <a:r>
              <a:rPr lang="en-US" baseline="0" dirty="0"/>
              <a:t>For the set-up in this example, all neutrons scattering at least once. The negative numbers circled in red means that some of the neutrons have scattered twice. The net result is that no neutrons arrive at the outer Pyrex beaker without scattering at least once.</a:t>
            </a:r>
          </a:p>
          <a:p>
            <a:endParaRPr lang="en-US" baseline="0" dirty="0"/>
          </a:p>
          <a:p>
            <a:r>
              <a:rPr lang="en-US" baseline="0" dirty="0"/>
              <a:t>Some neutrons may indeed be able to escape, but only a minimal amount. The reason we don't see many neutrons leaving the set-up is because the typical set-up scatters and absorbs them--just like in a fission reactor.</a:t>
            </a:r>
          </a:p>
          <a:p>
            <a:endParaRPr lang="en-US" baseline="0" dirty="0"/>
          </a:p>
          <a:p>
            <a:r>
              <a:rPr lang="en-US" u="sng" baseline="0" dirty="0"/>
              <a:t>Now</a:t>
            </a:r>
            <a:r>
              <a:rPr lang="en-US" baseline="0" dirty="0"/>
              <a:t>, it is time to make some conclusions.</a:t>
            </a:r>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20</a:t>
            </a:fld>
            <a:endParaRPr lang="en-US"/>
          </a:p>
        </p:txBody>
      </p:sp>
    </p:spTree>
    <p:extLst>
      <p:ext uri="{BB962C8B-B14F-4D97-AF65-F5344CB8AC3E}">
        <p14:creationId xmlns:p14="http://schemas.microsoft.com/office/powerpoint/2010/main" val="2123348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rPr>
              <a:t>All the quote miracles of LENR are explained, seen here. No unusual theories or new physics are needed, just apply conventional nuclear engineering and standard physics to the issue, and the answer is YES, LENR is possible. What is different in this analysis--is the inclusion of the secondary</a:t>
            </a:r>
            <a:r>
              <a:rPr lang="en-US" sz="1200" b="0" u="none" kern="1200" baseline="0" dirty="0">
                <a:solidFill>
                  <a:schemeClr val="tx1"/>
                </a:solidFill>
                <a:effectLst/>
                <a:latin typeface="+mn-lt"/>
                <a:ea typeface="+mn-ea"/>
                <a:cs typeface="+mn-cs"/>
              </a:rPr>
              <a:t> reactions in the palladium core, and the understanding that the NAE must be considered.</a:t>
            </a:r>
            <a:endParaRPr lang="en-US" sz="1200" b="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21</a:t>
            </a:fld>
            <a:endParaRPr lang="en-US"/>
          </a:p>
        </p:txBody>
      </p:sp>
    </p:spTree>
    <p:extLst>
      <p:ext uri="{BB962C8B-B14F-4D97-AF65-F5344CB8AC3E}">
        <p14:creationId xmlns:p14="http://schemas.microsoft.com/office/powerpoint/2010/main" val="195446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important, no longer can anyone say that there is no conventional theory for LENR. It is explained, using standard physics and conventional engineering. Thank you.</a:t>
            </a:r>
          </a:p>
        </p:txBody>
      </p:sp>
      <p:sp>
        <p:nvSpPr>
          <p:cNvPr id="4" name="Slide Number Placeholder 3"/>
          <p:cNvSpPr>
            <a:spLocks noGrp="1"/>
          </p:cNvSpPr>
          <p:nvPr>
            <p:ph type="sldNum" sz="quarter" idx="5"/>
          </p:nvPr>
        </p:nvSpPr>
        <p:spPr/>
        <p:txBody>
          <a:bodyPr/>
          <a:lstStyle/>
          <a:p>
            <a:fld id="{02AF97B2-1A7D-0541-AFBD-171A3C0CD66B}" type="slidenum">
              <a:rPr lang="en-US" smtClean="0"/>
              <a:t>22</a:t>
            </a:fld>
            <a:endParaRPr lang="en-US"/>
          </a:p>
        </p:txBody>
      </p:sp>
    </p:spTree>
    <p:extLst>
      <p:ext uri="{BB962C8B-B14F-4D97-AF65-F5344CB8AC3E}">
        <p14:creationId xmlns:p14="http://schemas.microsoft.com/office/powerpoint/2010/main" val="4091562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F97B2-1A7D-0541-AFBD-171A3C0CD66B}" type="slidenum">
              <a:rPr lang="en-US" smtClean="0"/>
              <a:t>24</a:t>
            </a:fld>
            <a:endParaRPr lang="en-US"/>
          </a:p>
        </p:txBody>
      </p:sp>
    </p:spTree>
    <p:extLst>
      <p:ext uri="{BB962C8B-B14F-4D97-AF65-F5344CB8AC3E}">
        <p14:creationId xmlns:p14="http://schemas.microsoft.com/office/powerpoint/2010/main" val="268540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F97B2-1A7D-0541-AFBD-171A3C0CD66B}" type="slidenum">
              <a:rPr lang="en-US" smtClean="0"/>
              <a:t>26</a:t>
            </a:fld>
            <a:endParaRPr lang="en-US"/>
          </a:p>
        </p:txBody>
      </p:sp>
    </p:spTree>
    <p:extLst>
      <p:ext uri="{BB962C8B-B14F-4D97-AF65-F5344CB8AC3E}">
        <p14:creationId xmlns:p14="http://schemas.microsoft.com/office/powerpoint/2010/main" val="1174426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AF97B2-1A7D-0541-AFBD-171A3C0CD66B}" type="slidenum">
              <a:rPr lang="en-US" smtClean="0"/>
              <a:t>28</a:t>
            </a:fld>
            <a:endParaRPr lang="en-US"/>
          </a:p>
        </p:txBody>
      </p:sp>
    </p:spTree>
    <p:extLst>
      <p:ext uri="{BB962C8B-B14F-4D97-AF65-F5344CB8AC3E}">
        <p14:creationId xmlns:p14="http://schemas.microsoft.com/office/powerpoint/2010/main" val="309582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want to start with a review of my previous talk on this topic, “Primary an</a:t>
            </a:r>
            <a:r>
              <a:rPr lang="en-US" sz="1200" b="0" u="none" kern="1200" dirty="0">
                <a:solidFill>
                  <a:schemeClr val="tx1"/>
                </a:solidFill>
                <a:effectLst/>
                <a:latin typeface="+mn-lt"/>
                <a:ea typeface="+mn-ea"/>
                <a:cs typeface="+mn-cs"/>
              </a:rPr>
              <a:t>d Secondary Reactions in a</a:t>
            </a:r>
            <a:r>
              <a:rPr lang="en-US" sz="1200" b="0" u="none" kern="1200" baseline="0" dirty="0">
                <a:solidFill>
                  <a:schemeClr val="tx1"/>
                </a:solidFill>
                <a:effectLst/>
                <a:latin typeface="+mn-lt"/>
                <a:ea typeface="+mn-ea"/>
                <a:cs typeface="+mn-cs"/>
              </a:rPr>
              <a:t>n</a:t>
            </a:r>
            <a:r>
              <a:rPr lang="en-US" sz="1200" b="0" u="none" kern="1200" dirty="0">
                <a:solidFill>
                  <a:schemeClr val="tx1"/>
                </a:solidFill>
                <a:effectLst/>
                <a:latin typeface="+mn-lt"/>
                <a:ea typeface="+mn-ea"/>
                <a:cs typeface="+mn-cs"/>
              </a:rPr>
              <a:t> LENR”.  Now some of you may think that the concept of </a:t>
            </a:r>
            <a:r>
              <a:rPr lang="en-US" sz="1200" b="0" u="none" kern="1200" baseline="0" dirty="0">
                <a:solidFill>
                  <a:schemeClr val="tx1"/>
                </a:solidFill>
                <a:effectLst/>
                <a:latin typeface="+mn-lt"/>
                <a:ea typeface="+mn-ea"/>
                <a:cs typeface="+mn-cs"/>
              </a:rPr>
              <a:t>Primary and Secondary reactions is strange. However, the concept that more than one reaction might be occurring in a reactor is </a:t>
            </a:r>
            <a:r>
              <a:rPr lang="en-US" sz="1200" b="0" u="sng" kern="1200" baseline="0" dirty="0">
                <a:solidFill>
                  <a:schemeClr val="tx1"/>
                </a:solidFill>
                <a:effectLst/>
                <a:latin typeface="+mn-lt"/>
                <a:ea typeface="+mn-ea"/>
                <a:cs typeface="+mn-cs"/>
              </a:rPr>
              <a:t>not</a:t>
            </a:r>
            <a:r>
              <a:rPr lang="en-US" sz="1200" b="0" u="none" kern="1200" baseline="0" dirty="0">
                <a:solidFill>
                  <a:schemeClr val="tx1"/>
                </a:solidFill>
                <a:effectLst/>
                <a:latin typeface="+mn-lt"/>
                <a:ea typeface="+mn-ea"/>
                <a:cs typeface="+mn-cs"/>
              </a:rPr>
              <a:t> bizarre. Actually the converse is true.  It is quite incorrect to think that there is only one reaction occurring in a reactor. All nuclear reactors--fission, fusion, hot, cold--have many reactions occurring inside the reactor. </a:t>
            </a:r>
            <a:r>
              <a:rPr lang="en-US" sz="1200" b="0" u="none" kern="1200" dirty="0">
                <a:solidFill>
                  <a:schemeClr val="tx1"/>
                </a:solidFill>
                <a:effectLst/>
                <a:latin typeface="+mn-lt"/>
                <a:ea typeface="+mn-ea"/>
                <a:cs typeface="+mn-cs"/>
              </a:rPr>
              <a:t>The two primary reactions are the usual ones, seen </a:t>
            </a:r>
            <a:r>
              <a:rPr lang="en-US" sz="1800" b="0" u="none" kern="1200" dirty="0">
                <a:solidFill>
                  <a:srgbClr val="FF0000"/>
                </a:solidFill>
                <a:effectLst/>
                <a:latin typeface="+mn-lt"/>
                <a:ea typeface="+mn-ea"/>
                <a:cs typeface="+mn-cs"/>
              </a:rPr>
              <a:t>HERE</a:t>
            </a:r>
            <a:r>
              <a:rPr lang="en-US" sz="1200" b="0" u="none" kern="1200" dirty="0">
                <a:solidFill>
                  <a:schemeClr val="tx1"/>
                </a:solidFill>
                <a:effectLst/>
                <a:latin typeface="+mn-lt"/>
                <a:ea typeface="+mn-ea"/>
                <a:cs typeface="+mn-cs"/>
              </a:rPr>
              <a:t>.  These child products go on to react again in secondary reactions, shown </a:t>
            </a:r>
            <a:r>
              <a:rPr lang="en-US" sz="1200" b="0" u="none" kern="1200" dirty="0">
                <a:solidFill>
                  <a:srgbClr val="FF0000"/>
                </a:solidFill>
                <a:effectLst/>
                <a:latin typeface="+mn-lt"/>
                <a:ea typeface="+mn-ea"/>
                <a:cs typeface="+mn-cs"/>
              </a:rPr>
              <a:t>HERE</a:t>
            </a:r>
            <a:r>
              <a:rPr lang="en-US" sz="1200" b="0" u="none" kern="1200" dirty="0">
                <a:solidFill>
                  <a:schemeClr val="tx1"/>
                </a:solidFill>
                <a:effectLst/>
                <a:latin typeface="+mn-lt"/>
                <a:ea typeface="+mn-ea"/>
                <a:cs typeface="+mn-cs"/>
              </a:rPr>
              <a:t>. No gamma radiation occurs.  No neutron suppression. No enhancement of the </a:t>
            </a:r>
            <a:r>
              <a:rPr lang="en-GB" sz="1200" baseline="30000" dirty="0">
                <a:solidFill>
                  <a:srgbClr val="000000"/>
                </a:solidFill>
                <a:ea typeface="Calibri-Light" charset="0"/>
              </a:rPr>
              <a:t>2</a:t>
            </a:r>
            <a:r>
              <a:rPr lang="en-GB" sz="1200" dirty="0">
                <a:solidFill>
                  <a:srgbClr val="000000"/>
                </a:solidFill>
                <a:ea typeface="Calibri-Light" charset="0"/>
              </a:rPr>
              <a:t>d+</a:t>
            </a:r>
            <a:r>
              <a:rPr lang="en-GB" sz="1200" baseline="30000" dirty="0">
                <a:solidFill>
                  <a:srgbClr val="000000"/>
                </a:solidFill>
                <a:ea typeface="Calibri-Light" charset="0"/>
              </a:rPr>
              <a:t>2</a:t>
            </a:r>
            <a:r>
              <a:rPr lang="en-GB" sz="1200" dirty="0">
                <a:solidFill>
                  <a:srgbClr val="000000"/>
                </a:solidFill>
                <a:ea typeface="Calibri-Light" charset="0"/>
              </a:rPr>
              <a:t>d</a:t>
            </a:r>
            <a:r>
              <a:rPr lang="en-US" sz="1200" dirty="0">
                <a:ea typeface="Times New Roman" charset="0"/>
              </a:rPr>
              <a:t>→</a:t>
            </a:r>
            <a:r>
              <a:rPr lang="en-GB" sz="1200" baseline="30000" dirty="0">
                <a:solidFill>
                  <a:srgbClr val="000000"/>
                </a:solidFill>
                <a:ea typeface="Calibri-Light" charset="0"/>
              </a:rPr>
              <a:t>4</a:t>
            </a:r>
            <a:r>
              <a:rPr lang="en-GB" sz="1200" dirty="0">
                <a:solidFill>
                  <a:srgbClr val="000000"/>
                </a:solidFill>
                <a:ea typeface="Calibri-Light" charset="0"/>
              </a:rPr>
              <a:t>He+</a:t>
            </a:r>
            <a:r>
              <a:rPr lang="el-GR" sz="1200" dirty="0">
                <a:solidFill>
                  <a:srgbClr val="000000"/>
                </a:solidFill>
                <a:ea typeface="Calibri-Light" charset="0"/>
              </a:rPr>
              <a:t>γ</a:t>
            </a:r>
            <a:r>
              <a:rPr lang="en-US" sz="1200" b="0" u="none" kern="1200" dirty="0">
                <a:solidFill>
                  <a:srgbClr val="FF0000"/>
                </a:solidFill>
                <a:effectLst/>
                <a:latin typeface="+mn-lt"/>
                <a:ea typeface="+mn-ea"/>
                <a:cs typeface="+mn-cs"/>
              </a:rPr>
              <a:t> </a:t>
            </a:r>
            <a:r>
              <a:rPr lang="en-US" sz="1200" b="0" u="none" kern="1200" dirty="0">
                <a:solidFill>
                  <a:schemeClr val="tx1"/>
                </a:solidFill>
                <a:effectLst/>
                <a:latin typeface="+mn-lt"/>
                <a:ea typeface="+mn-ea"/>
                <a:cs typeface="+mn-cs"/>
              </a:rPr>
              <a:t>reaction. No need for unusual physics to explain how to overcome the Coulomb barrier. I show that standard physics and conventional engineering can explain it.  Now,</a:t>
            </a:r>
            <a:r>
              <a:rPr lang="en-US" sz="1200" b="0" u="none" kern="1200" baseline="0" dirty="0">
                <a:solidFill>
                  <a:schemeClr val="tx1"/>
                </a:solidFill>
                <a:effectLst/>
                <a:latin typeface="+mn-lt"/>
                <a:ea typeface="+mn-ea"/>
                <a:cs typeface="+mn-cs"/>
              </a:rPr>
              <a:t> j</a:t>
            </a:r>
            <a:r>
              <a:rPr lang="en-US" sz="1200" b="0" u="none" kern="1200" dirty="0">
                <a:solidFill>
                  <a:schemeClr val="tx1"/>
                </a:solidFill>
                <a:effectLst/>
                <a:latin typeface="+mn-lt"/>
                <a:ea typeface="+mn-ea"/>
                <a:cs typeface="+mn-cs"/>
              </a:rPr>
              <a:t>ust as is</a:t>
            </a:r>
            <a:r>
              <a:rPr lang="en-US" sz="1200" b="0" u="none" kern="1200" baseline="0" dirty="0">
                <a:solidFill>
                  <a:schemeClr val="tx1"/>
                </a:solidFill>
                <a:effectLst/>
                <a:latin typeface="+mn-lt"/>
                <a:ea typeface="+mn-ea"/>
                <a:cs typeface="+mn-cs"/>
              </a:rPr>
              <a:t> occurring</a:t>
            </a:r>
            <a:r>
              <a:rPr lang="en-US" sz="1200" b="0" u="none" kern="1200" dirty="0">
                <a:solidFill>
                  <a:schemeClr val="tx1"/>
                </a:solidFill>
                <a:effectLst/>
                <a:latin typeface="+mn-lt"/>
                <a:ea typeface="+mn-ea"/>
                <a:cs typeface="+mn-cs"/>
              </a:rPr>
              <a:t> in a fission reactor, the nuclear by-products of the reactions are what sustain the chain reaction. The mechanism is that the child products collide with the cold D-2, doing so frequently and energetically enough to sustain the </a:t>
            </a:r>
            <a:r>
              <a:rPr lang="en-GB" sz="1200" dirty="0">
                <a:solidFill>
                  <a:srgbClr val="000000"/>
                </a:solidFill>
                <a:ea typeface="Calibri-Light" charset="0"/>
              </a:rPr>
              <a:t>D-2 to D-2</a:t>
            </a:r>
            <a:r>
              <a:rPr lang="en-US" sz="1200" b="0" u="none" kern="1200" dirty="0">
                <a:solidFill>
                  <a:schemeClr val="tx1"/>
                </a:solidFill>
                <a:effectLst/>
                <a:latin typeface="+mn-lt"/>
                <a:ea typeface="+mn-ea"/>
                <a:cs typeface="+mn-cs"/>
              </a:rPr>
              <a:t> reaction. If the conditions in the reactor core </a:t>
            </a:r>
            <a:r>
              <a:rPr lang="en-US" sz="1200" b="0" u="none" kern="1200" baseline="0" dirty="0">
                <a:solidFill>
                  <a:schemeClr val="tx1"/>
                </a:solidFill>
                <a:effectLst/>
                <a:latin typeface="+mn-lt"/>
                <a:ea typeface="+mn-ea"/>
                <a:cs typeface="+mn-cs"/>
              </a:rPr>
              <a:t>are right, then from the very first initial reaction, the reaction rate will grow to steady state.  Unfortunately, that very first initial reaction is cau</a:t>
            </a:r>
            <a:r>
              <a:rPr lang="en-US" sz="1200" kern="1200" baseline="0" dirty="0">
                <a:solidFill>
                  <a:schemeClr val="tx1"/>
                </a:solidFill>
                <a:effectLst/>
                <a:latin typeface="+mn-lt"/>
                <a:ea typeface="+mn-ea"/>
                <a:cs typeface="+mn-cs"/>
              </a:rPr>
              <a:t>sed by fairly random external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3</a:t>
            </a:fld>
            <a:endParaRPr lang="en-US" dirty="0"/>
          </a:p>
        </p:txBody>
      </p:sp>
    </p:spTree>
    <p:extLst>
      <p:ext uri="{BB962C8B-B14F-4D97-AF65-F5344CB8AC3E}">
        <p14:creationId xmlns:p14="http://schemas.microsoft.com/office/powerpoint/2010/main" val="72362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The Nuclear Active Environment</a:t>
            </a:r>
            <a:r>
              <a:rPr lang="en-US" sz="1200" b="0" u="none" kern="1200">
                <a:solidFill>
                  <a:schemeClr val="tx1"/>
                </a:solidFill>
                <a:effectLst/>
                <a:latin typeface="+mn-lt"/>
                <a:ea typeface="+mn-ea"/>
                <a:cs typeface="+mn-cs"/>
              </a:rPr>
              <a:t>, or NAE, is critical for LENR, and should not be ignored. Although</a:t>
            </a:r>
            <a:r>
              <a:rPr lang="en-US" sz="1200" b="0" u="none" kern="1200" baseline="0">
                <a:solidFill>
                  <a:schemeClr val="tx1"/>
                </a:solidFill>
                <a:effectLst/>
                <a:latin typeface="+mn-lt"/>
                <a:ea typeface="+mn-ea"/>
                <a:cs typeface="+mn-cs"/>
              </a:rPr>
              <a:t> i</a:t>
            </a:r>
            <a:r>
              <a:rPr lang="en-US" sz="1200" b="0" u="none" kern="1200">
                <a:solidFill>
                  <a:schemeClr val="tx1"/>
                </a:solidFill>
                <a:effectLst/>
                <a:latin typeface="+mn-lt"/>
                <a:ea typeface="+mn-ea"/>
                <a:cs typeface="+mn-cs"/>
              </a:rPr>
              <a:t>t </a:t>
            </a:r>
            <a:r>
              <a:rPr lang="en-US" sz="1200" b="0" u="sng" kern="1200">
                <a:solidFill>
                  <a:schemeClr val="tx1"/>
                </a:solidFill>
                <a:effectLst/>
                <a:latin typeface="+mn-lt"/>
                <a:ea typeface="+mn-ea"/>
                <a:cs typeface="+mn-cs"/>
              </a:rPr>
              <a:t>is</a:t>
            </a:r>
            <a:r>
              <a:rPr lang="en-US" sz="1200" b="0" u="none" kern="1200">
                <a:solidFill>
                  <a:schemeClr val="tx1"/>
                </a:solidFill>
                <a:effectLst/>
                <a:latin typeface="+mn-lt"/>
                <a:ea typeface="+mn-ea"/>
                <a:cs typeface="+mn-cs"/>
              </a:rPr>
              <a:t> experimentally confirmed, it is not well studied. The NAE is not a flawless crystal lattice, rather it is the </a:t>
            </a:r>
            <a:r>
              <a:rPr lang="en-US" sz="1200" b="0" u="sng" kern="1200">
                <a:solidFill>
                  <a:schemeClr val="tx1"/>
                </a:solidFill>
                <a:effectLst/>
                <a:latin typeface="+mn-lt"/>
                <a:ea typeface="+mn-ea"/>
                <a:cs typeface="+mn-cs"/>
              </a:rPr>
              <a:t>defects</a:t>
            </a:r>
            <a:r>
              <a:rPr lang="en-US" sz="1200" b="0" u="none" kern="1200">
                <a:solidFill>
                  <a:schemeClr val="tx1"/>
                </a:solidFill>
                <a:effectLst/>
                <a:latin typeface="+mn-lt"/>
                <a:ea typeface="+mn-ea"/>
                <a:cs typeface="+mn-cs"/>
              </a:rPr>
              <a:t> in the lattice that create this optimum environment. It has a higher concentration of D-2, estimated to be about 10 times more than in the lattice. These crystal defects are created during the loading process, in the form of the cracks and fissures. The formation of the crystal defects is dependent on many factors, shown HERE, but the optimum values are unknown. Inside the Palladium lattice, the D-2 is ionic and interstitial. Inside the NAE, it is atomic or molecular.  It cannot re-enter the lattice--which is why it has a higher density.</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02AF97B2-1A7D-0541-AFBD-171A3C0CD66B}" type="slidenum">
              <a:rPr lang="en-US" smtClean="0"/>
              <a:t>4</a:t>
            </a:fld>
            <a:endParaRPr lang="en-US"/>
          </a:p>
        </p:txBody>
      </p:sp>
    </p:spTree>
    <p:extLst>
      <p:ext uri="{BB962C8B-B14F-4D97-AF65-F5344CB8AC3E}">
        <p14:creationId xmlns:p14="http://schemas.microsoft.com/office/powerpoint/2010/main" val="10128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Let’s look at an example o</a:t>
            </a:r>
            <a:r>
              <a:rPr lang="en-US" sz="1200" b="0" u="none" kern="1200">
                <a:solidFill>
                  <a:schemeClr val="tx1"/>
                </a:solidFill>
                <a:effectLst/>
                <a:latin typeface="+mn-lt"/>
                <a:ea typeface="+mn-ea"/>
                <a:cs typeface="+mn-cs"/>
              </a:rPr>
              <a:t>f an LENR, using some reasonable values. One watt of power total from the two primary reactions. The D-2 density in the NAE is 10 times value of a palladium lattice at 100% loading. This is 2.26 gm/cubic cm. The total NAE’s have increased the sample dimensions by 20%. The released energy of both the primary and secondary reactions is the </a:t>
            </a:r>
            <a:r>
              <a:rPr lang="en-US" sz="1200" b="0" u="sng" kern="1200">
                <a:solidFill>
                  <a:schemeClr val="tx1"/>
                </a:solidFill>
                <a:effectLst/>
                <a:latin typeface="+mn-lt"/>
                <a:ea typeface="+mn-ea"/>
                <a:cs typeface="+mn-cs"/>
              </a:rPr>
              <a:t>kinetic</a:t>
            </a:r>
            <a:r>
              <a:rPr lang="en-US" sz="1200" b="0" u="none" kern="1200">
                <a:solidFill>
                  <a:schemeClr val="tx1"/>
                </a:solidFill>
                <a:effectLst/>
                <a:latin typeface="+mn-lt"/>
                <a:ea typeface="+mn-ea"/>
                <a:cs typeface="+mn-cs"/>
              </a:rPr>
              <a:t> energy of the child products. This energy is transferred to the cold D-2 via collisions, allowing a subsequent D-2 to D-2 reaction to occur. Negligible energy is transferred to the palladium lattice. For one watt of power from the primary reactions, the reaction rate is 1.71 times 10 to the 12 reactions per second. Charged-child products stay in the NAE, but neutrons do not.  I will discuss the fate of these escaped neutrons towards the end of this presentation, after I calculate the possibility of a chain reaction.</a:t>
            </a:r>
          </a:p>
        </p:txBody>
      </p:sp>
      <p:sp>
        <p:nvSpPr>
          <p:cNvPr id="4" name="Slide Number Placeholder 3"/>
          <p:cNvSpPr>
            <a:spLocks noGrp="1"/>
          </p:cNvSpPr>
          <p:nvPr>
            <p:ph type="sldNum" sz="quarter" idx="10"/>
          </p:nvPr>
        </p:nvSpPr>
        <p:spPr/>
        <p:txBody>
          <a:bodyPr/>
          <a:lstStyle/>
          <a:p>
            <a:fld id="{02AF97B2-1A7D-0541-AFBD-171A3C0CD66B}" type="slidenum">
              <a:rPr lang="en-US" smtClean="0"/>
              <a:t>5</a:t>
            </a:fld>
            <a:endParaRPr lang="en-US"/>
          </a:p>
        </p:txBody>
      </p:sp>
    </p:spTree>
    <p:extLst>
      <p:ext uri="{BB962C8B-B14F-4D97-AF65-F5344CB8AC3E}">
        <p14:creationId xmlns:p14="http://schemas.microsoft.com/office/powerpoint/2010/main" val="77196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This </a:t>
            </a:r>
            <a:r>
              <a:rPr lang="en-US" sz="1200" u="sng" kern="1200" dirty="0">
                <a:solidFill>
                  <a:schemeClr val="tx1"/>
                </a:solidFill>
                <a:effectLst/>
                <a:latin typeface="+mn-lt"/>
                <a:ea typeface="+mn-ea"/>
                <a:cs typeface="+mn-cs"/>
              </a:rPr>
              <a:t>calculation</a:t>
            </a:r>
            <a:r>
              <a:rPr lang="en-US" sz="1200" kern="1200" dirty="0">
                <a:solidFill>
                  <a:schemeClr val="tx1"/>
                </a:solidFill>
                <a:effectLst/>
                <a:latin typeface="+mn-lt"/>
                <a:ea typeface="+mn-ea"/>
                <a:cs typeface="+mn-cs"/>
              </a:rPr>
              <a:t> is done in four parts.  Part 1. Determine the number, and average energy, of the scattered D-2 from the primary child products. Part 2. Determine the reaction rate of the two secondary reactions. These first two parts will be the most time-consuming sections of this calculation, then things will go much faster. Part 3 repeats the scattering calculations for the child products of the secondary reactions. And part 4 determines the reaction rate of the subsequent D-2 to D-2 reaction. All of these calculations use conventional engineering to make these determinations.</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6</a:t>
            </a:fld>
            <a:endParaRPr lang="en-US"/>
          </a:p>
        </p:txBody>
      </p:sp>
    </p:spTree>
    <p:extLst>
      <p:ext uri="{BB962C8B-B14F-4D97-AF65-F5344CB8AC3E}">
        <p14:creationId xmlns:p14="http://schemas.microsoft.com/office/powerpoint/2010/main" val="16613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Here is a brief overview of scattering for charged particles. It is similar to Rutherford scattering, but without the approximations. The calculations must be done in the center-of-mass reference frame, using reduced m</a:t>
            </a:r>
            <a:r>
              <a:rPr lang="en-US" sz="1200" b="0" u="none" kern="1200">
                <a:solidFill>
                  <a:schemeClr val="tx1"/>
                </a:solidFill>
                <a:effectLst/>
                <a:latin typeface="+mn-lt"/>
                <a:ea typeface="+mn-ea"/>
                <a:cs typeface="+mn-cs"/>
              </a:rPr>
              <a:t>ass. Here are t</a:t>
            </a:r>
            <a:r>
              <a:rPr lang="en-US" sz="1200" kern="1200">
                <a:solidFill>
                  <a:schemeClr val="tx1"/>
                </a:solidFill>
                <a:effectLst/>
                <a:latin typeface="+mn-lt"/>
                <a:ea typeface="+mn-ea"/>
                <a:cs typeface="+mn-cs"/>
              </a:rPr>
              <a:t>he equations for that.  The final velocity of the projectile can be found, as well as the final energy. The energy transferred to the target...is the difference.</a:t>
            </a:r>
          </a:p>
          <a:p>
            <a:endParaRPr lang="en-US"/>
          </a:p>
        </p:txBody>
      </p:sp>
      <p:sp>
        <p:nvSpPr>
          <p:cNvPr id="4" name="Slide Number Placeholder 3"/>
          <p:cNvSpPr>
            <a:spLocks noGrp="1"/>
          </p:cNvSpPr>
          <p:nvPr>
            <p:ph type="sldNum" sz="quarter" idx="10"/>
          </p:nvPr>
        </p:nvSpPr>
        <p:spPr/>
        <p:txBody>
          <a:bodyPr/>
          <a:lstStyle/>
          <a:p>
            <a:fld id="{02AF97B2-1A7D-0541-AFBD-171A3C0CD66B}" type="slidenum">
              <a:rPr lang="en-US" smtClean="0"/>
              <a:t>7</a:t>
            </a:fld>
            <a:endParaRPr lang="en-US"/>
          </a:p>
        </p:txBody>
      </p:sp>
    </p:spTree>
    <p:extLst>
      <p:ext uri="{BB962C8B-B14F-4D97-AF65-F5344CB8AC3E}">
        <p14:creationId xmlns:p14="http://schemas.microsoft.com/office/powerpoint/2010/main" val="97411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first goal is to find t</a:t>
            </a:r>
            <a:r>
              <a:rPr lang="en-US" sz="1200" u="none" kern="1200" dirty="0">
                <a:solidFill>
                  <a:schemeClr val="tx1"/>
                </a:solidFill>
                <a:effectLst/>
                <a:latin typeface="+mn-lt"/>
                <a:ea typeface="+mn-ea"/>
                <a:cs typeface="+mn-cs"/>
              </a:rPr>
              <a:t>he number of successfully scattered D-2, defined as a transfer of 0.1 MeV or more, to a cold D-2. A second goal is to find the average energy of these successfully scattered D-2. To achieve these two goals, we need the impact parameter, the scattering cross section, and the probability function for scattering. The probability function for only one angle is shown HERE. This probability function, combined with the energy function, allows us to calculate the number of successfully scattered D-2, as well as their average energy. The curve here is the experimentally determined reaction cross sections.  The blue curve is for D-2 to D-2.  As you can see, the reaction decreases as the energy goes down to lower energies, but it does not fall to zero with a cliff-like drop off.  At lower energies, there is still a non-zero probability of a reaction. And THIS is what we want to utilize.  The blue arrow is where the reaction rate has fallen off to a level too low to be considered important.  This is 0.1 MeV of energy.</a:t>
            </a:r>
          </a:p>
          <a:p>
            <a:endParaRPr lang="en-US" dirty="0"/>
          </a:p>
        </p:txBody>
      </p:sp>
      <p:sp>
        <p:nvSpPr>
          <p:cNvPr id="4" name="Slide Number Placeholder 3"/>
          <p:cNvSpPr>
            <a:spLocks noGrp="1"/>
          </p:cNvSpPr>
          <p:nvPr>
            <p:ph type="sldNum" sz="quarter" idx="10"/>
          </p:nvPr>
        </p:nvSpPr>
        <p:spPr/>
        <p:txBody>
          <a:bodyPr/>
          <a:lstStyle/>
          <a:p>
            <a:fld id="{02AF97B2-1A7D-0541-AFBD-171A3C0CD66B}" type="slidenum">
              <a:rPr lang="en-US" smtClean="0"/>
              <a:t>8</a:t>
            </a:fld>
            <a:endParaRPr lang="en-US"/>
          </a:p>
        </p:txBody>
      </p:sp>
    </p:spTree>
    <p:extLst>
      <p:ext uri="{BB962C8B-B14F-4D97-AF65-F5344CB8AC3E}">
        <p14:creationId xmlns:p14="http://schemas.microsoft.com/office/powerpoint/2010/main" val="2484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equation for the average energy is THIS, using the appropriate integration limits. Theta</a:t>
            </a:r>
            <a:r>
              <a:rPr lang="en-US" sz="1200" kern="1200" baseline="0">
                <a:solidFill>
                  <a:schemeClr val="tx1"/>
                </a:solidFill>
                <a:effectLst/>
                <a:latin typeface="+mn-lt"/>
                <a:ea typeface="+mn-ea"/>
                <a:cs typeface="+mn-cs"/>
              </a:rPr>
              <a:t> center-of-mass-max</a:t>
            </a:r>
            <a:r>
              <a:rPr lang="en-US" sz="1200" kern="1200" baseline="-25000">
                <a:solidFill>
                  <a:schemeClr val="tx1"/>
                </a:solidFill>
                <a:effectLst/>
                <a:latin typeface="+mn-lt"/>
                <a:ea typeface="+mn-ea"/>
                <a:cs typeface="+mn-cs"/>
              </a:rPr>
              <a:t> </a:t>
            </a:r>
            <a:r>
              <a:rPr lang="en-US" sz="1200" kern="1200">
                <a:solidFill>
                  <a:schemeClr val="tx1"/>
                </a:solidFill>
                <a:effectLst/>
                <a:latin typeface="+mn-lt"/>
                <a:ea typeface="+mn-ea"/>
                <a:cs typeface="+mn-cs"/>
              </a:rPr>
              <a:t>is always 180°, theta</a:t>
            </a:r>
            <a:r>
              <a:rPr lang="en-US" sz="1200" b="0" u="none" kern="1200" baseline="0">
                <a:solidFill>
                  <a:schemeClr val="tx1"/>
                </a:solidFill>
                <a:effectLst/>
                <a:latin typeface="+mn-lt"/>
                <a:ea typeface="+mn-ea"/>
                <a:cs typeface="+mn-cs"/>
              </a:rPr>
              <a:t> center-of-mass-min</a:t>
            </a:r>
            <a:r>
              <a:rPr lang="en-US" sz="1200" b="0" u="none" kern="1200" baseline="-25000">
                <a:solidFill>
                  <a:schemeClr val="tx1"/>
                </a:solidFill>
                <a:effectLst/>
                <a:latin typeface="+mn-lt"/>
                <a:ea typeface="+mn-ea"/>
                <a:cs typeface="+mn-cs"/>
              </a:rPr>
              <a:t>  </a:t>
            </a:r>
            <a:r>
              <a:rPr lang="en-US" sz="1200" b="0" u="none" kern="1200">
                <a:solidFill>
                  <a:schemeClr val="tx1"/>
                </a:solidFill>
                <a:effectLst/>
                <a:latin typeface="+mn-lt"/>
                <a:ea typeface="+mn-ea"/>
                <a:cs typeface="+mn-cs"/>
              </a:rPr>
              <a:t>is found using THIS equation, wherein the maximum impact parameter, b-max, is determined from the D-2 density. The angle for theta</a:t>
            </a:r>
            <a:r>
              <a:rPr lang="en-US" sz="1200" b="0" u="none" kern="1200" baseline="0">
                <a:solidFill>
                  <a:schemeClr val="tx1"/>
                </a:solidFill>
                <a:effectLst/>
                <a:latin typeface="+mn-lt"/>
                <a:ea typeface="+mn-ea"/>
                <a:cs typeface="+mn-cs"/>
              </a:rPr>
              <a:t> center-of-mass-success</a:t>
            </a:r>
            <a:r>
              <a:rPr lang="en-US" sz="1200" b="0" u="none" kern="1200" baseline="-25000">
                <a:solidFill>
                  <a:schemeClr val="tx1"/>
                </a:solidFill>
                <a:effectLst/>
                <a:latin typeface="+mn-lt"/>
                <a:ea typeface="+mn-ea"/>
                <a:cs typeface="+mn-cs"/>
              </a:rPr>
              <a:t> </a:t>
            </a:r>
            <a:r>
              <a:rPr lang="en-US" sz="1200" b="0" u="none" kern="1200">
                <a:solidFill>
                  <a:schemeClr val="tx1"/>
                </a:solidFill>
                <a:effectLst/>
                <a:latin typeface="+mn-lt"/>
                <a:ea typeface="+mn-ea"/>
                <a:cs typeface="+mn-cs"/>
              </a:rPr>
              <a:t>is found using THIS equation. These i</a:t>
            </a:r>
            <a:r>
              <a:rPr lang="en-US" sz="1200" kern="1200">
                <a:solidFill>
                  <a:schemeClr val="tx1"/>
                </a:solidFill>
                <a:effectLst/>
                <a:latin typeface="+mn-lt"/>
                <a:ea typeface="+mn-ea"/>
                <a:cs typeface="+mn-cs"/>
              </a:rPr>
              <a:t>ntegrals are then solved using numeric integration.</a:t>
            </a:r>
            <a:endParaRPr lang="en-US">
              <a:ea typeface="Calibri" charset="0"/>
              <a:cs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02AF97B2-1A7D-0541-AFBD-171A3C0CD66B}" type="slidenum">
              <a:rPr lang="en-US" smtClean="0"/>
              <a:t>9</a:t>
            </a:fld>
            <a:endParaRPr lang="en-US"/>
          </a:p>
        </p:txBody>
      </p:sp>
    </p:spTree>
    <p:extLst>
      <p:ext uri="{BB962C8B-B14F-4D97-AF65-F5344CB8AC3E}">
        <p14:creationId xmlns:p14="http://schemas.microsoft.com/office/powerpoint/2010/main" val="137058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D2B92B1-BE9B-3142-838E-449AC4DE2D55}" type="datetimeFigureOut">
              <a:rPr lang="en-US" smtClean="0"/>
              <a:t>9/27/22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F7FB7-392E-5B44-9DBB-62294D41801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B92B1-BE9B-3142-838E-449AC4DE2D55}" type="datetimeFigureOut">
              <a:rPr lang="en-US" smtClean="0"/>
              <a:t>9/27/22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B92B1-BE9B-3142-838E-449AC4DE2D55}" type="datetimeFigureOut">
              <a:rPr lang="en-US" smtClean="0"/>
              <a:t>9/27/22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D2B92B1-BE9B-3142-838E-449AC4DE2D55}" type="datetimeFigureOut">
              <a:rPr lang="en-US" smtClean="0"/>
              <a:t>9/27/22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F7FB7-392E-5B44-9DBB-62294D41801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2B92B1-BE9B-3142-838E-449AC4DE2D55}" type="datetimeFigureOut">
              <a:rPr lang="en-US" smtClean="0"/>
              <a:t>9/27/22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D2B92B1-BE9B-3142-838E-449AC4DE2D55}" type="datetimeFigureOut">
              <a:rPr lang="en-US" smtClean="0"/>
              <a:t>9/27/22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F7FB7-392E-5B44-9DBB-62294D41801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D2B92B1-BE9B-3142-838E-449AC4DE2D55}" type="datetimeFigureOut">
              <a:rPr lang="en-US" smtClean="0"/>
              <a:t>9/27/22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D2B92B1-BE9B-3142-838E-449AC4DE2D55}" type="datetimeFigureOut">
              <a:rPr lang="en-US" smtClean="0"/>
              <a:t>9/27/22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F7FB7-392E-5B44-9DBB-62294D41801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2B92B1-BE9B-3142-838E-449AC4DE2D55}" type="datetimeFigureOut">
              <a:rPr lang="en-US" smtClean="0"/>
              <a:t>9/27/22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B92B1-BE9B-3142-838E-449AC4DE2D55}" type="datetimeFigureOut">
              <a:rPr lang="en-US" smtClean="0"/>
              <a:t>9/27/22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CD2B92B1-BE9B-3142-838E-449AC4DE2D55}" type="datetimeFigureOut">
              <a:rPr lang="en-US" smtClean="0"/>
              <a:t>9/27/22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2B92B1-BE9B-3142-838E-449AC4DE2D55}" type="datetimeFigureOut">
              <a:rPr lang="en-US" smtClean="0"/>
              <a:t>9/27/22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D2B92B1-BE9B-3142-838E-449AC4DE2D55}" type="datetimeFigureOut">
              <a:rPr lang="en-US" smtClean="0"/>
              <a:t>9/27/22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p>
        </p:txBody>
      </p:sp>
      <p:sp>
        <p:nvSpPr>
          <p:cNvPr id="10" name="Slide Number Placeholder 9"/>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B92B1-BE9B-3142-838E-449AC4DE2D55}" type="datetimeFigureOut">
              <a:rPr lang="en-US" smtClean="0"/>
              <a:t>9/27/22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B92B1-BE9B-3142-838E-449AC4DE2D55}" type="datetimeFigureOut">
              <a:rPr lang="en-US" smtClean="0"/>
              <a:t>9/27/22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D2B92B1-BE9B-3142-838E-449AC4DE2D55}" type="datetimeFigureOut">
              <a:rPr lang="en-US" smtClean="0"/>
              <a:t>9/27/22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F7FB7-392E-5B44-9DBB-62294D41801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D2B92B1-BE9B-3142-838E-449AC4DE2D55}" type="datetimeFigureOut">
              <a:rPr lang="en-US" smtClean="0"/>
              <a:t>9/27/22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D2B92B1-BE9B-3142-838E-449AC4DE2D55}" type="datetimeFigureOut">
              <a:rPr lang="en-US" smtClean="0"/>
              <a:t>9/27/22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F7FB7-392E-5B44-9DBB-62294D41801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2B92B1-BE9B-3142-838E-449AC4DE2D55}" type="datetimeFigureOut">
              <a:rPr lang="en-US" smtClean="0"/>
              <a:t>9/27/22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B92B1-BE9B-3142-838E-449AC4DE2D55}" type="datetimeFigureOut">
              <a:rPr lang="en-US" smtClean="0"/>
              <a:t>9/27/22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CD2B92B1-BE9B-3142-838E-449AC4DE2D55}" type="datetimeFigureOut">
              <a:rPr lang="en-US" smtClean="0"/>
              <a:t>9/27/22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D2B92B1-BE9B-3142-838E-449AC4DE2D55}" type="datetimeFigureOut">
              <a:rPr lang="en-US" smtClean="0"/>
              <a:t>9/27/22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p>
        </p:txBody>
      </p:sp>
      <p:sp>
        <p:nvSpPr>
          <p:cNvPr id="10" name="Slide Number Placeholder 9"/>
          <p:cNvSpPr>
            <a:spLocks noGrp="1"/>
          </p:cNvSpPr>
          <p:nvPr>
            <p:ph type="sldNum" sz="quarter" idx="12"/>
          </p:nvPr>
        </p:nvSpPr>
        <p:spPr/>
        <p:txBody>
          <a:bodyPr/>
          <a:lstStyle/>
          <a:p>
            <a:fld id="{F56F7FB7-392E-5B44-9DBB-62294D4180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D2B92B1-BE9B-3142-838E-449AC4DE2D55}" type="datetimeFigureOut">
              <a:rPr lang="en-US" smtClean="0"/>
              <a:t>9/27/22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56F7FB7-392E-5B44-9DBB-62294D41801C}" type="slidenum">
              <a:rPr lang="en-US" smtClean="0"/>
              <a:t>‹#›</a:t>
            </a:fld>
            <a:endParaRPr lang="en-US"/>
          </a:p>
        </p:txBody>
      </p:sp>
    </p:spTree>
    <p:extLst>
      <p:ext uri="{BB962C8B-B14F-4D97-AF65-F5344CB8AC3E}">
        <p14:creationId xmlns:p14="http://schemas.microsoft.com/office/powerpoint/2010/main" val="1985803316"/>
      </p:ext>
    </p:extLst>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D2B92B1-BE9B-3142-838E-449AC4DE2D55}" type="datetimeFigureOut">
              <a:rPr lang="en-US" smtClean="0"/>
              <a:t>9/27/22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56F7FB7-392E-5B44-9DBB-62294D41801C}" type="slidenum">
              <a:rPr lang="en-US" smtClean="0"/>
              <a:t>‹#›</a:t>
            </a:fld>
            <a:endParaRPr lang="en-US"/>
          </a:p>
        </p:txBody>
      </p:sp>
    </p:spTree>
    <p:extLst>
      <p:ext uri="{BB962C8B-B14F-4D97-AF65-F5344CB8AC3E}">
        <p14:creationId xmlns:p14="http://schemas.microsoft.com/office/powerpoint/2010/main" val="1167774141"/>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0.em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0476C5-DCE2-CD42-89BA-02B554F68A6C}"/>
              </a:ext>
            </a:extLst>
          </p:cNvPr>
          <p:cNvPicPr>
            <a:picLocks noChangeAspect="1"/>
          </p:cNvPicPr>
          <p:nvPr/>
        </p:nvPicPr>
        <p:blipFill rotWithShape="1">
          <a:blip r:embed="rId3">
            <a:alphaModFix amt="75000"/>
          </a:blip>
          <a:srcRect l="10628" b="25000"/>
          <a:stretch/>
        </p:blipFill>
        <p:spPr>
          <a:xfrm>
            <a:off x="0" y="7701"/>
            <a:ext cx="12192000" cy="6850299"/>
          </a:xfrm>
          <a:prstGeom prst="rect">
            <a:avLst/>
          </a:prstGeom>
          <a:effectLst/>
        </p:spPr>
      </p:pic>
      <p:sp>
        <p:nvSpPr>
          <p:cNvPr id="2" name="Title 1"/>
          <p:cNvSpPr>
            <a:spLocks noGrp="1"/>
          </p:cNvSpPr>
          <p:nvPr>
            <p:ph type="ctrTitle"/>
          </p:nvPr>
        </p:nvSpPr>
        <p:spPr>
          <a:xfrm>
            <a:off x="433754" y="254834"/>
            <a:ext cx="11401425" cy="1857088"/>
          </a:xfrm>
          <a:solidFill>
            <a:srgbClr val="FBE2B7"/>
          </a:solidFill>
          <a:effectLst>
            <a:outerShdw blurRad="50800" dist="38100" dir="2700000" algn="tl" rotWithShape="0">
              <a:prstClr val="black">
                <a:alpha val="40000"/>
              </a:prstClr>
            </a:outerShdw>
          </a:effectLst>
        </p:spPr>
        <p:txBody>
          <a:bodyPr>
            <a:noAutofit/>
          </a:bodyPr>
          <a:lstStyle/>
          <a:p>
            <a:r>
              <a:rPr lang="en-US" sz="3600" b="1" u="sng" cap="none" dirty="0"/>
              <a:t>A Conventional Explanation for a </a:t>
            </a:r>
            <a:r>
              <a:rPr lang="en-US" sz="3600" b="1" u="sng" dirty="0"/>
              <a:t>P</a:t>
            </a:r>
            <a:r>
              <a:rPr lang="en-US" sz="3600" b="1" u="sng" cap="none" dirty="0"/>
              <a:t>d-</a:t>
            </a:r>
            <a:r>
              <a:rPr lang="en-US" sz="3600" b="1" u="sng" cap="none" baseline="30000" dirty="0"/>
              <a:t>2</a:t>
            </a:r>
            <a:r>
              <a:rPr lang="en-US" sz="3600" b="1" u="sng" cap="none" dirty="0"/>
              <a:t>d</a:t>
            </a:r>
            <a:r>
              <a:rPr lang="en-US" sz="3600" b="1" u="sng" dirty="0"/>
              <a:t> LENR </a:t>
            </a:r>
            <a:r>
              <a:rPr lang="en-US" sz="3600" b="1" u="sng" cap="none" dirty="0"/>
              <a:t>with Considerations of the </a:t>
            </a:r>
            <a:r>
              <a:rPr lang="en-US" sz="3600" b="1" u="sng" dirty="0"/>
              <a:t>NAE</a:t>
            </a:r>
            <a:r>
              <a:rPr lang="en-US" sz="3600" b="1" u="sng" cap="none" dirty="0"/>
              <a:t> and Secondary Reactions</a:t>
            </a:r>
            <a:endParaRPr lang="en-US" sz="3600" b="1" u="sng" cap="none" dirty="0">
              <a:solidFill>
                <a:schemeClr val="bg1"/>
              </a:solidFill>
            </a:endParaRPr>
          </a:p>
        </p:txBody>
      </p:sp>
      <p:sp>
        <p:nvSpPr>
          <p:cNvPr id="3" name="Subtitle 2"/>
          <p:cNvSpPr>
            <a:spLocks noGrp="1"/>
          </p:cNvSpPr>
          <p:nvPr>
            <p:ph type="subTitle" idx="1"/>
          </p:nvPr>
        </p:nvSpPr>
        <p:spPr>
          <a:xfrm>
            <a:off x="1524000" y="2144712"/>
            <a:ext cx="9144000" cy="1198562"/>
          </a:xfrm>
          <a:effectLst>
            <a:outerShdw blurRad="50800" dist="38100" dir="2700000" algn="tl" rotWithShape="0">
              <a:prstClr val="black">
                <a:alpha val="40000"/>
              </a:prstClr>
            </a:outerShdw>
          </a:effectLst>
        </p:spPr>
        <p:txBody>
          <a:bodyPr>
            <a:normAutofit/>
          </a:bodyPr>
          <a:lstStyle/>
          <a:p>
            <a:pPr>
              <a:spcBef>
                <a:spcPts val="500"/>
              </a:spcBef>
            </a:pPr>
            <a:r>
              <a:rPr lang="en-US" sz="2800" b="1" dirty="0">
                <a:solidFill>
                  <a:schemeClr val="bg1"/>
                </a:solidFill>
                <a:latin typeface="+mj-lt"/>
                <a:ea typeface="+mj-ea"/>
                <a:cs typeface="+mj-cs"/>
              </a:rPr>
              <a:t>N. L. Bowen</a:t>
            </a:r>
          </a:p>
          <a:p>
            <a:pPr>
              <a:spcBef>
                <a:spcPts val="500"/>
              </a:spcBef>
            </a:pPr>
            <a:r>
              <a:rPr lang="en-US" sz="2800" b="1" dirty="0">
                <a:solidFill>
                  <a:schemeClr val="bg1"/>
                </a:solidFill>
                <a:latin typeface="+mj-lt"/>
                <a:ea typeface="+mj-ea"/>
                <a:cs typeface="+mj-cs"/>
              </a:rPr>
              <a:t>Adjunct Professor, Colorado Mountain College</a:t>
            </a:r>
          </a:p>
        </p:txBody>
      </p:sp>
      <p:sp>
        <p:nvSpPr>
          <p:cNvPr id="5" name="Rectangle 4"/>
          <p:cNvSpPr/>
          <p:nvPr/>
        </p:nvSpPr>
        <p:spPr>
          <a:xfrm>
            <a:off x="2989957" y="5535871"/>
            <a:ext cx="6801024" cy="584775"/>
          </a:xfrm>
          <a:prstGeom prst="rect">
            <a:avLst/>
          </a:prstGeom>
          <a:solidFill>
            <a:schemeClr val="accent1">
              <a:lumMod val="40000"/>
              <a:lumOff val="60000"/>
            </a:schemeClr>
          </a:solidFill>
        </p:spPr>
        <p:txBody>
          <a:bodyPr wrap="square">
            <a:spAutoFit/>
          </a:bodyPr>
          <a:lstStyle/>
          <a:p>
            <a:r>
              <a:rPr lang="en-US" sz="2400" dirty="0">
                <a:solidFill>
                  <a:schemeClr val="bg1"/>
                </a:solidFill>
                <a:ea typeface="Times New Roman" charset="0"/>
                <a:cs typeface="Times New Roman" charset="0"/>
              </a:rPr>
              <a:t> </a:t>
            </a:r>
            <a:r>
              <a:rPr lang="en-US" sz="3200" b="1" dirty="0">
                <a:solidFill>
                  <a:schemeClr val="bg1"/>
                </a:solidFill>
                <a:ea typeface="Times New Roman" charset="0"/>
                <a:cs typeface="Times New Roman" charset="0"/>
              </a:rPr>
              <a:t>Conclusion: </a:t>
            </a:r>
            <a:r>
              <a:rPr lang="en-US" sz="3200" b="1" u="sng" dirty="0">
                <a:solidFill>
                  <a:schemeClr val="bg1"/>
                </a:solidFill>
                <a:ea typeface="Times New Roman" charset="0"/>
                <a:cs typeface="Times New Roman" charset="0"/>
              </a:rPr>
              <a:t>LENR is explained.</a:t>
            </a:r>
            <a:endParaRPr lang="en-US" sz="3200" dirty="0">
              <a:solidFill>
                <a:schemeClr val="bg1"/>
              </a:solidFill>
            </a:endParaRPr>
          </a:p>
        </p:txBody>
      </p:sp>
    </p:spTree>
    <p:extLst>
      <p:ext uri="{BB962C8B-B14F-4D97-AF65-F5344CB8AC3E}">
        <p14:creationId xmlns:p14="http://schemas.microsoft.com/office/powerpoint/2010/main" val="206913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2739055"/>
            <a:ext cx="12192000" cy="400110"/>
          </a:xfrm>
          <a:prstGeom prst="rect">
            <a:avLst/>
          </a:prstGeom>
        </p:spPr>
        <p:txBody>
          <a:bodyPr wrap="square">
            <a:spAutoFit/>
          </a:bodyPr>
          <a:lstStyle/>
          <a:p>
            <a:pPr marL="285750" indent="-285750">
              <a:buSzPct val="100000"/>
              <a:buFont typeface="Arial" charset="0"/>
              <a:buChar char="•"/>
            </a:pPr>
            <a:r>
              <a:rPr lang="en-US" sz="2000">
                <a:effectLst/>
                <a:ea typeface="맑은 고딕" charset="-127"/>
                <a:cs typeface="Times New Roman" charset="0"/>
              </a:rPr>
              <a:t>With these equations, the </a:t>
            </a:r>
            <a:r>
              <a:rPr lang="en-US" sz="2000" u="sng">
                <a:effectLst/>
                <a:ea typeface="맑은 고딕" charset="-127"/>
                <a:cs typeface="Times New Roman" charset="0"/>
              </a:rPr>
              <a:t>number</a:t>
            </a:r>
            <a:r>
              <a:rPr lang="en-US" sz="2000">
                <a:effectLst/>
                <a:ea typeface="맑은 고딕" charset="-127"/>
                <a:cs typeface="Times New Roman" charset="0"/>
              </a:rPr>
              <a:t> and the </a:t>
            </a:r>
            <a:r>
              <a:rPr lang="en-US" sz="2000" u="sng">
                <a:effectLst/>
                <a:ea typeface="맑은 고딕" charset="-127"/>
                <a:cs typeface="Times New Roman" charset="0"/>
              </a:rPr>
              <a:t>average energy</a:t>
            </a:r>
            <a:r>
              <a:rPr lang="en-US" sz="2000">
                <a:effectLst/>
                <a:ea typeface="맑은 고딕" charset="-127"/>
                <a:cs typeface="Times New Roman" charset="0"/>
              </a:rPr>
              <a:t> of the successfully scattered </a:t>
            </a:r>
            <a:r>
              <a:rPr lang="en-US" sz="2000" baseline="30000">
                <a:effectLst/>
                <a:ea typeface="맑은 고딕" charset="-127"/>
                <a:cs typeface="Times New Roman" charset="0"/>
              </a:rPr>
              <a:t>2</a:t>
            </a:r>
            <a:r>
              <a:rPr lang="en-US" sz="2000">
                <a:effectLst/>
                <a:ea typeface="맑은 고딕" charset="-127"/>
                <a:cs typeface="Times New Roman" charset="0"/>
              </a:rPr>
              <a:t>D can be calculated.</a:t>
            </a:r>
            <a:endParaRPr lang="en-US" sz="2000">
              <a:effectLst/>
              <a:ea typeface="Calibri" charset="0"/>
              <a:cs typeface="Times New Roman" charset="0"/>
            </a:endParaRPr>
          </a:p>
        </p:txBody>
      </p:sp>
      <p:sp>
        <p:nvSpPr>
          <p:cNvPr id="4" name="TextBox 3"/>
          <p:cNvSpPr txBox="1"/>
          <p:nvPr/>
        </p:nvSpPr>
        <p:spPr>
          <a:xfrm>
            <a:off x="3496040" y="0"/>
            <a:ext cx="6716839" cy="461665"/>
          </a:xfrm>
          <a:prstGeom prst="rect">
            <a:avLst/>
          </a:prstGeom>
          <a:noFill/>
        </p:spPr>
        <p:txBody>
          <a:bodyPr wrap="none" rtlCol="0">
            <a:spAutoFit/>
          </a:bodyPr>
          <a:lstStyle/>
          <a:p>
            <a:r>
              <a:rPr lang="en-US" sz="2400" b="1" u="sng">
                <a:ea typeface="Calibri" charset="0"/>
                <a:cs typeface="Times New Roman" charset="0"/>
              </a:rPr>
              <a:t>Continued--Particle Scattering for Charged Particles</a:t>
            </a:r>
          </a:p>
        </p:txBody>
      </p:sp>
      <p:sp>
        <p:nvSpPr>
          <p:cNvPr id="7" name="Rectangle 6"/>
          <p:cNvSpPr/>
          <p:nvPr/>
        </p:nvSpPr>
        <p:spPr>
          <a:xfrm>
            <a:off x="0" y="6364235"/>
            <a:ext cx="12192000" cy="400110"/>
          </a:xfrm>
          <a:prstGeom prst="rect">
            <a:avLst/>
          </a:prstGeom>
        </p:spPr>
        <p:txBody>
          <a:bodyPr wrap="square">
            <a:spAutoFit/>
          </a:bodyPr>
          <a:lstStyle/>
          <a:p>
            <a:pPr marL="342900" marR="0" lvl="0" indent="-342900">
              <a:spcBef>
                <a:spcPts val="0"/>
              </a:spcBef>
              <a:spcAft>
                <a:spcPts val="0"/>
              </a:spcAft>
              <a:buFont typeface="Arial" charset="0"/>
              <a:buChar char="•"/>
            </a:pPr>
            <a:r>
              <a:rPr lang="en-US" sz="2000">
                <a:latin typeface="Calibri" charset="0"/>
                <a:ea typeface="Calibri" charset="0"/>
                <a:cs typeface="Times New Roman" charset="0"/>
              </a:rPr>
              <a:t>These numeric integrations must be done for every energy that the projectile passes through, as it thermalizes.</a:t>
            </a:r>
            <a:endParaRPr lang="en-US" sz="2000">
              <a:effectLst/>
              <a:latin typeface="Calibri" charset="0"/>
              <a:ea typeface="Calibri" charset="0"/>
              <a:cs typeface="Times New Roman" charset="0"/>
            </a:endParaRPr>
          </a:p>
        </p:txBody>
      </p:sp>
      <p:sp>
        <p:nvSpPr>
          <p:cNvPr id="9" name="Rectangle 8"/>
          <p:cNvSpPr/>
          <p:nvPr/>
        </p:nvSpPr>
        <p:spPr>
          <a:xfrm>
            <a:off x="63260" y="500657"/>
            <a:ext cx="11602484" cy="707886"/>
          </a:xfrm>
          <a:prstGeom prst="rect">
            <a:avLst/>
          </a:prstGeom>
        </p:spPr>
        <p:txBody>
          <a:bodyPr wrap="square">
            <a:spAutoFit/>
          </a:bodyPr>
          <a:lstStyle/>
          <a:p>
            <a:pPr marL="285750" indent="-285750">
              <a:buFont typeface="Arial" charset="0"/>
              <a:buChar char="•"/>
            </a:pPr>
            <a:r>
              <a:rPr lang="en-US" sz="2000">
                <a:latin typeface="Calibri" charset="0"/>
                <a:ea typeface="Calibri" charset="0"/>
                <a:cs typeface="Times New Roman" charset="0"/>
              </a:rPr>
              <a:t>To find the number of “successful” scattering events, this equation is used, with appropriate integration limits. </a:t>
            </a:r>
            <a:endParaRPr lang="en-US" sz="2000"/>
          </a:p>
        </p:txBody>
      </p:sp>
      <mc:AlternateContent xmlns:mc="http://schemas.openxmlformats.org/markup-compatibility/2006" xmlns:a14="http://schemas.microsoft.com/office/drawing/2010/main">
        <mc:Choice Requires="a14">
          <p:sp>
            <p:nvSpPr>
              <p:cNvPr id="10" name="Rectangle 9"/>
              <p:cNvSpPr/>
              <p:nvPr/>
            </p:nvSpPr>
            <p:spPr>
              <a:xfrm>
                <a:off x="848263" y="801225"/>
                <a:ext cx="9598325" cy="1966692"/>
              </a:xfrm>
              <a:prstGeom prst="rect">
                <a:avLst/>
              </a:prstGeom>
            </p:spPr>
            <p:txBody>
              <a:bodyPr wrap="square">
                <a:spAutoFit/>
              </a:bodyPr>
              <a:lstStyle/>
              <a:p>
                <a:endParaRPr lang="en-US" sz="1000">
                  <a:latin typeface="Calibri" charset="0"/>
                  <a:ea typeface="Calibri" charset="0"/>
                  <a:cs typeface="Times New Roman" charset="0"/>
                </a:endParaRP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맑은 고딕" charset="-127"/>
                              <a:cs typeface="Times New Roman" charset="0"/>
                            </a:rPr>
                          </m:ctrlPr>
                        </m:sSubPr>
                        <m:e>
                          <m:r>
                            <a:rPr lang="en-US" sz="2000" i="1">
                              <a:latin typeface="Cambria Math" charset="0"/>
                              <a:ea typeface="맑은 고딕" charset="-127"/>
                              <a:cs typeface="Times New Roman" charset="0"/>
                            </a:rPr>
                            <m:t>𝑓𝑟𝑎𝑐𝑡𝑖𝑜𝑛</m:t>
                          </m:r>
                        </m:e>
                        <m:sub>
                          <m:r>
                            <a:rPr lang="en-US" sz="2000" i="1">
                              <a:latin typeface="Cambria Math" charset="0"/>
                              <a:ea typeface="맑은 고딕" charset="-127"/>
                              <a:cs typeface="Times New Roman" charset="0"/>
                            </a:rPr>
                            <m:t>𝑠𝑢𝑐𝑐𝑒𝑠𝑠𝑓𝑢𝑙</m:t>
                          </m:r>
                        </m:sub>
                      </m:sSub>
                      <m:r>
                        <a:rPr lang="en-US" sz="2000" i="1">
                          <a:latin typeface="Cambria Math" charset="0"/>
                          <a:ea typeface="맑은 고딕" charset="-127"/>
                          <a:cs typeface="Times New Roman" charset="0"/>
                        </a:rPr>
                        <m:t>=</m:t>
                      </m:r>
                      <m:f>
                        <m:fPr>
                          <m:ctrlPr>
                            <a:rPr lang="en-US" sz="2000" i="1">
                              <a:latin typeface="Cambria Math" panose="02040503050406030204" pitchFamily="18" charset="0"/>
                              <a:ea typeface="Calibri" charset="0"/>
                              <a:cs typeface="Times New Roman" charset="0"/>
                            </a:rPr>
                          </m:ctrlPr>
                        </m:fPr>
                        <m:num>
                          <m:nary>
                            <m:naryPr>
                              <m:chr m:val="∑"/>
                              <m:limLoc m:val="undOvr"/>
                              <m:ctrlPr>
                                <a:rPr lang="en-US" sz="2000" i="1">
                                  <a:latin typeface="Cambria Math" panose="02040503050406030204" pitchFamily="18" charset="0"/>
                                  <a:ea typeface="Calibri" charset="0"/>
                                  <a:cs typeface="Times New Roman" charset="0"/>
                                </a:rPr>
                              </m:ctrlPr>
                            </m:naryPr>
                            <m:sub>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i</m:t>
                                  </m:r>
                                  <m:r>
                                    <a:rPr lang="en-US" sz="2000">
                                      <a:latin typeface="Cambria Math" charset="0"/>
                                      <a:ea typeface="Calibri" charset="0"/>
                                      <a:cs typeface="Times New Roman" charset="0"/>
                                    </a:rPr>
                                    <m:t>=</m:t>
                                  </m:r>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𝑠𝑢𝑐𝑐𝑒𝑠𝑠</m:t>
                                  </m:r>
                                </m:sub>
                              </m:sSub>
                            </m:sub>
                            <m:sup>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𝑚𝑎𝑥</m:t>
                                  </m:r>
                                </m:sub>
                              </m:sSub>
                            </m:sup>
                            <m:e>
                              <m:d>
                                <m:dPr>
                                  <m:begChr m:val="["/>
                                  <m:endChr m:val="]"/>
                                  <m:ctrlPr>
                                    <a:rPr lang="en-US" sz="2000" i="1">
                                      <a:latin typeface="Cambria Math" panose="02040503050406030204" pitchFamily="18" charset="0"/>
                                      <a:ea typeface="Calibri" charset="0"/>
                                      <a:cs typeface="Times New Roman" charset="0"/>
                                    </a:rPr>
                                  </m:ctrlPr>
                                </m:dPr>
                                <m:e>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r>
                                            <a:rPr lang="en-US" sz="2000" i="1">
                                              <a:latin typeface="Cambria Math" charset="0"/>
                                              <a:ea typeface="Calibri" charset="0"/>
                                              <a:cs typeface="Times New Roman" charset="0"/>
                                            </a:rPr>
                                            <m:t>1</m:t>
                                          </m:r>
                                        </m:num>
                                        <m:den>
                                          <m:sSup>
                                            <m:sSupPr>
                                              <m:ctrlPr>
                                                <a:rPr lang="en-US" sz="2000" i="1">
                                                  <a:latin typeface="Cambria Math" panose="02040503050406030204" pitchFamily="18" charset="0"/>
                                                  <a:ea typeface="Calibri"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𝑖</m:t>
                                                      </m:r>
                                                    </m:sub>
                                                  </m:sSub>
                                                </m:num>
                                                <m:den>
                                                  <m:r>
                                                    <a:rPr lang="en-US" sz="2000" i="1">
                                                      <a:latin typeface="Cambria Math" charset="0"/>
                                                      <a:ea typeface="Calibri" charset="0"/>
                                                      <a:cs typeface="Times New Roman" charset="0"/>
                                                    </a:rPr>
                                                    <m:t>2</m:t>
                                                  </m:r>
                                                </m:den>
                                              </m:f>
                                            </m:e>
                                          </m:d>
                                        </m:den>
                                      </m:f>
                                      <m:r>
                                        <a:rPr lang="en-US" sz="2000" i="1">
                                          <a:latin typeface="Cambria Math" charset="0"/>
                                          <a:ea typeface="Calibri" charset="0"/>
                                          <a:cs typeface="Times New Roman" charset="0"/>
                                        </a:rPr>
                                        <m:t>−</m:t>
                                      </m:r>
                                      <m:f>
                                        <m:fPr>
                                          <m:ctrlPr>
                                            <a:rPr lang="en-US" sz="2000" i="1">
                                              <a:latin typeface="Cambria Math" panose="02040503050406030204" pitchFamily="18" charset="0"/>
                                              <a:ea typeface="Calibri" charset="0"/>
                                              <a:cs typeface="Times New Roman" charset="0"/>
                                            </a:rPr>
                                          </m:ctrlPr>
                                        </m:fPr>
                                        <m:num>
                                          <m:r>
                                            <a:rPr lang="en-US" sz="2000" i="1">
                                              <a:latin typeface="Cambria Math" charset="0"/>
                                              <a:ea typeface="Calibri" charset="0"/>
                                              <a:cs typeface="Times New Roman" charset="0"/>
                                            </a:rPr>
                                            <m:t>1</m:t>
                                          </m:r>
                                        </m:num>
                                        <m:den>
                                          <m:sSup>
                                            <m:sSupPr>
                                              <m:ctrlPr>
                                                <a:rPr lang="en-US" sz="2000" i="1">
                                                  <a:latin typeface="Cambria Math" panose="02040503050406030204" pitchFamily="18" charset="0"/>
                                                  <a:ea typeface="Calibri"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𝑖</m:t>
                                                      </m:r>
                                                      <m:r>
                                                        <a:rPr lang="en-US" sz="2000" i="1">
                                                          <a:latin typeface="Cambria Math" charset="0"/>
                                                          <a:ea typeface="Calibri" charset="0"/>
                                                          <a:cs typeface="Times New Roman" charset="0"/>
                                                        </a:rPr>
                                                        <m:t>+1</m:t>
                                                      </m:r>
                                                    </m:sub>
                                                  </m:sSub>
                                                </m:num>
                                                <m:den>
                                                  <m:r>
                                                    <a:rPr lang="en-US" sz="2000" i="1">
                                                      <a:latin typeface="Cambria Math" charset="0"/>
                                                      <a:ea typeface="Calibri" charset="0"/>
                                                      <a:cs typeface="Times New Roman" charset="0"/>
                                                    </a:rPr>
                                                    <m:t>2</m:t>
                                                  </m:r>
                                                </m:den>
                                              </m:f>
                                            </m:e>
                                          </m:d>
                                        </m:den>
                                      </m:f>
                                    </m:e>
                                  </m:d>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m:t>
                                      </m:r>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e>
                              </m:d>
                            </m:e>
                          </m:nary>
                        </m:num>
                        <m:den>
                          <m:nary>
                            <m:naryPr>
                              <m:chr m:val="∑"/>
                              <m:limLoc m:val="undOvr"/>
                              <m:ctrlPr>
                                <a:rPr lang="en-US" sz="2000" i="1">
                                  <a:latin typeface="Cambria Math" panose="02040503050406030204" pitchFamily="18" charset="0"/>
                                  <a:ea typeface="Calibri" charset="0"/>
                                  <a:cs typeface="Times New Roman" charset="0"/>
                                </a:rPr>
                              </m:ctrlPr>
                            </m:naryPr>
                            <m:sub>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i</m:t>
                                  </m:r>
                                  <m:r>
                                    <a:rPr lang="en-US" sz="2000">
                                      <a:latin typeface="Cambria Math" charset="0"/>
                                      <a:ea typeface="Calibri" charset="0"/>
                                      <a:cs typeface="Times New Roman" charset="0"/>
                                    </a:rPr>
                                    <m:t>=</m:t>
                                  </m:r>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𝑚𝑖𝑛</m:t>
                                  </m:r>
                                </m:sub>
                              </m:sSub>
                            </m:sub>
                            <m:sup>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𝑚𝑎𝑥</m:t>
                                  </m:r>
                                </m:sub>
                              </m:sSub>
                            </m:sup>
                            <m:e>
                              <m:d>
                                <m:dPr>
                                  <m:begChr m:val="["/>
                                  <m:endChr m:val="]"/>
                                  <m:ctrlPr>
                                    <a:rPr lang="en-US" sz="2000" i="1">
                                      <a:latin typeface="Cambria Math" panose="02040503050406030204" pitchFamily="18" charset="0"/>
                                      <a:ea typeface="Calibri" charset="0"/>
                                      <a:cs typeface="Times New Roman" charset="0"/>
                                    </a:rPr>
                                  </m:ctrlPr>
                                </m:dPr>
                                <m:e>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r>
                                            <a:rPr lang="en-US" sz="2000" i="1">
                                              <a:latin typeface="Cambria Math" charset="0"/>
                                              <a:ea typeface="Calibri" charset="0"/>
                                              <a:cs typeface="Times New Roman" charset="0"/>
                                            </a:rPr>
                                            <m:t>1</m:t>
                                          </m:r>
                                        </m:num>
                                        <m:den>
                                          <m:sSup>
                                            <m:sSupPr>
                                              <m:ctrlPr>
                                                <a:rPr lang="en-US" sz="2000" i="1">
                                                  <a:latin typeface="Cambria Math" panose="02040503050406030204" pitchFamily="18" charset="0"/>
                                                  <a:ea typeface="Calibri"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𝑖</m:t>
                                                      </m:r>
                                                    </m:sub>
                                                  </m:sSub>
                                                </m:num>
                                                <m:den>
                                                  <m:r>
                                                    <a:rPr lang="en-US" sz="2000" i="1">
                                                      <a:latin typeface="Cambria Math" charset="0"/>
                                                      <a:ea typeface="Calibri" charset="0"/>
                                                      <a:cs typeface="Times New Roman" charset="0"/>
                                                    </a:rPr>
                                                    <m:t>2</m:t>
                                                  </m:r>
                                                </m:den>
                                              </m:f>
                                            </m:e>
                                          </m:d>
                                        </m:den>
                                      </m:f>
                                      <m:r>
                                        <a:rPr lang="en-US" sz="2000" i="1">
                                          <a:latin typeface="Cambria Math" charset="0"/>
                                          <a:ea typeface="Calibri" charset="0"/>
                                          <a:cs typeface="Times New Roman" charset="0"/>
                                        </a:rPr>
                                        <m:t>−</m:t>
                                      </m:r>
                                      <m:f>
                                        <m:fPr>
                                          <m:ctrlPr>
                                            <a:rPr lang="en-US" sz="2000" i="1">
                                              <a:latin typeface="Cambria Math" panose="02040503050406030204" pitchFamily="18" charset="0"/>
                                              <a:ea typeface="Calibri" charset="0"/>
                                              <a:cs typeface="Times New Roman" charset="0"/>
                                            </a:rPr>
                                          </m:ctrlPr>
                                        </m:fPr>
                                        <m:num>
                                          <m:r>
                                            <a:rPr lang="en-US" sz="2000" i="1">
                                              <a:latin typeface="Cambria Math" charset="0"/>
                                              <a:ea typeface="Calibri" charset="0"/>
                                              <a:cs typeface="Times New Roman" charset="0"/>
                                            </a:rPr>
                                            <m:t>1</m:t>
                                          </m:r>
                                        </m:num>
                                        <m:den>
                                          <m:sSup>
                                            <m:sSupPr>
                                              <m:ctrlPr>
                                                <a:rPr lang="en-US" sz="2000" i="1">
                                                  <a:latin typeface="Cambria Math" panose="02040503050406030204" pitchFamily="18" charset="0"/>
                                                  <a:ea typeface="Calibri"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𝑖</m:t>
                                                      </m:r>
                                                      <m:r>
                                                        <a:rPr lang="en-US" sz="2000" i="1">
                                                          <a:latin typeface="Cambria Math" charset="0"/>
                                                          <a:ea typeface="Calibri" charset="0"/>
                                                          <a:cs typeface="Times New Roman" charset="0"/>
                                                        </a:rPr>
                                                        <m:t>+1</m:t>
                                                      </m:r>
                                                    </m:sub>
                                                  </m:sSub>
                                                </m:num>
                                                <m:den>
                                                  <m:r>
                                                    <a:rPr lang="en-US" sz="2000" i="1">
                                                      <a:latin typeface="Cambria Math" charset="0"/>
                                                      <a:ea typeface="Calibri" charset="0"/>
                                                      <a:cs typeface="Times New Roman" charset="0"/>
                                                    </a:rPr>
                                                    <m:t>2</m:t>
                                                  </m:r>
                                                </m:den>
                                              </m:f>
                                            </m:e>
                                          </m:d>
                                        </m:den>
                                      </m:f>
                                    </m:e>
                                  </m:d>
                                  <m:r>
                                    <a:rPr lang="en-US" sz="2000" i="1">
                                      <a:latin typeface="Cambria Math" charset="0"/>
                                      <a:ea typeface="Calibri" charset="0"/>
                                      <a:cs typeface="Times New Roman" charset="0"/>
                                    </a:rPr>
                                    <m:t>∆</m:t>
                                  </m:r>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e>
                              </m:d>
                            </m:e>
                          </m:nary>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848263" y="801225"/>
                <a:ext cx="9598325" cy="1966692"/>
              </a:xfrm>
              <a:prstGeom prst="rect">
                <a:avLst/>
              </a:prstGeom>
              <a:blipFill rotWithShape="0">
                <a:blip r:embed="rId3"/>
                <a:stretch>
                  <a:fillRect/>
                </a:stretch>
              </a:blipFill>
            </p:spPr>
            <p:txBody>
              <a:bodyPr/>
              <a:lstStyle/>
              <a:p>
                <a:r>
                  <a:rPr lang="en-US">
                    <a:noFill/>
                  </a:rPr>
                  <a:t> </a:t>
                </a:r>
              </a:p>
            </p:txBody>
          </p:sp>
        </mc:Fallback>
      </mc:AlternateContent>
      <p:sp>
        <p:nvSpPr>
          <p:cNvPr id="11" name="Rectangle 10"/>
          <p:cNvSpPr/>
          <p:nvPr/>
        </p:nvSpPr>
        <p:spPr>
          <a:xfrm>
            <a:off x="1440612" y="3942118"/>
            <a:ext cx="3657600" cy="1631216"/>
          </a:xfrm>
          <a:prstGeom prst="rect">
            <a:avLst/>
          </a:prstGeom>
        </p:spPr>
        <p:txBody>
          <a:bodyPr wrap="square">
            <a:spAutoFit/>
          </a:bodyPr>
          <a:lstStyle/>
          <a:p>
            <a:r>
              <a:rPr lang="en-US" sz="2000">
                <a:latin typeface="Calibri" charset="0"/>
                <a:ea typeface="Calibri" charset="0"/>
                <a:cs typeface="Times New Roman" charset="0"/>
              </a:rPr>
              <a:t>Here’s a small sample of the very large table used for the numeric integrations. This one is just for protons.  A similar table must be made for every projectile type.</a:t>
            </a:r>
            <a:endParaRPr lang="en-US" sz="200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3208" y="3293534"/>
            <a:ext cx="6871208" cy="3063069"/>
          </a:xfrm>
          <a:prstGeom prst="rect">
            <a:avLst/>
          </a:prstGeom>
        </p:spPr>
      </p:pic>
    </p:spTree>
    <p:extLst>
      <p:ext uri="{BB962C8B-B14F-4D97-AF65-F5344CB8AC3E}">
        <p14:creationId xmlns:p14="http://schemas.microsoft.com/office/powerpoint/2010/main" val="121258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2923284" y="0"/>
            <a:ext cx="7585859" cy="461665"/>
          </a:xfrm>
          <a:prstGeom prst="rect">
            <a:avLst/>
          </a:prstGeom>
        </p:spPr>
        <p:txBody>
          <a:bodyPr wrap="none">
            <a:spAutoFit/>
          </a:bodyPr>
          <a:lstStyle/>
          <a:p>
            <a:r>
              <a:rPr lang="en-US" sz="2400" b="1" u="sng">
                <a:ea typeface="Times New Roman" charset="0"/>
                <a:cs typeface="Times New Roman" charset="0"/>
              </a:rPr>
              <a:t>Calculate the scattering rate of energetic protons with </a:t>
            </a:r>
            <a:r>
              <a:rPr lang="en-US" sz="2400" b="1" u="sng" baseline="30000">
                <a:ea typeface="Times New Roman" charset="0"/>
                <a:cs typeface="Times New Roman" charset="0"/>
              </a:rPr>
              <a:t>2</a:t>
            </a:r>
            <a:r>
              <a:rPr lang="en-US" sz="2400" b="1" u="sng">
                <a:ea typeface="Times New Roman" charset="0"/>
                <a:cs typeface="Times New Roman" charset="0"/>
              </a:rPr>
              <a:t>d</a:t>
            </a:r>
            <a:endParaRPr lang="en-US" sz="2400" b="1" u="sng">
              <a:ea typeface="Calibri" charset="0"/>
              <a:cs typeface="Times New Roman" charset="0"/>
            </a:endParaRPr>
          </a:p>
        </p:txBody>
      </p:sp>
      <p:sp>
        <p:nvSpPr>
          <p:cNvPr id="6" name="Rectangle 5"/>
          <p:cNvSpPr/>
          <p:nvPr/>
        </p:nvSpPr>
        <p:spPr>
          <a:xfrm>
            <a:off x="187373" y="392314"/>
            <a:ext cx="10768173" cy="400110"/>
          </a:xfrm>
          <a:prstGeom prst="rect">
            <a:avLst/>
          </a:prstGeom>
        </p:spPr>
        <p:txBody>
          <a:bodyPr wrap="square">
            <a:spAutoFit/>
          </a:bodyPr>
          <a:lstStyle/>
          <a:p>
            <a:r>
              <a:rPr lang="en-US" sz="2000">
                <a:ea typeface="맑은 고딕" charset="-127"/>
                <a:cs typeface="Times New Roman" charset="0"/>
              </a:rPr>
              <a:t>The results, for every energy from 3.03 MeV to 0.1 MeV, in steps of 0.1 MeV.</a:t>
            </a:r>
            <a:endParaRPr lang="en-US" sz="2000">
              <a:ea typeface="Calibri" charset="0"/>
              <a:cs typeface="Times New Roman" charset="0"/>
            </a:endParaRPr>
          </a:p>
        </p:txBody>
      </p:sp>
      <p:sp>
        <p:nvSpPr>
          <p:cNvPr id="4" name="Rectangle 3"/>
          <p:cNvSpPr/>
          <p:nvPr/>
        </p:nvSpPr>
        <p:spPr>
          <a:xfrm>
            <a:off x="0" y="6297083"/>
            <a:ext cx="12192000" cy="400110"/>
          </a:xfrm>
          <a:prstGeom prst="rect">
            <a:avLst/>
          </a:prstGeom>
        </p:spPr>
        <p:txBody>
          <a:bodyPr wrap="square">
            <a:spAutoFit/>
          </a:bodyPr>
          <a:lstStyle/>
          <a:p>
            <a:r>
              <a:rPr lang="en-US" sz="2000">
                <a:ea typeface="맑은 고딕" charset="-127"/>
                <a:cs typeface="Times New Roman" charset="0"/>
              </a:rPr>
              <a:t>There are 3.058x10</a:t>
            </a:r>
            <a:r>
              <a:rPr lang="en-US" sz="2000" baseline="30000">
                <a:ea typeface="맑은 고딕" charset="-127"/>
                <a:cs typeface="Times New Roman" charset="0"/>
              </a:rPr>
              <a:t>12</a:t>
            </a:r>
            <a:r>
              <a:rPr lang="en-US" sz="2000">
                <a:ea typeface="맑은 고딕" charset="-127"/>
                <a:cs typeface="Times New Roman" charset="0"/>
              </a:rPr>
              <a:t> energetic </a:t>
            </a:r>
            <a:r>
              <a:rPr lang="en-US" sz="2000" baseline="30000">
                <a:ea typeface="맑은 고딕" charset="-127"/>
                <a:cs typeface="Times New Roman" charset="0"/>
              </a:rPr>
              <a:t>2</a:t>
            </a:r>
            <a:r>
              <a:rPr lang="en-US" sz="2000">
                <a:ea typeface="맑은 고딕" charset="-127"/>
                <a:cs typeface="Times New Roman" charset="0"/>
              </a:rPr>
              <a:t>d energized per second. The average final energy of the </a:t>
            </a:r>
            <a:r>
              <a:rPr lang="en-US" sz="2000" baseline="30000">
                <a:ea typeface="맑은 고딕" charset="-127"/>
                <a:cs typeface="Times New Roman" charset="0"/>
              </a:rPr>
              <a:t>2</a:t>
            </a:r>
            <a:r>
              <a:rPr lang="en-US" sz="2000">
                <a:ea typeface="맑은 고딕" charset="-127"/>
                <a:cs typeface="Times New Roman" charset="0"/>
              </a:rPr>
              <a:t>d targets is 0.2784 MeV.</a:t>
            </a:r>
          </a:p>
        </p:txBody>
      </p:sp>
      <p:sp>
        <p:nvSpPr>
          <p:cNvPr id="7" name="Rectangle 6">
            <a:extLst>
              <a:ext uri="{FF2B5EF4-FFF2-40B4-BE49-F238E27FC236}">
                <a16:creationId xmlns:a16="http://schemas.microsoft.com/office/drawing/2014/main" id="{5D215E17-9122-3142-A5C4-93B5B85F120A}"/>
              </a:ext>
            </a:extLst>
          </p:cNvPr>
          <p:cNvSpPr/>
          <p:nvPr/>
        </p:nvSpPr>
        <p:spPr>
          <a:xfrm>
            <a:off x="1110242" y="6327757"/>
            <a:ext cx="1256440" cy="341983"/>
          </a:xfrm>
          <a:prstGeom prst="rect">
            <a:avLst/>
          </a:prstGeom>
          <a:solidFill>
            <a:srgbClr val="5ED194">
              <a:alpha val="42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9" name="Rectangle 8">
            <a:extLst>
              <a:ext uri="{FF2B5EF4-FFF2-40B4-BE49-F238E27FC236}">
                <a16:creationId xmlns:a16="http://schemas.microsoft.com/office/drawing/2014/main" id="{4BE95A59-9F3F-3B49-96C7-3846B7F1DC11}"/>
              </a:ext>
            </a:extLst>
          </p:cNvPr>
          <p:cNvSpPr/>
          <p:nvPr/>
        </p:nvSpPr>
        <p:spPr>
          <a:xfrm>
            <a:off x="10394327" y="6322708"/>
            <a:ext cx="1465979" cy="360480"/>
          </a:xfrm>
          <a:prstGeom prst="rect">
            <a:avLst/>
          </a:prstGeom>
          <a:solidFill>
            <a:srgbClr val="5ED194">
              <a:alpha val="42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22960"/>
            <a:ext cx="11635714" cy="5336283"/>
          </a:xfrm>
          <a:prstGeom prst="rect">
            <a:avLst/>
          </a:prstGeom>
        </p:spPr>
      </p:pic>
    </p:spTree>
    <p:extLst>
      <p:ext uri="{BB962C8B-B14F-4D97-AF65-F5344CB8AC3E}">
        <p14:creationId xmlns:p14="http://schemas.microsoft.com/office/powerpoint/2010/main" val="35503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p:cNvSpPr/>
          <p:nvPr/>
        </p:nvSpPr>
        <p:spPr>
          <a:xfrm>
            <a:off x="301881" y="0"/>
            <a:ext cx="11275651" cy="461665"/>
          </a:xfrm>
          <a:prstGeom prst="rect">
            <a:avLst/>
          </a:prstGeom>
        </p:spPr>
        <p:txBody>
          <a:bodyPr wrap="none">
            <a:spAutoFit/>
          </a:bodyPr>
          <a:lstStyle/>
          <a:p>
            <a:r>
              <a:rPr lang="en-US" sz="2400" b="1" u="sng" dirty="0">
                <a:ea typeface="Times New Roman" charset="0"/>
                <a:cs typeface="Times New Roman" charset="0"/>
              </a:rPr>
              <a:t>Calculate the scattering rate of energetic </a:t>
            </a:r>
            <a:r>
              <a:rPr lang="en-US" sz="2400" b="1" u="sng" baseline="30000" dirty="0">
                <a:ea typeface="Times New Roman" charset="0"/>
                <a:cs typeface="Times New Roman" charset="0"/>
              </a:rPr>
              <a:t>3</a:t>
            </a:r>
            <a:r>
              <a:rPr lang="en-US" sz="2400" b="1" u="sng" dirty="0">
                <a:ea typeface="Times New Roman" charset="0"/>
                <a:cs typeface="Times New Roman" charset="0"/>
              </a:rPr>
              <a:t>T with </a:t>
            </a:r>
            <a:r>
              <a:rPr lang="en-US" sz="2400" b="1" u="sng" baseline="30000" dirty="0">
                <a:ea typeface="Times New Roman" charset="0"/>
                <a:cs typeface="Times New Roman" charset="0"/>
              </a:rPr>
              <a:t>2</a:t>
            </a:r>
            <a:r>
              <a:rPr lang="en-US" sz="2400" b="1" u="sng" dirty="0">
                <a:ea typeface="Times New Roman" charset="0"/>
                <a:cs typeface="Times New Roman" charset="0"/>
              </a:rPr>
              <a:t>d</a:t>
            </a:r>
            <a:r>
              <a:rPr lang="en-US" sz="2400" dirty="0">
                <a:ea typeface="Times New Roman" charset="0"/>
                <a:cs typeface="Times New Roman" charset="0"/>
              </a:rPr>
              <a:t>       7.95E11 at 0.208MeV</a:t>
            </a:r>
            <a:endParaRPr lang="en-US" sz="2400" dirty="0">
              <a:ea typeface="Calibri" charset="0"/>
              <a:cs typeface="Times New Roman" charset="0"/>
            </a:endParaRPr>
          </a:p>
        </p:txBody>
      </p:sp>
      <p:sp>
        <p:nvSpPr>
          <p:cNvPr id="9" name="Rectangle 8"/>
          <p:cNvSpPr/>
          <p:nvPr/>
        </p:nvSpPr>
        <p:spPr>
          <a:xfrm>
            <a:off x="461038" y="3513760"/>
            <a:ext cx="11471667" cy="461665"/>
          </a:xfrm>
          <a:prstGeom prst="rect">
            <a:avLst/>
          </a:prstGeom>
        </p:spPr>
        <p:txBody>
          <a:bodyPr wrap="none">
            <a:spAutoFit/>
          </a:bodyPr>
          <a:lstStyle/>
          <a:p>
            <a:pPr algn="ctr"/>
            <a:r>
              <a:rPr lang="en-US" sz="2400" b="1" u="sng" dirty="0">
                <a:ea typeface="Times New Roman" charset="0"/>
                <a:cs typeface="Times New Roman" charset="0"/>
              </a:rPr>
              <a:t>Calculate the scattering rate of energetic </a:t>
            </a:r>
            <a:r>
              <a:rPr lang="en-US" sz="2400" b="1" u="sng" baseline="30000" dirty="0">
                <a:ea typeface="Times New Roman" charset="0"/>
                <a:cs typeface="Times New Roman" charset="0"/>
              </a:rPr>
              <a:t>3</a:t>
            </a:r>
            <a:r>
              <a:rPr lang="en-US" sz="2400" b="1" u="sng" dirty="0">
                <a:ea typeface="Times New Roman" charset="0"/>
                <a:cs typeface="Times New Roman" charset="0"/>
              </a:rPr>
              <a:t>He with </a:t>
            </a:r>
            <a:r>
              <a:rPr lang="en-US" sz="2400" b="1" u="sng" baseline="30000" dirty="0">
                <a:ea typeface="Times New Roman" charset="0"/>
                <a:cs typeface="Times New Roman" charset="0"/>
              </a:rPr>
              <a:t>2</a:t>
            </a:r>
            <a:r>
              <a:rPr lang="en-US" sz="2400" b="1" u="sng" dirty="0">
                <a:ea typeface="Times New Roman" charset="0"/>
                <a:cs typeface="Times New Roman" charset="0"/>
              </a:rPr>
              <a:t>d</a:t>
            </a:r>
            <a:r>
              <a:rPr lang="en-US" sz="2400" u="sng" dirty="0">
                <a:ea typeface="Times New Roman" charset="0"/>
                <a:cs typeface="Times New Roman" charset="0"/>
              </a:rPr>
              <a:t>       6.07E11 at 0.197MeV</a:t>
            </a:r>
            <a:endParaRPr lang="en-US" sz="2400" u="sng" dirty="0">
              <a:solidFill>
                <a:schemeClr val="accent3">
                  <a:lumMod val="60000"/>
                  <a:lumOff val="40000"/>
                </a:schemeClr>
              </a:solidFill>
              <a:ea typeface="Calibri" charset="0"/>
              <a:cs typeface="Times New Roman"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66" y="612647"/>
            <a:ext cx="11663951" cy="2863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18" y="4064994"/>
            <a:ext cx="11714673" cy="2683658"/>
          </a:xfrm>
          <a:prstGeom prst="rect">
            <a:avLst/>
          </a:prstGeom>
        </p:spPr>
      </p:pic>
      <p:sp>
        <p:nvSpPr>
          <p:cNvPr id="3" name="Rectangle 2">
            <a:extLst>
              <a:ext uri="{FF2B5EF4-FFF2-40B4-BE49-F238E27FC236}">
                <a16:creationId xmlns:a16="http://schemas.microsoft.com/office/drawing/2014/main" id="{61FBFA44-6B99-6F40-B2DB-0E0C54D400AB}"/>
              </a:ext>
            </a:extLst>
          </p:cNvPr>
          <p:cNvSpPr/>
          <p:nvPr/>
        </p:nvSpPr>
        <p:spPr>
          <a:xfrm>
            <a:off x="8063753" y="0"/>
            <a:ext cx="3348318" cy="484094"/>
          </a:xfrm>
          <a:prstGeom prst="rect">
            <a:avLst/>
          </a:prstGeom>
          <a:solidFill>
            <a:srgbClr val="5ED194">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CB6822-BEA0-224B-BE15-E389C719C38B}"/>
              </a:ext>
            </a:extLst>
          </p:cNvPr>
          <p:cNvSpPr/>
          <p:nvPr/>
        </p:nvSpPr>
        <p:spPr>
          <a:xfrm>
            <a:off x="8516471" y="3527612"/>
            <a:ext cx="3348318" cy="484094"/>
          </a:xfrm>
          <a:prstGeom prst="rect">
            <a:avLst/>
          </a:prstGeom>
          <a:solidFill>
            <a:srgbClr val="5ED194">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640026"/>
            <a:ext cx="6100763" cy="2862322"/>
          </a:xfrm>
          <a:prstGeom prst="rect">
            <a:avLst/>
          </a:prstGeom>
        </p:spPr>
        <p:txBody>
          <a:bodyPr wrap="square">
            <a:spAutoFit/>
          </a:bodyPr>
          <a:lstStyle/>
          <a:p>
            <a:pPr marL="171450" indent="-171450">
              <a:buFont typeface="Arial" charset="0"/>
              <a:buChar char="•"/>
            </a:pPr>
            <a:r>
              <a:rPr lang="en-US" sz="2000">
                <a:ea typeface="Calibri" charset="0"/>
                <a:cs typeface="Times New Roman" charset="0"/>
              </a:rPr>
              <a:t>Neutron scattering is different.</a:t>
            </a:r>
          </a:p>
          <a:p>
            <a:pPr marL="628650" lvl="1" indent="-171450">
              <a:buFont typeface="Arial" charset="0"/>
              <a:buChar char="•"/>
            </a:pPr>
            <a:r>
              <a:rPr lang="en-US" sz="2000">
                <a:ea typeface="Calibri" charset="0"/>
                <a:cs typeface="Times New Roman" charset="0"/>
              </a:rPr>
              <a:t>Easier</a:t>
            </a:r>
          </a:p>
          <a:p>
            <a:pPr marL="628650" lvl="1" indent="-171450">
              <a:buFont typeface="Arial" charset="0"/>
              <a:buChar char="•"/>
            </a:pPr>
            <a:r>
              <a:rPr lang="en-US" sz="2000">
                <a:ea typeface="Calibri" charset="0"/>
                <a:cs typeface="Times New Roman" charset="0"/>
              </a:rPr>
              <a:t>Tables, graphs, experimental data</a:t>
            </a:r>
          </a:p>
          <a:p>
            <a:pPr marL="171450" indent="-171450">
              <a:buFont typeface="Arial" charset="0"/>
              <a:buChar char="•"/>
            </a:pPr>
            <a:r>
              <a:rPr lang="en-US" sz="2000">
                <a:effectLst/>
                <a:ea typeface="Calibri" charset="0"/>
              </a:rPr>
              <a:t>For </a:t>
            </a:r>
            <a:r>
              <a:rPr lang="en-US" sz="2000" baseline="30000">
                <a:effectLst/>
                <a:ea typeface="Calibri" charset="0"/>
              </a:rPr>
              <a:t>2</a:t>
            </a:r>
            <a:r>
              <a:rPr lang="en-US" sz="2000">
                <a:effectLst/>
                <a:ea typeface="Calibri" charset="0"/>
              </a:rPr>
              <a:t>d, the logarithmic energy decrement is 72.53.</a:t>
            </a:r>
          </a:p>
          <a:p>
            <a:pPr lvl="1" indent="-285750">
              <a:buFont typeface="Arial" charset="0"/>
              <a:buChar char="•"/>
            </a:pPr>
            <a:r>
              <a:rPr lang="en-US" sz="2000">
                <a:ea typeface="Calibri" charset="0"/>
                <a:cs typeface="Times New Roman" charset="0"/>
              </a:rPr>
              <a:t>Average neutron energy after one scatter is 1.188 MeV.</a:t>
            </a:r>
          </a:p>
          <a:p>
            <a:pPr lvl="1" indent="-285750">
              <a:buFont typeface="Arial" charset="0"/>
              <a:buChar char="•"/>
            </a:pPr>
            <a:r>
              <a:rPr lang="en-US" sz="2000">
                <a:ea typeface="Calibri" charset="0"/>
                <a:cs typeface="Times New Roman" charset="0"/>
              </a:rPr>
              <a:t>Average energy transferred to the </a:t>
            </a:r>
            <a:r>
              <a:rPr lang="en-US" sz="2000" baseline="30000">
                <a:ea typeface="Calibri" charset="0"/>
                <a:cs typeface="Times New Roman" charset="0"/>
              </a:rPr>
              <a:t>2</a:t>
            </a:r>
            <a:r>
              <a:rPr lang="en-US" sz="2000">
                <a:ea typeface="Calibri" charset="0"/>
                <a:cs typeface="Times New Roman" charset="0"/>
              </a:rPr>
              <a:t>d is 1.265 MeV.</a:t>
            </a:r>
          </a:p>
          <a:p>
            <a:pPr marL="285750" indent="-285750">
              <a:buFont typeface="Arial" charset="0"/>
              <a:buChar char="•"/>
            </a:pPr>
            <a:r>
              <a:rPr lang="en-US" sz="2000">
                <a:ea typeface="Calibri" charset="0"/>
                <a:cs typeface="Times New Roman" charset="0"/>
              </a:rPr>
              <a:t>As before, only energy transfers over 0.1 MeV are important.</a:t>
            </a:r>
          </a:p>
        </p:txBody>
      </p:sp>
      <p:sp>
        <p:nvSpPr>
          <p:cNvPr id="7" name="TextBox 6"/>
          <p:cNvSpPr txBox="1"/>
          <p:nvPr/>
        </p:nvSpPr>
        <p:spPr>
          <a:xfrm>
            <a:off x="4319026" y="0"/>
            <a:ext cx="3070712" cy="461665"/>
          </a:xfrm>
          <a:prstGeom prst="rect">
            <a:avLst/>
          </a:prstGeom>
          <a:noFill/>
        </p:spPr>
        <p:txBody>
          <a:bodyPr wrap="none" rtlCol="0">
            <a:spAutoFit/>
          </a:bodyPr>
          <a:lstStyle/>
          <a:p>
            <a:r>
              <a:rPr lang="en-US" sz="2400" b="1" u="sng">
                <a:ea typeface="Calibri" charset="0"/>
                <a:cs typeface="Times New Roman" charset="0"/>
              </a:rPr>
              <a:t>Neutron Scattering:</a:t>
            </a:r>
          </a:p>
        </p:txBody>
      </p:sp>
      <p:grpSp>
        <p:nvGrpSpPr>
          <p:cNvPr id="12" name="Group 11"/>
          <p:cNvGrpSpPr/>
          <p:nvPr/>
        </p:nvGrpSpPr>
        <p:grpSpPr>
          <a:xfrm>
            <a:off x="6335204" y="655277"/>
            <a:ext cx="5771071" cy="2692730"/>
            <a:chOff x="6213895" y="571978"/>
            <a:chExt cx="5771071" cy="2692730"/>
          </a:xfrm>
        </p:grpSpPr>
        <mc:AlternateContent xmlns:mc="http://schemas.openxmlformats.org/markup-compatibility/2006" xmlns:a14="http://schemas.microsoft.com/office/drawing/2010/main">
          <mc:Choice Requires="a14">
            <p:sp>
              <p:nvSpPr>
                <p:cNvPr id="2" name="Rectangle 1"/>
                <p:cNvSpPr/>
                <p:nvPr/>
              </p:nvSpPr>
              <p:spPr>
                <a:xfrm>
                  <a:off x="6213895" y="571978"/>
                  <a:ext cx="5543106" cy="1350050"/>
                </a:xfrm>
                <a:prstGeom prst="rect">
                  <a:avLst/>
                </a:prstGeom>
              </p:spPr>
              <p:txBody>
                <a:bodyPr wrap="square">
                  <a:spAutoFit/>
                </a:bodyPr>
                <a:lstStyle/>
                <a:p>
                  <a:pPr marL="173736" indent="-173736">
                    <a:buFont typeface="Arial" charset="0"/>
                    <a:buChar char="•"/>
                  </a:pPr>
                  <a:r>
                    <a:rPr lang="en-US" sz="2000">
                      <a:ea typeface="Calibri" charset="0"/>
                      <a:cs typeface="Times New Roman" charset="0"/>
                    </a:rPr>
                    <a:t>Using numbers in our example, the probability of scattering  is:</a:t>
                  </a: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charset="0"/>
                                <a:cs typeface="Cambria Math" charset="0"/>
                              </a:rPr>
                            </m:ctrlPr>
                          </m:sSubPr>
                          <m:e>
                            <m:r>
                              <a:rPr lang="en-US" sz="2000">
                                <a:latin typeface="Cambria Math" charset="0"/>
                                <a:ea typeface="Cambria Math" charset="0"/>
                                <a:cs typeface="Cambria Math" charset="0"/>
                              </a:rPr>
                              <m:t>𝑃</m:t>
                            </m:r>
                          </m:e>
                          <m:sub>
                            <m:r>
                              <a:rPr lang="en-US" sz="2000">
                                <a:latin typeface="Cambria Math" charset="0"/>
                                <a:ea typeface="Cambria Math" charset="0"/>
                                <a:cs typeface="Cambria Math" charset="0"/>
                              </a:rPr>
                              <m:t>𝑛</m:t>
                            </m:r>
                            <m:r>
                              <a:rPr lang="en-US" sz="2000">
                                <a:latin typeface="Cambria Math" charset="0"/>
                                <a:ea typeface="Cambria Math" charset="0"/>
                                <a:cs typeface="Cambria Math" charset="0"/>
                              </a:rPr>
                              <m:t>_</m:t>
                            </m:r>
                            <m:r>
                              <m:rPr>
                                <m:sty m:val="p"/>
                              </m:rPr>
                              <a:rPr lang="en-US" sz="2000">
                                <a:latin typeface="Cambria Math" charset="0"/>
                                <a:ea typeface="Cambria Math" charset="0"/>
                                <a:cs typeface="Cambria Math" charset="0"/>
                              </a:rPr>
                              <m:t>to</m:t>
                            </m:r>
                            <m:r>
                              <a:rPr lang="en-US" sz="2000">
                                <a:latin typeface="Cambria Math" charset="0"/>
                                <a:ea typeface="Cambria Math" charset="0"/>
                                <a:cs typeface="Cambria Math" charset="0"/>
                              </a:rPr>
                              <m:t>_</m:t>
                            </m:r>
                            <m:r>
                              <a:rPr lang="en-US" sz="2000">
                                <a:latin typeface="Cambria Math" charset="0"/>
                                <a:ea typeface="Cambria Math" charset="0"/>
                                <a:cs typeface="Cambria Math" charset="0"/>
                              </a:rPr>
                              <m:t>𝑑</m:t>
                            </m:r>
                          </m:sub>
                        </m:sSub>
                        <m:r>
                          <a:rPr lang="en-US" sz="2000">
                            <a:latin typeface="Cambria Math" charset="0"/>
                            <a:ea typeface="Cambria Math" charset="0"/>
                            <a:cs typeface="Cambria Math" charset="0"/>
                          </a:rPr>
                          <m:t>=</m:t>
                        </m:r>
                        <m:d>
                          <m:dPr>
                            <m:ctrlPr>
                              <a:rPr lang="en-US" sz="2000" i="1">
                                <a:latin typeface="Cambria Math" panose="02040503050406030204" pitchFamily="18" charset="0"/>
                                <a:ea typeface="Cambria Math" charset="0"/>
                                <a:cs typeface="Cambria Math" charset="0"/>
                              </a:rPr>
                            </m:ctrlPr>
                          </m:dPr>
                          <m:e>
                            <m:sSup>
                              <m:sSupPr>
                                <m:ctrlPr>
                                  <a:rPr lang="en-US" sz="2000" i="1">
                                    <a:latin typeface="Cambria Math" panose="02040503050406030204" pitchFamily="18" charset="0"/>
                                    <a:ea typeface="Cambria Math" charset="0"/>
                                    <a:cs typeface="Cambria Math" charset="0"/>
                                  </a:rPr>
                                </m:ctrlPr>
                              </m:sSupPr>
                              <m:e>
                                <m:r>
                                  <a:rPr lang="en-US" sz="2000">
                                    <a:latin typeface="Cambria Math" charset="0"/>
                                    <a:ea typeface="Cambria Math" charset="0"/>
                                    <a:cs typeface="Cambria Math" charset="0"/>
                                  </a:rPr>
                                  <m:t>2.4×10</m:t>
                                </m:r>
                              </m:e>
                              <m:sup>
                                <m:r>
                                  <a:rPr lang="en-US" sz="2000">
                                    <a:latin typeface="Cambria Math" charset="0"/>
                                    <a:ea typeface="Cambria Math" charset="0"/>
                                    <a:cs typeface="Cambria Math" charset="0"/>
                                  </a:rPr>
                                  <m:t>−24</m:t>
                                </m:r>
                              </m:sup>
                            </m:sSup>
                          </m:e>
                        </m:d>
                        <m:d>
                          <m:dPr>
                            <m:ctrlPr>
                              <a:rPr lang="en-US" sz="2000" i="1">
                                <a:latin typeface="Cambria Math" panose="02040503050406030204" pitchFamily="18" charset="0"/>
                                <a:ea typeface="Cambria Math" charset="0"/>
                                <a:cs typeface="Cambria Math" charset="0"/>
                              </a:rPr>
                            </m:ctrlPr>
                          </m:dPr>
                          <m:e>
                            <m:r>
                              <a:rPr lang="en-US" sz="2000">
                                <a:latin typeface="Cambria Math" charset="0"/>
                                <a:ea typeface="Cambria Math" charset="0"/>
                                <a:cs typeface="Cambria Math" charset="0"/>
                              </a:rPr>
                              <m:t>0.2</m:t>
                            </m:r>
                          </m:e>
                        </m:d>
                        <m:d>
                          <m:dPr>
                            <m:ctrlPr>
                              <a:rPr lang="en-US" sz="2000" i="1">
                                <a:latin typeface="Cambria Math" panose="02040503050406030204" pitchFamily="18" charset="0"/>
                                <a:ea typeface="Cambria Math" charset="0"/>
                                <a:cs typeface="Cambria Math" charset="0"/>
                              </a:rPr>
                            </m:ctrlPr>
                          </m:dPr>
                          <m:e>
                            <m:r>
                              <a:rPr lang="en-US" sz="2000">
                                <a:latin typeface="Cambria Math" charset="0"/>
                                <a:ea typeface="Cambria Math" charset="0"/>
                                <a:cs typeface="Cambria Math" charset="0"/>
                              </a:rPr>
                              <m:t>6.</m:t>
                            </m:r>
                            <m:r>
                              <a:rPr lang="en-US" sz="2000" b="0" i="0" smtClean="0">
                                <a:latin typeface="Cambria Math" charset="0"/>
                                <a:ea typeface="Cambria Math" charset="0"/>
                                <a:cs typeface="Cambria Math" charset="0"/>
                              </a:rPr>
                              <m:t>8</m:t>
                            </m:r>
                            <m:r>
                              <a:rPr lang="en-US" sz="2000">
                                <a:latin typeface="Cambria Math" charset="0"/>
                                <a:ea typeface="Cambria Math" charset="0"/>
                                <a:cs typeface="Cambria Math" charset="0"/>
                              </a:rPr>
                              <m:t>×</m:t>
                            </m:r>
                            <m:sSup>
                              <m:sSupPr>
                                <m:ctrlPr>
                                  <a:rPr lang="en-US" sz="2000" i="1">
                                    <a:latin typeface="Cambria Math" panose="02040503050406030204" pitchFamily="18" charset="0"/>
                                    <a:ea typeface="Cambria Math" charset="0"/>
                                    <a:cs typeface="Cambria Math" charset="0"/>
                                  </a:rPr>
                                </m:ctrlPr>
                              </m:sSupPr>
                              <m:e>
                                <m:r>
                                  <a:rPr lang="en-US" sz="2000">
                                    <a:latin typeface="Cambria Math" charset="0"/>
                                    <a:ea typeface="Cambria Math" charset="0"/>
                                    <a:cs typeface="Cambria Math" charset="0"/>
                                  </a:rPr>
                                  <m:t>10</m:t>
                                </m:r>
                              </m:e>
                              <m:sup>
                                <m:r>
                                  <a:rPr lang="en-US" sz="2000">
                                    <a:latin typeface="Cambria Math" charset="0"/>
                                    <a:ea typeface="Cambria Math" charset="0"/>
                                    <a:cs typeface="Cambria Math" charset="0"/>
                                  </a:rPr>
                                  <m:t>23</m:t>
                                </m:r>
                              </m:sup>
                            </m:sSup>
                          </m:e>
                        </m:d>
                      </m:oMath>
                    </m:oMathPara>
                  </a14:m>
                  <a:endParaRPr lang="en-US" sz="2000" i="1">
                    <a:latin typeface="Cambria Math" charset="0"/>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en-US" sz="2000" b="0" i="0" smtClean="0">
                            <a:latin typeface="Cambria Math" charset="0"/>
                            <a:ea typeface="Cambria Math" charset="0"/>
                            <a:cs typeface="Cambria Math" charset="0"/>
                          </a:rPr>
                          <m:t> </m:t>
                        </m:r>
                        <m:sSub>
                          <m:sSubPr>
                            <m:ctrlPr>
                              <a:rPr lang="en-US" sz="2000" i="1">
                                <a:latin typeface="Cambria Math" panose="02040503050406030204" pitchFamily="18" charset="0"/>
                                <a:ea typeface="Cambria Math" charset="0"/>
                                <a:cs typeface="Cambria Math" charset="0"/>
                              </a:rPr>
                            </m:ctrlPr>
                          </m:sSubPr>
                          <m:e>
                            <m:r>
                              <a:rPr lang="en-US" sz="2000">
                                <a:latin typeface="Cambria Math" charset="0"/>
                                <a:ea typeface="Cambria Math" charset="0"/>
                                <a:cs typeface="Cambria Math" charset="0"/>
                              </a:rPr>
                              <m:t>𝑃</m:t>
                            </m:r>
                          </m:e>
                          <m:sub>
                            <m:r>
                              <a:rPr lang="en-US" sz="2000">
                                <a:latin typeface="Cambria Math" charset="0"/>
                                <a:ea typeface="Cambria Math" charset="0"/>
                                <a:cs typeface="Cambria Math" charset="0"/>
                              </a:rPr>
                              <m:t>𝑛</m:t>
                            </m:r>
                            <m:r>
                              <a:rPr lang="en-US" sz="2000">
                                <a:latin typeface="Cambria Math" charset="0"/>
                                <a:ea typeface="Cambria Math" charset="0"/>
                                <a:cs typeface="Cambria Math" charset="0"/>
                              </a:rPr>
                              <m:t>_</m:t>
                            </m:r>
                            <m:r>
                              <m:rPr>
                                <m:sty m:val="p"/>
                              </m:rPr>
                              <a:rPr lang="en-US" sz="2000">
                                <a:latin typeface="Cambria Math" charset="0"/>
                                <a:ea typeface="Cambria Math" charset="0"/>
                                <a:cs typeface="Cambria Math" charset="0"/>
                              </a:rPr>
                              <m:t>to</m:t>
                            </m:r>
                            <m:r>
                              <a:rPr lang="en-US" sz="2000">
                                <a:latin typeface="Cambria Math" charset="0"/>
                                <a:ea typeface="Cambria Math" charset="0"/>
                                <a:cs typeface="Cambria Math" charset="0"/>
                              </a:rPr>
                              <m:t>_</m:t>
                            </m:r>
                            <m:r>
                              <a:rPr lang="en-US" sz="2000">
                                <a:latin typeface="Cambria Math" charset="0"/>
                                <a:ea typeface="Cambria Math" charset="0"/>
                                <a:cs typeface="Cambria Math" charset="0"/>
                              </a:rPr>
                              <m:t>𝑑</m:t>
                            </m:r>
                          </m:sub>
                        </m:sSub>
                        <m:r>
                          <a:rPr lang="en-US" sz="2000" b="0" i="0" smtClean="0">
                            <a:latin typeface="Cambria Math" charset="0"/>
                            <a:ea typeface="Cambria Math" charset="0"/>
                            <a:cs typeface="Cambria Math" charset="0"/>
                          </a:rPr>
                          <m:t>=</m:t>
                        </m:r>
                        <m:r>
                          <a:rPr lang="en-US" sz="2000">
                            <a:latin typeface="Cambria Math" charset="0"/>
                            <a:ea typeface="Cambria Math" charset="0"/>
                            <a:cs typeface="Cambria Math" charset="0"/>
                          </a:rPr>
                          <m:t>0.289 </m:t>
                        </m:r>
                        <m:r>
                          <m:rPr>
                            <m:sty m:val="p"/>
                          </m:rPr>
                          <a:rPr lang="en-US" sz="2000">
                            <a:latin typeface="Cambria Math" charset="0"/>
                            <a:ea typeface="Cambria Math" charset="0"/>
                            <a:cs typeface="Cambria Math" charset="0"/>
                          </a:rPr>
                          <m:t>or</m:t>
                        </m:r>
                        <m:r>
                          <a:rPr lang="en-US" sz="2000">
                            <a:latin typeface="Cambria Math" charset="0"/>
                            <a:ea typeface="Cambria Math" charset="0"/>
                            <a:cs typeface="Cambria Math" charset="0"/>
                          </a:rPr>
                          <m:t> 28.9%</m:t>
                        </m:r>
                      </m:oMath>
                    </m:oMathPara>
                  </a14:m>
                  <a:endParaRPr lang="en-US" sz="2000">
                    <a:latin typeface="Cambria Math" charset="0"/>
                    <a:ea typeface="Cambria Math" charset="0"/>
                    <a:cs typeface="Cambria Math"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213895" y="571978"/>
                  <a:ext cx="5543106" cy="1350050"/>
                </a:xfrm>
                <a:prstGeom prst="rect">
                  <a:avLst/>
                </a:prstGeom>
                <a:blipFill rotWithShape="0">
                  <a:blip r:embed="rId3"/>
                  <a:stretch>
                    <a:fillRect l="-989" t="-2252" b="-35586"/>
                  </a:stretch>
                </a:blipFill>
              </p:spPr>
              <p:txBody>
                <a:bodyPr/>
                <a:lstStyle/>
                <a:p>
                  <a:r>
                    <a:rPr lang="en-US">
                      <a:noFill/>
                    </a:rPr>
                    <a:t> </a:t>
                  </a:r>
                </a:p>
              </p:txBody>
            </p:sp>
          </mc:Fallback>
        </mc:AlternateContent>
        <p:sp>
          <p:nvSpPr>
            <p:cNvPr id="11" name="Rectangle 10"/>
            <p:cNvSpPr/>
            <p:nvPr/>
          </p:nvSpPr>
          <p:spPr>
            <a:xfrm>
              <a:off x="6231147" y="1941269"/>
              <a:ext cx="5753819" cy="1323439"/>
            </a:xfrm>
            <a:prstGeom prst="rect">
              <a:avLst/>
            </a:prstGeom>
          </p:spPr>
          <p:txBody>
            <a:bodyPr wrap="square">
              <a:spAutoFit/>
            </a:bodyPr>
            <a:lstStyle/>
            <a:p>
              <a:pPr marL="173736" indent="-173736">
                <a:buFont typeface="Arial" charset="0"/>
                <a:buChar char="•"/>
              </a:pPr>
              <a:r>
                <a:rPr lang="en-US" sz="2000">
                  <a:latin typeface="Calibri" charset="0"/>
                  <a:ea typeface="Calibri" charset="0"/>
                  <a:cs typeface="Times New Roman" charset="0"/>
                </a:rPr>
                <a:t>This is repeated for all neutrons that do not escape.</a:t>
              </a:r>
            </a:p>
            <a:p>
              <a:pPr marL="548640" lvl="1" indent="-283464">
                <a:buFont typeface="Arial" charset="0"/>
                <a:buChar char="•"/>
              </a:pPr>
              <a:r>
                <a:rPr lang="en-US" sz="2000">
                  <a:latin typeface="Calibri" charset="0"/>
                  <a:ea typeface="Calibri" charset="0"/>
                  <a:cs typeface="Times New Roman" charset="0"/>
                </a:rPr>
                <a:t>The number of successful scatters is 3.581 x 10</a:t>
              </a:r>
              <a:r>
                <a:rPr lang="en-US" sz="2000" baseline="30000">
                  <a:latin typeface="Calibri" charset="0"/>
                  <a:ea typeface="Calibri" charset="0"/>
                  <a:cs typeface="Times New Roman" charset="0"/>
                </a:rPr>
                <a:t>11</a:t>
              </a:r>
              <a:endParaRPr lang="en-US" sz="2000">
                <a:latin typeface="Calibri" charset="0"/>
                <a:ea typeface="Calibri" charset="0"/>
                <a:cs typeface="Times New Roman" charset="0"/>
              </a:endParaRPr>
            </a:p>
            <a:p>
              <a:pPr marL="548640" lvl="1" indent="-283464">
                <a:buFont typeface="Arial" charset="0"/>
                <a:buChar char="•"/>
              </a:pPr>
              <a:r>
                <a:rPr lang="en-US" sz="2000">
                  <a:latin typeface="Calibri" charset="0"/>
                  <a:ea typeface="Calibri" charset="0"/>
                  <a:cs typeface="Times New Roman" charset="0"/>
                </a:rPr>
                <a:t>The average energy is 1.026 MeV.</a:t>
              </a:r>
              <a:r>
                <a:rPr lang="en-US" sz="2000">
                  <a:ea typeface="Calibri" charset="0"/>
                  <a:cs typeface="Times New Roman" charset="0"/>
                </a:rPr>
                <a:t> </a:t>
              </a:r>
            </a:p>
            <a:p>
              <a:pPr marL="91440" indent="-283464">
                <a:buFont typeface="Arial" charset="0"/>
                <a:buChar char="•"/>
              </a:pPr>
              <a:r>
                <a:rPr lang="en-US" sz="2000">
                  <a:latin typeface="Calibri" charset="0"/>
                  <a:ea typeface="Calibri" charset="0"/>
                  <a:cs typeface="Times New Roman" charset="0"/>
                </a:rPr>
                <a:t>Neutron loss is taken into account.</a:t>
              </a:r>
            </a:p>
          </p:txBody>
        </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78" y="3486269"/>
            <a:ext cx="10662248" cy="3116121"/>
          </a:xfrm>
          <a:prstGeom prst="rect">
            <a:avLst/>
          </a:prstGeom>
        </p:spPr>
      </p:pic>
      <p:sp>
        <p:nvSpPr>
          <p:cNvPr id="8" name="Rectangle 7">
            <a:extLst>
              <a:ext uri="{FF2B5EF4-FFF2-40B4-BE49-F238E27FC236}">
                <a16:creationId xmlns:a16="http://schemas.microsoft.com/office/drawing/2014/main" id="{69725363-C703-7941-AC31-A4158A4754F9}"/>
              </a:ext>
            </a:extLst>
          </p:cNvPr>
          <p:cNvSpPr/>
          <p:nvPr/>
        </p:nvSpPr>
        <p:spPr>
          <a:xfrm>
            <a:off x="9253263" y="2674374"/>
            <a:ext cx="1357114" cy="319178"/>
          </a:xfrm>
          <a:prstGeom prst="rect">
            <a:avLst/>
          </a:prstGeom>
          <a:solidFill>
            <a:srgbClr val="5ED194">
              <a:alpha val="32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ECF758-95FD-444B-864F-8F73C49EAA69}"/>
              </a:ext>
            </a:extLst>
          </p:cNvPr>
          <p:cNvSpPr/>
          <p:nvPr/>
        </p:nvSpPr>
        <p:spPr>
          <a:xfrm>
            <a:off x="10733286" y="2361802"/>
            <a:ext cx="1331714" cy="319178"/>
          </a:xfrm>
          <a:prstGeom prst="rect">
            <a:avLst/>
          </a:prstGeom>
          <a:solidFill>
            <a:srgbClr val="5ED194">
              <a:alpha val="32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081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139609" y="0"/>
            <a:ext cx="4711314" cy="461665"/>
          </a:xfrm>
          <a:prstGeom prst="rect">
            <a:avLst/>
          </a:prstGeom>
        </p:spPr>
        <p:txBody>
          <a:bodyPr wrap="square">
            <a:spAutoFit/>
          </a:bodyPr>
          <a:lstStyle/>
          <a:p>
            <a:r>
              <a:rPr lang="en-US" sz="2400" b="1" u="sng">
                <a:ea typeface="Calibri" charset="0"/>
                <a:cs typeface="Times New Roman" charset="0"/>
              </a:rPr>
              <a:t>Understanding Reaction Rates</a:t>
            </a:r>
            <a:endParaRPr lang="en-US" sz="2400" u="sng">
              <a:ea typeface="Calibri" charset="0"/>
              <a:cs typeface="Times New Roman" charset="0"/>
            </a:endParaRPr>
          </a:p>
        </p:txBody>
      </p:sp>
      <mc:AlternateContent xmlns:mc="http://schemas.openxmlformats.org/markup-compatibility/2006" xmlns:a14="http://schemas.microsoft.com/office/drawing/2010/main">
        <mc:Choice Requires="a14">
          <p:sp>
            <p:nvSpPr>
              <p:cNvPr id="3" name="Rectangle 2"/>
              <p:cNvSpPr/>
              <p:nvPr/>
            </p:nvSpPr>
            <p:spPr>
              <a:xfrm>
                <a:off x="0" y="717331"/>
                <a:ext cx="6133381" cy="4492768"/>
              </a:xfrm>
              <a:prstGeom prst="rect">
                <a:avLst/>
              </a:prstGeom>
            </p:spPr>
            <p:txBody>
              <a:bodyPr wrap="square">
                <a:spAutoFit/>
              </a:bodyPr>
              <a:lstStyle/>
              <a:p>
                <a:pPr>
                  <a:spcAft>
                    <a:spcPts val="300"/>
                  </a:spcAft>
                </a:pPr>
                <a:r>
                  <a:rPr lang="en-US" sz="2000">
                    <a:effectLst/>
                    <a:ea typeface="맑은 고딕" charset="-127"/>
                    <a:cs typeface="Times New Roman" charset="0"/>
                  </a:rPr>
                  <a:t>The reaction rate for fusion:</a:t>
                </a:r>
                <a:endParaRPr lang="en-US" sz="2000">
                  <a:effectLst/>
                  <a:ea typeface="Calibri" charset="0"/>
                  <a:cs typeface="Times New Roman" charset="0"/>
                </a:endParaRPr>
              </a:p>
              <a:p>
                <a:pPr algn="ctr">
                  <a:spcAft>
                    <a:spcPts val="300"/>
                  </a:spcAft>
                </a:pPr>
                <a14:m>
                  <m:oMathPara xmlns:m="http://schemas.openxmlformats.org/officeDocument/2006/math">
                    <m:oMathParaPr>
                      <m:jc m:val="centerGroup"/>
                    </m:oMathParaPr>
                    <m:oMath xmlns:m="http://schemas.openxmlformats.org/officeDocument/2006/math">
                      <m:sSub>
                        <m:sSubPr>
                          <m:ctrlPr>
                            <a:rPr lang="en-US" sz="2000" i="1" smtClean="0">
                              <a:effectLst/>
                              <a:latin typeface="Cambria Math" panose="02040503050406030204" pitchFamily="18" charset="0"/>
                              <a:ea typeface="맑은 고딕" charset="-127"/>
                              <a:cs typeface="Times New Roman" charset="0"/>
                            </a:rPr>
                          </m:ctrlPr>
                        </m:sSubPr>
                        <m:e>
                          <m:r>
                            <a:rPr lang="en-US" sz="2000" b="0" i="1" smtClean="0">
                              <a:effectLst/>
                              <a:latin typeface="Cambria Math" charset="0"/>
                              <a:ea typeface="맑은 고딕" charset="-127"/>
                              <a:cs typeface="Times New Roman" charset="0"/>
                            </a:rPr>
                            <m:t>𝑓𝑢𝑠𝑖𝑜𝑛</m:t>
                          </m:r>
                        </m:e>
                        <m:sub>
                          <m:r>
                            <a:rPr lang="en-US" sz="2000" b="0" i="1" smtClean="0">
                              <a:effectLst/>
                              <a:latin typeface="Cambria Math" charset="0"/>
                              <a:ea typeface="맑은 고딕" charset="-127"/>
                              <a:cs typeface="Times New Roman" charset="0"/>
                            </a:rPr>
                            <m:t>𝑟𝑎𝑡𝑒</m:t>
                          </m:r>
                        </m:sub>
                      </m:sSub>
                      <m:r>
                        <a:rPr lang="en-US" sz="2000" b="0" i="1" smtClean="0">
                          <a:effectLst/>
                          <a:latin typeface="Cambria Math" charset="0"/>
                          <a:ea typeface="맑은 고딕" charset="-127"/>
                          <a:cs typeface="Times New Roman" charset="0"/>
                        </a:rPr>
                        <m:t>=</m:t>
                      </m:r>
                      <m:d>
                        <m:dPr>
                          <m:ctrlPr>
                            <a:rPr lang="en-US" sz="2000" i="1">
                              <a:effectLst/>
                              <a:latin typeface="Cambria Math" panose="02040503050406030204" pitchFamily="18" charset="0"/>
                              <a:ea typeface="맑은 고딕" charset="-127"/>
                              <a:cs typeface="Times New Roman" charset="0"/>
                            </a:rPr>
                          </m:ctrlPr>
                        </m:dPr>
                        <m:e>
                          <m:sSub>
                            <m:sSubPr>
                              <m:ctrlPr>
                                <a:rPr lang="en-US" sz="2000" i="1">
                                  <a:effectLst/>
                                  <a:latin typeface="Cambria Math" panose="02040503050406030204" pitchFamily="18" charset="0"/>
                                  <a:ea typeface="맑은 고딕" charset="-127"/>
                                  <a:cs typeface="Times New Roman" charset="0"/>
                                </a:rPr>
                              </m:ctrlPr>
                            </m:sSubPr>
                            <m:e>
                              <m:r>
                                <a:rPr lang="en-US" sz="2000" i="1">
                                  <a:effectLst/>
                                  <a:latin typeface="Cambria Math" charset="0"/>
                                  <a:ea typeface="맑은 고딕" charset="-127"/>
                                  <a:cs typeface="Times New Roman" charset="0"/>
                                </a:rPr>
                                <m:t>𝜌</m:t>
                              </m:r>
                            </m:e>
                            <m:sub>
                              <m:r>
                                <a:rPr lang="en-US" sz="2000" i="1">
                                  <a:effectLst/>
                                  <a:latin typeface="Cambria Math" charset="0"/>
                                  <a:ea typeface="맑은 고딕" charset="-127"/>
                                  <a:cs typeface="Times New Roman" charset="0"/>
                                </a:rPr>
                                <m:t>𝑡𝑎𝑟𝑔𝑒𝑡</m:t>
                              </m:r>
                            </m:sub>
                          </m:sSub>
                        </m:e>
                      </m:d>
                      <m:d>
                        <m:dPr>
                          <m:ctrlPr>
                            <a:rPr lang="en-US" sz="2000" i="1">
                              <a:effectLst/>
                              <a:latin typeface="Cambria Math" panose="02040503050406030204" pitchFamily="18" charset="0"/>
                              <a:ea typeface="맑은 고딕" charset="-127"/>
                              <a:cs typeface="Times New Roman" charset="0"/>
                            </a:rPr>
                          </m:ctrlPr>
                        </m:dPr>
                        <m:e>
                          <m:r>
                            <a:rPr lang="en-US" sz="2000" i="1">
                              <a:effectLst/>
                              <a:latin typeface="Cambria Math" charset="0"/>
                              <a:ea typeface="맑은 고딕" charset="-127"/>
                              <a:cs typeface="Times New Roman" charset="0"/>
                            </a:rPr>
                            <m:t>𝜎</m:t>
                          </m:r>
                          <m:d>
                            <m:dPr>
                              <m:ctrlPr>
                                <a:rPr lang="en-US" sz="2000" i="1">
                                  <a:effectLst/>
                                  <a:latin typeface="Cambria Math" panose="02040503050406030204" pitchFamily="18" charset="0"/>
                                  <a:ea typeface="맑은 고딕" charset="-127"/>
                                  <a:cs typeface="Times New Roman" charset="0"/>
                                </a:rPr>
                              </m:ctrlPr>
                            </m:dPr>
                            <m:e>
                              <m:r>
                                <a:rPr lang="en-US" sz="2000" i="1">
                                  <a:effectLst/>
                                  <a:latin typeface="Cambria Math" charset="0"/>
                                  <a:ea typeface="맑은 고딕" charset="-127"/>
                                  <a:cs typeface="Times New Roman" charset="0"/>
                                </a:rPr>
                                <m:t>𝐸</m:t>
                              </m:r>
                            </m:e>
                          </m:d>
                        </m:e>
                      </m:d>
                      <m:d>
                        <m:dPr>
                          <m:ctrlPr>
                            <a:rPr lang="en-US" sz="2000" i="1">
                              <a:effectLst/>
                              <a:latin typeface="Cambria Math" panose="02040503050406030204" pitchFamily="18" charset="0"/>
                              <a:ea typeface="맑은 고딕" charset="-127"/>
                              <a:cs typeface="Times New Roman" charset="0"/>
                            </a:rPr>
                          </m:ctrlPr>
                        </m:dPr>
                        <m:e>
                          <m:sSub>
                            <m:sSubPr>
                              <m:ctrlPr>
                                <a:rPr lang="en-US" sz="2000" i="1">
                                  <a:effectLst/>
                                  <a:latin typeface="Cambria Math" panose="02040503050406030204" pitchFamily="18" charset="0"/>
                                  <a:ea typeface="맑은 고딕" charset="-127"/>
                                  <a:cs typeface="Times New Roman" charset="0"/>
                                </a:rPr>
                              </m:ctrlPr>
                            </m:sSubPr>
                            <m:e>
                              <m:r>
                                <a:rPr lang="en-US" sz="2000" i="1">
                                  <a:effectLst/>
                                  <a:latin typeface="Cambria Math" charset="0"/>
                                  <a:ea typeface="맑은 고딕" charset="-127"/>
                                  <a:cs typeface="Times New Roman" charset="0"/>
                                </a:rPr>
                                <m:t>𝑣</m:t>
                              </m:r>
                            </m:e>
                            <m:sub>
                              <m:r>
                                <a:rPr lang="en-US" sz="2000" i="1">
                                  <a:effectLst/>
                                  <a:latin typeface="Cambria Math" charset="0"/>
                                  <a:ea typeface="맑은 고딕" charset="-127"/>
                                  <a:cs typeface="Times New Roman" charset="0"/>
                                </a:rPr>
                                <m:t>𝑝𝑟𝑜𝑗𝑒𝑐𝑡𝑖𝑙𝑒</m:t>
                              </m:r>
                            </m:sub>
                          </m:sSub>
                        </m:e>
                      </m:d>
                      <m:d>
                        <m:dPr>
                          <m:ctrlPr>
                            <a:rPr lang="en-US" sz="2000" i="1">
                              <a:effectLst/>
                              <a:latin typeface="Cambria Math" panose="02040503050406030204" pitchFamily="18" charset="0"/>
                              <a:ea typeface="맑은 고딕" charset="-127"/>
                              <a:cs typeface="Times New Roman" charset="0"/>
                            </a:rPr>
                          </m:ctrlPr>
                        </m:dPr>
                        <m:e>
                          <m:sSub>
                            <m:sSubPr>
                              <m:ctrlPr>
                                <a:rPr lang="en-US" sz="2000" i="1">
                                  <a:effectLst/>
                                  <a:latin typeface="Cambria Math" panose="02040503050406030204" pitchFamily="18" charset="0"/>
                                  <a:ea typeface="맑은 고딕" charset="-127"/>
                                  <a:cs typeface="Times New Roman" charset="0"/>
                                </a:rPr>
                              </m:ctrlPr>
                            </m:sSubPr>
                            <m:e>
                              <m:r>
                                <a:rPr lang="en-US" sz="2000" i="1">
                                  <a:effectLst/>
                                  <a:latin typeface="Cambria Math" charset="0"/>
                                  <a:ea typeface="맑은 고딕" charset="-127"/>
                                  <a:cs typeface="Times New Roman" charset="0"/>
                                </a:rPr>
                                <m:t>𝜌</m:t>
                              </m:r>
                            </m:e>
                            <m:sub>
                              <m:r>
                                <a:rPr lang="en-US" sz="2000" i="1">
                                  <a:effectLst/>
                                  <a:latin typeface="Cambria Math" charset="0"/>
                                  <a:ea typeface="맑은 고딕" charset="-127"/>
                                  <a:cs typeface="Times New Roman" charset="0"/>
                                </a:rPr>
                                <m:t>𝑝𝑟𝑜𝑗𝑒𝑐𝑡𝑖𝑙𝑒</m:t>
                              </m:r>
                            </m:sub>
                          </m:sSub>
                        </m:e>
                      </m:d>
                    </m:oMath>
                  </m:oMathPara>
                </a14:m>
                <a:endParaRPr lang="en-US" sz="2000">
                  <a:effectLst/>
                  <a:ea typeface="Calibri" charset="0"/>
                  <a:cs typeface="Times New Roman" charset="0"/>
                </a:endParaRPr>
              </a:p>
              <a:p>
                <a:pPr marL="173736" indent="173736">
                  <a:spcAft>
                    <a:spcPts val="300"/>
                  </a:spcAft>
                  <a:buFont typeface="Arial" charset="0"/>
                  <a:buChar char="•"/>
                </a:pPr>
                <a:r>
                  <a:rPr lang="en-US" sz="2000">
                    <a:effectLst/>
                    <a:ea typeface="맑은 고딕" charset="-127"/>
                    <a:cs typeface="Times New Roman" charset="0"/>
                  </a:rPr>
                  <a:t>The difficult parameter is </a:t>
                </a:r>
                <a:r>
                  <a:rPr lang="el-GR" sz="2000">
                    <a:ea typeface="맑은 고딕" charset="-127"/>
                    <a:cs typeface="Times New Roman" charset="0"/>
                  </a:rPr>
                  <a:t>ρ</a:t>
                </a:r>
                <a:r>
                  <a:rPr lang="en-US" sz="2000" baseline="-25000">
                    <a:effectLst/>
                    <a:ea typeface="맑은 고딕" charset="-127"/>
                    <a:cs typeface="Times New Roman" charset="0"/>
                  </a:rPr>
                  <a:t>projectile</a:t>
                </a:r>
                <a:r>
                  <a:rPr lang="en-US" sz="2000">
                    <a:effectLst/>
                    <a:ea typeface="맑은 고딕" charset="-127"/>
                    <a:cs typeface="Times New Roman" charset="0"/>
                  </a:rPr>
                  <a:t>.</a:t>
                </a:r>
                <a:endParaRPr lang="en-US" sz="2000">
                  <a:ea typeface="Calibri" charset="0"/>
                  <a:cs typeface="Times New Roman" charset="0"/>
                </a:endParaRPr>
              </a:p>
              <a:p>
                <a:pPr marL="630936" lvl="1" indent="173736">
                  <a:spcAft>
                    <a:spcPts val="500"/>
                  </a:spcAft>
                  <a:buFont typeface="Arial" charset="0"/>
                  <a:buChar char="•"/>
                </a:pPr>
                <a:r>
                  <a:rPr lang="en-US" sz="2000">
                    <a:effectLst/>
                    <a:ea typeface="맑은 고딕" charset="-127"/>
                    <a:cs typeface="Times New Roman" charset="0"/>
                  </a:rPr>
                  <a:t>It is the introduction </a:t>
                </a:r>
                <a:r>
                  <a:rPr lang="en-US" sz="2000">
                    <a:ea typeface="맑은 고딕" charset="-127"/>
                    <a:cs typeface="Times New Roman" charset="0"/>
                  </a:rPr>
                  <a:t>rate </a:t>
                </a:r>
                <a:r>
                  <a:rPr lang="en-US" sz="2000">
                    <a:effectLst/>
                    <a:ea typeface="맑은 고딕" charset="-127"/>
                    <a:cs typeface="Times New Roman" charset="0"/>
                  </a:rPr>
                  <a:t>x time spent at energy:</a:t>
                </a:r>
                <a:endParaRPr lang="en-US" sz="2000">
                  <a:effectLst/>
                  <a:ea typeface="Calibri" charset="0"/>
                  <a:cs typeface="Times New Roman" charset="0"/>
                </a:endParaRPr>
              </a:p>
              <a:p>
                <a:pPr marL="173736" indent="173736" algn="ctr">
                  <a:spcBef>
                    <a:spcPts val="1000"/>
                  </a:spcBef>
                  <a:spcAft>
                    <a:spcPts val="300"/>
                  </a:spcAft>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ea typeface="맑은 고딕" charset="-127"/>
                              <a:cs typeface="Times New Roman" charset="0"/>
                            </a:rPr>
                          </m:ctrlPr>
                        </m:sSubPr>
                        <m:e>
                          <m:r>
                            <a:rPr lang="en-US" sz="2000" i="1">
                              <a:effectLst/>
                              <a:latin typeface="Cambria Math" charset="0"/>
                              <a:ea typeface="맑은 고딕" charset="-127"/>
                              <a:cs typeface="Times New Roman" charset="0"/>
                            </a:rPr>
                            <m:t>𝜌</m:t>
                          </m:r>
                        </m:e>
                        <m:sub>
                          <m:r>
                            <a:rPr lang="en-US" sz="2000" i="1">
                              <a:effectLst/>
                              <a:latin typeface="Cambria Math" charset="0"/>
                              <a:ea typeface="맑은 고딕" charset="-127"/>
                              <a:cs typeface="Times New Roman" charset="0"/>
                            </a:rPr>
                            <m:t>𝑝𝑟𝑜𝑗𝑒𝑐𝑡𝑖𝑙𝑒</m:t>
                          </m:r>
                        </m:sub>
                      </m:sSub>
                      <m:r>
                        <a:rPr lang="en-US" sz="2000" i="1">
                          <a:effectLst/>
                          <a:latin typeface="Cambria Math" charset="0"/>
                          <a:ea typeface="맑은 고딕" charset="-127"/>
                          <a:cs typeface="Times New Roman" charset="0"/>
                        </a:rPr>
                        <m:t>=</m:t>
                      </m:r>
                      <m:sSub>
                        <m:sSubPr>
                          <m:ctrlPr>
                            <a:rPr lang="en-US" sz="2000" i="1">
                              <a:effectLst/>
                              <a:latin typeface="Cambria Math" panose="02040503050406030204" pitchFamily="18" charset="0"/>
                              <a:ea typeface="맑은 고딕" charset="-127"/>
                              <a:cs typeface="Times New Roman" charset="0"/>
                            </a:rPr>
                          </m:ctrlPr>
                        </m:sSubPr>
                        <m:e>
                          <m:r>
                            <a:rPr lang="en-US" sz="2000" i="1">
                              <a:effectLst/>
                              <a:latin typeface="Cambria Math" charset="0"/>
                              <a:ea typeface="맑은 고딕" charset="-127"/>
                              <a:cs typeface="Times New Roman" charset="0"/>
                            </a:rPr>
                            <m:t>𝑅𝑎𝑡𝑒</m:t>
                          </m:r>
                        </m:e>
                        <m:sub>
                          <m:r>
                            <a:rPr lang="en-US" sz="2000" i="1">
                              <a:effectLst/>
                              <a:latin typeface="Cambria Math" charset="0"/>
                              <a:ea typeface="맑은 고딕" charset="-127"/>
                              <a:cs typeface="Times New Roman" charset="0"/>
                            </a:rPr>
                            <m:t>𝑖𝑛𝑡𝑟𝑜</m:t>
                          </m:r>
                        </m:sub>
                      </m:sSub>
                      <m:r>
                        <a:rPr lang="en-US" sz="2000" i="1">
                          <a:effectLst/>
                          <a:latin typeface="Cambria Math" charset="0"/>
                          <a:ea typeface="맑은 고딕" charset="-127"/>
                          <a:cs typeface="Times New Roman" charset="0"/>
                        </a:rPr>
                        <m:t>×</m:t>
                      </m:r>
                      <m:sSub>
                        <m:sSubPr>
                          <m:ctrlPr>
                            <a:rPr lang="en-US" sz="2000" i="1">
                              <a:effectLst/>
                              <a:latin typeface="Cambria Math" panose="02040503050406030204" pitchFamily="18" charset="0"/>
                              <a:ea typeface="맑은 고딕" charset="-127"/>
                              <a:cs typeface="Times New Roman" charset="0"/>
                            </a:rPr>
                          </m:ctrlPr>
                        </m:sSubPr>
                        <m:e>
                          <m:r>
                            <a:rPr lang="en-US" sz="2000" b="0" i="1" smtClean="0">
                              <a:effectLst/>
                              <a:latin typeface="Cambria Math" charset="0"/>
                              <a:ea typeface="맑은 고딕" charset="-127"/>
                              <a:cs typeface="Times New Roman" charset="0"/>
                            </a:rPr>
                            <m:t> </m:t>
                          </m:r>
                          <m:r>
                            <a:rPr lang="en-US" sz="2000" i="1">
                              <a:effectLst/>
                              <a:latin typeface="Cambria Math" charset="0"/>
                              <a:ea typeface="맑은 고딕" charset="-127"/>
                              <a:cs typeface="Times New Roman" charset="0"/>
                            </a:rPr>
                            <m:t>𝑡</m:t>
                          </m:r>
                        </m:e>
                        <m:sub>
                          <m:r>
                            <a:rPr lang="en-US" sz="2000" b="0" i="1" smtClean="0">
                              <a:effectLst/>
                              <a:latin typeface="Cambria Math" charset="0"/>
                              <a:ea typeface="맑은 고딕" charset="-127"/>
                              <a:cs typeface="Times New Roman" charset="0"/>
                            </a:rPr>
                            <m:t>𝑎𝑡</m:t>
                          </m:r>
                          <m:r>
                            <a:rPr lang="en-US" sz="2000" b="0" i="1" smtClean="0">
                              <a:effectLst/>
                              <a:latin typeface="Cambria Math" charset="0"/>
                              <a:ea typeface="맑은 고딕" charset="-127"/>
                              <a:cs typeface="Times New Roman" charset="0"/>
                            </a:rPr>
                            <m:t> </m:t>
                          </m:r>
                          <m:r>
                            <a:rPr lang="en-US" sz="2000" b="0" i="1" smtClean="0">
                              <a:effectLst/>
                              <a:latin typeface="Cambria Math" charset="0"/>
                              <a:ea typeface="맑은 고딕" charset="-127"/>
                              <a:cs typeface="Times New Roman" charset="0"/>
                            </a:rPr>
                            <m:t>𝑒𝑛𝑒𝑟𝑔𝑦</m:t>
                          </m:r>
                        </m:sub>
                      </m:sSub>
                    </m:oMath>
                  </m:oMathPara>
                </a14:m>
                <a:endParaRPr lang="en-US" sz="2000">
                  <a:effectLst/>
                  <a:ea typeface="Calibri" charset="0"/>
                  <a:cs typeface="Times New Roman" charset="0"/>
                </a:endParaRPr>
              </a:p>
              <a:p>
                <a:pPr marL="173736" indent="173736">
                  <a:spcAft>
                    <a:spcPts val="300"/>
                  </a:spcAft>
                  <a:buFont typeface="Arial" charset="0"/>
                  <a:buChar char="•"/>
                </a:pPr>
                <a:endParaRPr lang="en-US" sz="2000">
                  <a:ea typeface="맑은 고딕" charset="-127"/>
                  <a:cs typeface="Times New Roman" charset="0"/>
                </a:endParaRPr>
              </a:p>
              <a:p>
                <a:pPr marL="173736" indent="173736">
                  <a:spcAft>
                    <a:spcPts val="300"/>
                  </a:spcAft>
                  <a:buFont typeface="Arial" charset="0"/>
                  <a:buChar char="•"/>
                </a:pPr>
                <a:r>
                  <a:rPr lang="en-US" sz="2000">
                    <a:ea typeface="맑은 고딕" charset="-127"/>
                    <a:cs typeface="Times New Roman" charset="0"/>
                  </a:rPr>
                  <a:t>The </a:t>
                </a:r>
                <a:r>
                  <a:rPr lang="en-US" sz="2000">
                    <a:effectLst/>
                    <a:ea typeface="맑은 고딕" charset="-127"/>
                    <a:cs typeface="Times New Roman" charset="0"/>
                  </a:rPr>
                  <a:t>initial introduction rate is 8.55</a:t>
                </a:r>
                <a:r>
                  <a:rPr lang="en-US" sz="2000">
                    <a:ea typeface="Times New Roman" charset="0"/>
                    <a:cs typeface="Times New Roman" charset="0"/>
                  </a:rPr>
                  <a:t>x</a:t>
                </a:r>
                <a:r>
                  <a:rPr lang="en-US" sz="2000">
                    <a:effectLst/>
                    <a:ea typeface="맑은 고딕" charset="-127"/>
                    <a:cs typeface="Times New Roman" charset="0"/>
                  </a:rPr>
                  <a:t>10</a:t>
                </a:r>
                <a:r>
                  <a:rPr lang="en-US" sz="2000" baseline="30000">
                    <a:effectLst/>
                    <a:ea typeface="맑은 고딕" charset="-127"/>
                    <a:cs typeface="Times New Roman" charset="0"/>
                  </a:rPr>
                  <a:t>11</a:t>
                </a:r>
                <a:r>
                  <a:rPr lang="en-US" sz="2000">
                    <a:effectLst/>
                    <a:ea typeface="맑은 고딕" charset="-127"/>
                    <a:cs typeface="Times New Roman" charset="0"/>
                  </a:rPr>
                  <a:t> projectiles/sec.</a:t>
                </a:r>
              </a:p>
              <a:p>
                <a:pPr/>
                <a14:m>
                  <m:oMathPara xmlns:m="http://schemas.openxmlformats.org/officeDocument/2006/math">
                    <m:oMathParaPr>
                      <m:jc m:val="centerGroup"/>
                    </m:oMathParaPr>
                    <m:oMath xmlns:m="http://schemas.openxmlformats.org/officeDocument/2006/math">
                      <m:sSub>
                        <m:sSubPr>
                          <m:ctrlPr>
                            <a:rPr lang="en-US" sz="2000" i="1">
                              <a:effectLst/>
                              <a:latin typeface="Cambria Math" panose="02040503050406030204" pitchFamily="18" charset="0"/>
                              <a:ea typeface="맑은 고딕" charset="-127"/>
                              <a:cs typeface="Times New Roman" charset="0"/>
                            </a:rPr>
                          </m:ctrlPr>
                        </m:sSubPr>
                        <m:e>
                          <m:r>
                            <a:rPr lang="en-US" sz="2000" i="1">
                              <a:effectLst/>
                              <a:latin typeface="Cambria Math" charset="0"/>
                              <a:ea typeface="맑은 고딕" charset="-127"/>
                              <a:cs typeface="Times New Roman" charset="0"/>
                            </a:rPr>
                            <m:t>𝑡</m:t>
                          </m:r>
                        </m:e>
                        <m:sub>
                          <m:r>
                            <a:rPr lang="en-US" sz="2000" b="0" i="1" smtClean="0">
                              <a:effectLst/>
                              <a:latin typeface="Cambria Math" charset="0"/>
                              <a:ea typeface="맑은 고딕" charset="-127"/>
                              <a:cs typeface="Times New Roman" charset="0"/>
                            </a:rPr>
                            <m:t>𝑎𝑡</m:t>
                          </m:r>
                          <m:r>
                            <a:rPr lang="en-US" sz="2000" b="0" i="1" smtClean="0">
                              <a:effectLst/>
                              <a:latin typeface="Cambria Math" charset="0"/>
                              <a:ea typeface="맑은 고딕" charset="-127"/>
                              <a:cs typeface="Times New Roman" charset="0"/>
                            </a:rPr>
                            <m:t>_</m:t>
                          </m:r>
                          <m:r>
                            <a:rPr lang="en-US" sz="2000" b="0" i="1" smtClean="0">
                              <a:effectLst/>
                              <a:latin typeface="Cambria Math" charset="0"/>
                              <a:ea typeface="맑은 고딕" charset="-127"/>
                              <a:cs typeface="Times New Roman" charset="0"/>
                            </a:rPr>
                            <m:t>𝑒𝑛𝑒𝑟𝑔𝑦</m:t>
                          </m:r>
                        </m:sub>
                      </m:sSub>
                      <m:r>
                        <a:rPr lang="en-US" sz="2000" i="1">
                          <a:effectLst/>
                          <a:latin typeface="Cambria Math" charset="0"/>
                          <a:ea typeface="맑은 고딕" charset="-127"/>
                          <a:cs typeface="Times New Roman" charset="0"/>
                        </a:rPr>
                        <m:t>=</m:t>
                      </m:r>
                      <m:f>
                        <m:fPr>
                          <m:ctrlPr>
                            <a:rPr lang="en-US" sz="2000" i="1">
                              <a:effectLst/>
                              <a:latin typeface="Cambria Math" panose="02040503050406030204" pitchFamily="18" charset="0"/>
                              <a:ea typeface="맑은 고딕" charset="-127"/>
                              <a:cs typeface="Times New Roman" charset="0"/>
                            </a:rPr>
                          </m:ctrlPr>
                        </m:fPr>
                        <m:num>
                          <m:sSub>
                            <m:sSubPr>
                              <m:ctrlPr>
                                <a:rPr lang="en-US" sz="2000" i="1">
                                  <a:effectLst/>
                                  <a:latin typeface="Cambria Math" panose="02040503050406030204" pitchFamily="18" charset="0"/>
                                  <a:ea typeface="맑은 고딕" charset="-127"/>
                                  <a:cs typeface="Times New Roman" charset="0"/>
                                </a:rPr>
                              </m:ctrlPr>
                            </m:sSubPr>
                            <m:e>
                              <m:r>
                                <a:rPr lang="en-US" sz="2000" i="1">
                                  <a:effectLst/>
                                  <a:latin typeface="Cambria Math" charset="0"/>
                                  <a:ea typeface="맑은 고딕" charset="-127"/>
                                  <a:cs typeface="Times New Roman" charset="0"/>
                                </a:rPr>
                                <m:t>𝐷𝑖𝑠𝑡𝑎𝑛𝑐𝑒</m:t>
                              </m:r>
                            </m:e>
                            <m:sub>
                              <m:r>
                                <a:rPr lang="en-US" sz="2000" i="1">
                                  <a:latin typeface="Cambria Math" charset="0"/>
                                  <a:ea typeface="맑은 고딕" charset="-127"/>
                                  <a:cs typeface="Times New Roman" charset="0"/>
                                </a:rPr>
                                <m:t>𝑎𝑙𝑙</m:t>
                              </m:r>
                              <m:r>
                                <a:rPr lang="en-US" sz="2000" i="1">
                                  <a:latin typeface="Cambria Math" charset="0"/>
                                  <a:ea typeface="맑은 고딕" charset="-127"/>
                                  <a:cs typeface="Times New Roman" charset="0"/>
                                </a:rPr>
                                <m:t>_</m:t>
                              </m:r>
                              <m:r>
                                <a:rPr lang="en-US" sz="2000" i="1">
                                  <a:latin typeface="Cambria Math" charset="0"/>
                                  <a:ea typeface="맑은 고딕" charset="-127"/>
                                  <a:cs typeface="Times New Roman" charset="0"/>
                                </a:rPr>
                                <m:t>𝑎𝑛𝑔𝑙𝑒𝑠</m:t>
                              </m:r>
                              <m:r>
                                <a:rPr lang="en-US" sz="2000" b="0" i="1" smtClean="0">
                                  <a:latin typeface="Cambria Math" charset="0"/>
                                  <a:ea typeface="맑은 고딕" charset="-127"/>
                                  <a:cs typeface="Times New Roman" charset="0"/>
                                </a:rPr>
                                <m:t>_</m:t>
                              </m:r>
                              <m:r>
                                <a:rPr lang="en-US" sz="2000" i="1">
                                  <a:latin typeface="Cambria Math" charset="0"/>
                                  <a:ea typeface="맑은 고딕" charset="-127"/>
                                  <a:cs typeface="Times New Roman" charset="0"/>
                                </a:rPr>
                                <m:t>𝑎𝑡</m:t>
                              </m:r>
                              <m:r>
                                <a:rPr lang="en-US" sz="2000" i="1">
                                  <a:latin typeface="Cambria Math" charset="0"/>
                                  <a:ea typeface="맑은 고딕" charset="-127"/>
                                  <a:cs typeface="Times New Roman" charset="0"/>
                                </a:rPr>
                                <m:t>_</m:t>
                              </m:r>
                              <m:r>
                                <a:rPr lang="en-US" sz="2000" i="1">
                                  <a:latin typeface="Cambria Math" charset="0"/>
                                  <a:ea typeface="맑은 고딕" charset="-127"/>
                                  <a:cs typeface="Times New Roman" charset="0"/>
                                </a:rPr>
                                <m:t>𝑜𝑛𝑒</m:t>
                              </m:r>
                              <m:r>
                                <a:rPr lang="en-US" sz="2000" i="1">
                                  <a:latin typeface="Cambria Math" charset="0"/>
                                  <a:ea typeface="맑은 고딕" charset="-127"/>
                                  <a:cs typeface="Times New Roman" charset="0"/>
                                </a:rPr>
                                <m:t>_</m:t>
                              </m:r>
                              <m:r>
                                <a:rPr lang="en-US" sz="2000" i="1">
                                  <a:latin typeface="Cambria Math" charset="0"/>
                                  <a:ea typeface="맑은 고딕" charset="-127"/>
                                  <a:cs typeface="Times New Roman" charset="0"/>
                                </a:rPr>
                                <m:t>𝑒𝑛𝑒𝑟𝑔𝑦</m:t>
                              </m:r>
                            </m:sub>
                          </m:sSub>
                        </m:num>
                        <m:den>
                          <m:sSub>
                            <m:sSubPr>
                              <m:ctrlPr>
                                <a:rPr lang="en-US" sz="2000" i="1">
                                  <a:effectLst/>
                                  <a:latin typeface="Cambria Math" panose="02040503050406030204" pitchFamily="18" charset="0"/>
                                  <a:ea typeface="맑은 고딕" charset="-127"/>
                                  <a:cs typeface="Times New Roman" charset="0"/>
                                </a:rPr>
                              </m:ctrlPr>
                            </m:sSubPr>
                            <m:e>
                              <m:r>
                                <a:rPr lang="en-US" sz="2000" i="1">
                                  <a:effectLst/>
                                  <a:latin typeface="Cambria Math" charset="0"/>
                                  <a:ea typeface="맑은 고딕" charset="-127"/>
                                  <a:cs typeface="Times New Roman" charset="0"/>
                                </a:rPr>
                                <m:t>𝑣</m:t>
                              </m:r>
                            </m:e>
                            <m:sub>
                              <m:r>
                                <a:rPr lang="en-US" sz="2000" i="1">
                                  <a:effectLst/>
                                  <a:latin typeface="Cambria Math" charset="0"/>
                                  <a:ea typeface="맑은 고딕" charset="-127"/>
                                  <a:cs typeface="Times New Roman" charset="0"/>
                                </a:rPr>
                                <m:t>𝑝𝑟𝑜𝑗𝑒𝑐𝑡𝑖𝑙𝑒</m:t>
                              </m:r>
                            </m:sub>
                          </m:sSub>
                        </m:den>
                      </m:f>
                      <m:r>
                        <a:rPr lang="en-US" sz="2000" i="1">
                          <a:effectLst/>
                          <a:latin typeface="Cambria Math" charset="0"/>
                          <a:ea typeface="맑은 고딕" charset="-127"/>
                          <a:cs typeface="Times New Roman" charset="0"/>
                        </a:rPr>
                        <m:t> </m:t>
                      </m:r>
                    </m:oMath>
                  </m:oMathPara>
                </a14:m>
                <a:endParaRPr lang="en-US" sz="2000">
                  <a:effectLst/>
                  <a:ea typeface="Calibri" charset="0"/>
                  <a:cs typeface="Times New Roman" charset="0"/>
                </a:endParaRPr>
              </a:p>
              <a:p>
                <a:endParaRPr lang="en-US" sz="2000">
                  <a:ea typeface="맑은 고딕" charset="-127"/>
                  <a:cs typeface="Times New Roman" charset="0"/>
                </a:endParaRPr>
              </a:p>
              <a:p>
                <a:pPr marL="173736" indent="-173736">
                  <a:buFont typeface="Arial" charset="0"/>
                  <a:buChar char="•"/>
                </a:pPr>
                <a:r>
                  <a:rPr lang="en-US" sz="2000">
                    <a:ea typeface="맑은 고딕" charset="-127"/>
                    <a:cs typeface="Times New Roman" charset="0"/>
                  </a:rPr>
                  <a:t>We need to know the </a:t>
                </a:r>
                <a:r>
                  <a:rPr lang="en-US" sz="2000" err="1">
                    <a:ea typeface="맑은 고딕" charset="-127"/>
                    <a:cs typeface="Times New Roman" charset="0"/>
                  </a:rPr>
                  <a:t>Distance</a:t>
                </a:r>
                <a:r>
                  <a:rPr lang="en-US" sz="2000" baseline="-25000" err="1">
                    <a:ea typeface="맑은 고딕" charset="-127"/>
                    <a:cs typeface="Times New Roman" charset="0"/>
                  </a:rPr>
                  <a:t>all_angles_at_one_energy</a:t>
                </a:r>
                <a:r>
                  <a:rPr lang="en-US" sz="2000">
                    <a:ea typeface="맑은 고딕" charset="-127"/>
                    <a:cs typeface="Times New Roman" charset="0"/>
                  </a:rPr>
                  <a:t> for each energy range.</a:t>
                </a:r>
              </a:p>
            </p:txBody>
          </p:sp>
        </mc:Choice>
        <mc:Fallback xmlns="">
          <p:sp>
            <p:nvSpPr>
              <p:cNvPr id="3" name="Rectangle 2"/>
              <p:cNvSpPr>
                <a:spLocks noRot="1" noChangeAspect="1" noMove="1" noResize="1" noEditPoints="1" noAdjustHandles="1" noChangeArrowheads="1" noChangeShapeType="1" noTextEdit="1"/>
              </p:cNvSpPr>
              <p:nvPr/>
            </p:nvSpPr>
            <p:spPr>
              <a:xfrm>
                <a:off x="0" y="717331"/>
                <a:ext cx="6133381" cy="4492768"/>
              </a:xfrm>
              <a:prstGeom prst="rect">
                <a:avLst/>
              </a:prstGeom>
              <a:blipFill rotWithShape="0">
                <a:blip r:embed="rId3"/>
                <a:stretch>
                  <a:fillRect l="-994" t="-814" b="-2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219645" y="557052"/>
                <a:ext cx="5972355" cy="5880264"/>
              </a:xfrm>
              <a:prstGeom prst="rect">
                <a:avLst/>
              </a:prstGeom>
            </p:spPr>
            <p:txBody>
              <a:bodyPr wrap="square">
                <a:spAutoFit/>
              </a:bodyPr>
              <a:lstStyle/>
              <a:p>
                <a:pPr marL="173736" indent="-173736">
                  <a:buFont typeface="Arial" charset="0"/>
                  <a:buChar char="•"/>
                </a:pPr>
                <a:r>
                  <a:rPr lang="en-US" sz="2000">
                    <a:ea typeface="맑은 고딕" charset="-127"/>
                    <a:cs typeface="Times New Roman" charset="0"/>
                  </a:rPr>
                  <a:t>To calculate this, we need:</a:t>
                </a:r>
              </a:p>
              <a:p>
                <a:pPr marL="173736" indent="-173736">
                  <a:buFont typeface="Arial" charset="0"/>
                  <a:buChar char="•"/>
                </a:pPr>
                <a:r>
                  <a:rPr lang="en-US" sz="2000">
                    <a:ea typeface="맑은 고딕" charset="-127"/>
                    <a:cs typeface="Times New Roman" charset="0"/>
                  </a:rPr>
                  <a:t>N</a:t>
                </a:r>
                <a:r>
                  <a:rPr lang="en-US" sz="2000" baseline="-25000">
                    <a:ea typeface="맑은 고딕" charset="-127"/>
                    <a:cs typeface="Times New Roman" charset="0"/>
                  </a:rPr>
                  <a:t>ave</a:t>
                </a:r>
                <a:endParaRPr lang="en-US" sz="2000">
                  <a:ea typeface="Calibri" charset="0"/>
                  <a:cs typeface="Times New Roman" charset="0"/>
                </a:endParaRP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𝑁</m:t>
                          </m:r>
                        </m:e>
                        <m:sub>
                          <m:r>
                            <a:rPr lang="en-US" sz="2000" i="1">
                              <a:latin typeface="Cambria Math" charset="0"/>
                              <a:ea typeface="Calibri" charset="0"/>
                              <a:cs typeface="Times New Roman" charset="0"/>
                            </a:rPr>
                            <m:t>𝑎𝑣𝑒</m:t>
                          </m:r>
                        </m:sub>
                      </m:sSub>
                      <m:r>
                        <a:rPr lang="en-US" sz="2000" i="1">
                          <a:latin typeface="Cambria Math" charset="0"/>
                          <a:ea typeface="Calibri" charset="0"/>
                          <a:cs typeface="Times New Roman" charset="0"/>
                        </a:rPr>
                        <m:t>=</m:t>
                      </m:r>
                      <m:f>
                        <m:fPr>
                          <m:ctrlPr>
                            <a:rPr lang="en-US" sz="2000" i="1">
                              <a:latin typeface="Cambria Math" panose="02040503050406030204" pitchFamily="18" charset="0"/>
                              <a:ea typeface="Calibri" charset="0"/>
                              <a:cs typeface="Times New Roman" charset="0"/>
                            </a:rPr>
                          </m:ctrlPr>
                        </m:fPr>
                        <m:num>
                          <m:r>
                            <a:rPr lang="en-US" sz="2000" i="1">
                              <a:latin typeface="Cambria Math" charset="0"/>
                              <a:ea typeface="Calibri" charset="0"/>
                              <a:cs typeface="Times New Roman" charset="0"/>
                            </a:rPr>
                            <m:t>𝑙𝑛</m:t>
                          </m:r>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𝐸</m:t>
                                      </m:r>
                                    </m:e>
                                    <m:sub>
                                      <m:r>
                                        <a:rPr lang="en-US" sz="2000" i="1">
                                          <a:latin typeface="Cambria Math" charset="0"/>
                                          <a:ea typeface="Calibri" charset="0"/>
                                          <a:cs typeface="Times New Roman" charset="0"/>
                                        </a:rPr>
                                        <m:t>𝑙𝑜𝑤𝑒𝑟</m:t>
                                      </m:r>
                                    </m:sub>
                                  </m:sSub>
                                </m:num>
                                <m:den>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𝐸</m:t>
                                      </m:r>
                                    </m:e>
                                    <m:sub>
                                      <m:r>
                                        <a:rPr lang="en-US" sz="2000" i="1">
                                          <a:latin typeface="Cambria Math" charset="0"/>
                                          <a:ea typeface="Calibri" charset="0"/>
                                          <a:cs typeface="Times New Roman" charset="0"/>
                                        </a:rPr>
                                        <m:t>h𝑖𝑔h𝑒𝑟</m:t>
                                      </m:r>
                                    </m:sub>
                                  </m:sSub>
                                </m:den>
                              </m:f>
                            </m:e>
                          </m:d>
                        </m:num>
                        <m:den>
                          <m:r>
                            <a:rPr lang="en-US" sz="2000" i="1">
                              <a:latin typeface="Cambria Math" charset="0"/>
                              <a:ea typeface="Calibri" charset="0"/>
                              <a:cs typeface="Times New Roman" charset="0"/>
                            </a:rPr>
                            <m:t>𝑙𝑛</m:t>
                          </m:r>
                          <m:d>
                            <m:dPr>
                              <m:ctrlPr>
                                <a:rPr lang="en-US" sz="2000" i="1">
                                  <a:latin typeface="Cambria Math" panose="02040503050406030204" pitchFamily="18" charset="0"/>
                                  <a:ea typeface="Calibri" charset="0"/>
                                  <a:cs typeface="Times New Roman" charset="0"/>
                                </a:rPr>
                              </m:ctrlPr>
                            </m:dPr>
                            <m:e>
                              <m:r>
                                <a:rPr lang="en-US" sz="2000" i="1">
                                  <a:latin typeface="Cambria Math" charset="0"/>
                                  <a:ea typeface="Calibri" charset="0"/>
                                  <a:cs typeface="Times New Roman" charset="0"/>
                                </a:rPr>
                                <m:t>1−</m:t>
                              </m:r>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𝑓</m:t>
                                  </m:r>
                                  <m:r>
                                    <a:rPr lang="en-US" sz="2000" b="0" i="1" smtClean="0">
                                      <a:latin typeface="Cambria Math" charset="0"/>
                                      <a:ea typeface="Calibri" charset="0"/>
                                      <a:cs typeface="Times New Roman" charset="0"/>
                                    </a:rPr>
                                    <m:t>𝑟𝑎𝑐𝑡𝑖𝑜𝑛𝑎𝑙</m:t>
                                  </m:r>
                                </m:e>
                                <m:sub>
                                  <m:r>
                                    <a:rPr lang="en-US" sz="2000" i="1">
                                      <a:latin typeface="Cambria Math" charset="0"/>
                                      <a:ea typeface="Calibri" charset="0"/>
                                      <a:cs typeface="Times New Roman" charset="0"/>
                                    </a:rPr>
                                    <m:t>𝑒𝑛𝑒𝑟𝑔𝑦</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𝑙𝑜𝑠𝑠</m:t>
                                  </m:r>
                                </m:sub>
                              </m:sSub>
                            </m:e>
                          </m:d>
                        </m:den>
                      </m:f>
                    </m:oMath>
                  </m:oMathPara>
                </a14:m>
                <a:endParaRPr lang="en-US" sz="2000">
                  <a:ea typeface="Calibri" charset="0"/>
                  <a:cs typeface="Times New Roman" charset="0"/>
                </a:endParaRPr>
              </a:p>
              <a:p>
                <a:pPr marL="173736" indent="-173736">
                  <a:buFont typeface="Arial" charset="0"/>
                  <a:buChar char="•"/>
                </a:pPr>
                <a:r>
                  <a:rPr lang="en-US" sz="2000">
                    <a:ea typeface="맑은 고딕" charset="-127"/>
                    <a:cs typeface="Times New Roman" charset="0"/>
                  </a:rPr>
                  <a:t>L</a:t>
                </a:r>
                <a:r>
                  <a:rPr lang="en-US" sz="2000" baseline="-25000">
                    <a:ea typeface="맑은 고딕" charset="-127"/>
                    <a:cs typeface="Times New Roman" charset="0"/>
                  </a:rPr>
                  <a:t>ave</a:t>
                </a:r>
                <a:endParaRPr lang="en-US" sz="2000">
                  <a:ea typeface="맑은 고딕" charset="-127"/>
                  <a:cs typeface="Times New Roman" charset="0"/>
                </a:endParaRPr>
              </a:p>
              <a:p>
                <a:endParaRPr lang="en-US" sz="2000">
                  <a:solidFill>
                    <a:srgbClr val="FF0000"/>
                  </a:solidFill>
                  <a:ea typeface="Calibri" charset="0"/>
                  <a:cs typeface="Times New Roman" charset="0"/>
                </a:endParaRP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libri" charset="0"/>
                              <a:cs typeface="Times New Roman" charset="0"/>
                            </a:rPr>
                          </m:ctrlPr>
                        </m:sSubPr>
                        <m:e>
                          <m:r>
                            <a:rPr lang="en-US" sz="1600" i="1">
                              <a:latin typeface="Cambria Math" charset="0"/>
                              <a:ea typeface="Calibri" charset="0"/>
                              <a:cs typeface="Times New Roman" charset="0"/>
                            </a:rPr>
                            <m:t>𝐿</m:t>
                          </m:r>
                        </m:e>
                        <m:sub>
                          <m:r>
                            <a:rPr lang="en-US" sz="1600" i="1">
                              <a:latin typeface="Cambria Math" charset="0"/>
                              <a:ea typeface="Calibri" charset="0"/>
                              <a:cs typeface="Times New Roman" charset="0"/>
                            </a:rPr>
                            <m:t>𝑎𝑣𝑒</m:t>
                          </m:r>
                        </m:sub>
                      </m:sSub>
                      <m:r>
                        <a:rPr lang="en-US" sz="1600" i="1">
                          <a:latin typeface="Cambria Math" charset="0"/>
                          <a:ea typeface="Calibri" charset="0"/>
                          <a:cs typeface="Times New Roman" charset="0"/>
                        </a:rPr>
                        <m:t>=</m:t>
                      </m:r>
                    </m:oMath>
                  </m:oMathPara>
                </a14:m>
                <a:endParaRPr lang="en-US" sz="1600" i="1">
                  <a:ea typeface="Calibri" charset="0"/>
                  <a:cs typeface="Times New Roman" charset="0"/>
                </a:endParaRPr>
              </a:p>
              <a:p>
                <a:endParaRPr lang="en-US" sz="1600" i="1">
                  <a:ea typeface="Calibri" charset="0"/>
                  <a:cs typeface="Times New Roman" charset="0"/>
                </a:endParaRPr>
              </a:p>
              <a:p>
                <a:pPr/>
                <a14:m>
                  <m:oMathPara xmlns:m="http://schemas.openxmlformats.org/officeDocument/2006/math">
                    <m:oMathParaPr>
                      <m:jc m:val="centerGroup"/>
                    </m:oMathParaPr>
                    <m:oMath xmlns:m="http://schemas.openxmlformats.org/officeDocument/2006/math">
                      <m:d>
                        <m:dPr>
                          <m:ctrlPr>
                            <a:rPr lang="en-US" sz="1600" i="1">
                              <a:latin typeface="Cambria Math" panose="02040503050406030204" pitchFamily="18" charset="0"/>
                              <a:ea typeface="Calibri" charset="0"/>
                              <a:cs typeface="Times New Roman" charset="0"/>
                            </a:rPr>
                          </m:ctrlPr>
                        </m:dPr>
                        <m:e>
                          <m:f>
                            <m:fPr>
                              <m:ctrlPr>
                                <a:rPr lang="en-US" sz="1600" i="1">
                                  <a:latin typeface="Cambria Math" panose="02040503050406030204" pitchFamily="18" charset="0"/>
                                  <a:ea typeface="Calibri" charset="0"/>
                                  <a:cs typeface="Times New Roman" charset="0"/>
                                </a:rPr>
                              </m:ctrlPr>
                            </m:fPr>
                            <m:num>
                              <m:d>
                                <m:dPr>
                                  <m:ctrlPr>
                                    <a:rPr lang="en-US" sz="1600" i="1">
                                      <a:latin typeface="Cambria Math" panose="02040503050406030204" pitchFamily="18" charset="0"/>
                                      <a:ea typeface="Calibri" charset="0"/>
                                      <a:cs typeface="Times New Roman" charset="0"/>
                                    </a:rPr>
                                  </m:ctrlPr>
                                </m:dPr>
                                <m:e>
                                  <m:r>
                                    <a:rPr lang="en-US" sz="1600" i="1">
                                      <a:latin typeface="Cambria Math" charset="0"/>
                                      <a:ea typeface="Calibri" charset="0"/>
                                      <a:cs typeface="Times New Roman" charset="0"/>
                                    </a:rPr>
                                    <m:t>0.5</m:t>
                                  </m:r>
                                </m:e>
                              </m:d>
                              <m:d>
                                <m:dPr>
                                  <m:ctrlPr>
                                    <a:rPr lang="en-US" sz="1600" i="1">
                                      <a:latin typeface="Cambria Math" panose="02040503050406030204" pitchFamily="18" charset="0"/>
                                      <a:ea typeface="Calibri" charset="0"/>
                                      <a:cs typeface="Times New Roman" charset="0"/>
                                    </a:rPr>
                                  </m:ctrlPr>
                                </m:dPr>
                                <m:e>
                                  <m:sSup>
                                    <m:sSupPr>
                                      <m:ctrlPr>
                                        <a:rPr lang="en-US" sz="1600" i="1">
                                          <a:latin typeface="Cambria Math" panose="02040503050406030204" pitchFamily="18" charset="0"/>
                                          <a:ea typeface="Calibri" charset="0"/>
                                          <a:cs typeface="Times New Roman" charset="0"/>
                                        </a:rPr>
                                      </m:ctrlPr>
                                    </m:sSupPr>
                                    <m:e>
                                      <m:r>
                                        <a:rPr lang="en-US" sz="1600" i="1">
                                          <a:latin typeface="Cambria Math" charset="0"/>
                                          <a:ea typeface="Calibri" charset="0"/>
                                          <a:cs typeface="Times New Roman" charset="0"/>
                                        </a:rPr>
                                        <m:t>𝐴</m:t>
                                      </m:r>
                                      <m:r>
                                        <a:rPr lang="en-US" sz="1600" i="1">
                                          <a:latin typeface="Cambria Math" charset="0"/>
                                          <a:ea typeface="Calibri" charset="0"/>
                                          <a:cs typeface="Times New Roman" charset="0"/>
                                        </a:rPr>
                                        <m:t>×10</m:t>
                                      </m:r>
                                    </m:e>
                                    <m:sup>
                                      <m:r>
                                        <a:rPr lang="en-US" sz="1600" i="1">
                                          <a:latin typeface="Cambria Math" charset="0"/>
                                          <a:ea typeface="Calibri" charset="0"/>
                                          <a:cs typeface="Times New Roman" charset="0"/>
                                        </a:rPr>
                                        <m:t>−3</m:t>
                                      </m:r>
                                    </m:sup>
                                  </m:sSup>
                                </m:e>
                              </m:d>
                            </m:num>
                            <m:den>
                              <m:r>
                                <a:rPr lang="en-US" sz="1600" i="1">
                                  <a:latin typeface="Cambria Math" charset="0"/>
                                  <a:ea typeface="Calibri" charset="0"/>
                                  <a:cs typeface="Times New Roman" charset="0"/>
                                </a:rPr>
                                <m:t>𝜋</m:t>
                              </m:r>
                              <m:r>
                                <a:rPr lang="en-US" sz="1600" i="1">
                                  <a:latin typeface="Cambria Math" charset="0"/>
                                  <a:ea typeface="Calibri" charset="0"/>
                                  <a:cs typeface="Times New Roman" charset="0"/>
                                </a:rPr>
                                <m:t> </m:t>
                              </m:r>
                              <m:sSub>
                                <m:sSubPr>
                                  <m:ctrlPr>
                                    <a:rPr lang="en-US" sz="1600" i="1">
                                      <a:latin typeface="Cambria Math" panose="02040503050406030204" pitchFamily="18" charset="0"/>
                                      <a:ea typeface="Calibri" charset="0"/>
                                      <a:cs typeface="Times New Roman" charset="0"/>
                                    </a:rPr>
                                  </m:ctrlPr>
                                </m:sSubPr>
                                <m:e>
                                  <m:r>
                                    <a:rPr lang="en-US" sz="1600" i="1">
                                      <a:latin typeface="Cambria Math" charset="0"/>
                                      <a:ea typeface="Calibri" charset="0"/>
                                      <a:cs typeface="Times New Roman" charset="0"/>
                                    </a:rPr>
                                    <m:t>𝑁</m:t>
                                  </m:r>
                                </m:e>
                                <m:sub>
                                  <m:r>
                                    <a:rPr lang="en-US" sz="1600" i="1">
                                      <a:latin typeface="Cambria Math" charset="0"/>
                                      <a:ea typeface="Calibri" charset="0"/>
                                      <a:cs typeface="Times New Roman" charset="0"/>
                                    </a:rPr>
                                    <m:t>𝑎𝑣𝑜𝑔</m:t>
                                  </m:r>
                                </m:sub>
                              </m:sSub>
                              <m:r>
                                <a:rPr lang="en-US" sz="1600" i="1">
                                  <a:latin typeface="Cambria Math" charset="0"/>
                                  <a:ea typeface="Calibri" charset="0"/>
                                  <a:cs typeface="Times New Roman" charset="0"/>
                                </a:rPr>
                                <m:t> </m:t>
                              </m:r>
                              <m:r>
                                <a:rPr lang="en-US" sz="1600" i="1">
                                  <a:latin typeface="Cambria Math" charset="0"/>
                                  <a:ea typeface="Calibri" charset="0"/>
                                  <a:cs typeface="Times New Roman" charset="0"/>
                                </a:rPr>
                                <m:t>𝜌</m:t>
                              </m:r>
                            </m:den>
                          </m:f>
                        </m:e>
                      </m:d>
                      <m:sSup>
                        <m:sSupPr>
                          <m:ctrlPr>
                            <a:rPr lang="en-US" sz="1600" i="1">
                              <a:latin typeface="Cambria Math" panose="02040503050406030204" pitchFamily="18" charset="0"/>
                              <a:ea typeface="Calibri" charset="0"/>
                              <a:cs typeface="Times New Roman" charset="0"/>
                            </a:rPr>
                          </m:ctrlPr>
                        </m:sSupPr>
                        <m:e>
                          <m:d>
                            <m:dPr>
                              <m:ctrlPr>
                                <a:rPr lang="en-US" sz="1600" i="1">
                                  <a:latin typeface="Cambria Math" panose="02040503050406030204" pitchFamily="18" charset="0"/>
                                  <a:ea typeface="Calibri" charset="0"/>
                                  <a:cs typeface="Times New Roman" charset="0"/>
                                </a:rPr>
                              </m:ctrlPr>
                            </m:dPr>
                            <m:e>
                              <m:f>
                                <m:fPr>
                                  <m:ctrlPr>
                                    <a:rPr lang="en-US" sz="1600" i="1">
                                      <a:latin typeface="Cambria Math" panose="02040503050406030204" pitchFamily="18" charset="0"/>
                                      <a:ea typeface="Calibri" charset="0"/>
                                      <a:cs typeface="Times New Roman" charset="0"/>
                                    </a:rPr>
                                  </m:ctrlPr>
                                </m:fPr>
                                <m:num>
                                  <m:sSub>
                                    <m:sSubPr>
                                      <m:ctrlPr>
                                        <a:rPr lang="en-US" sz="1600" i="1">
                                          <a:latin typeface="Cambria Math" panose="02040503050406030204" pitchFamily="18" charset="0"/>
                                          <a:ea typeface="Calibri" charset="0"/>
                                          <a:cs typeface="Times New Roman" charset="0"/>
                                        </a:rPr>
                                      </m:ctrlPr>
                                    </m:sSubPr>
                                    <m:e>
                                      <m:r>
                                        <a:rPr lang="en-US" sz="1600" i="1">
                                          <a:latin typeface="Cambria Math" charset="0"/>
                                          <a:ea typeface="Calibri" charset="0"/>
                                          <a:cs typeface="Times New Roman" charset="0"/>
                                        </a:rPr>
                                        <m:t>2 </m:t>
                                      </m:r>
                                      <m:r>
                                        <a:rPr lang="en-US" sz="1600" i="1">
                                          <a:latin typeface="Cambria Math" charset="0"/>
                                          <a:ea typeface="Calibri" charset="0"/>
                                          <a:cs typeface="Times New Roman" charset="0"/>
                                        </a:rPr>
                                        <m:t>𝐸</m:t>
                                      </m:r>
                                    </m:e>
                                    <m:sub>
                                      <m:r>
                                        <a:rPr lang="en-US" sz="1600" i="1">
                                          <a:latin typeface="Cambria Math" charset="0"/>
                                          <a:ea typeface="Calibri" charset="0"/>
                                          <a:cs typeface="Times New Roman" charset="0"/>
                                        </a:rPr>
                                        <m:t>𝑘𝑖𝑛𝑒𝑡𝑖𝑐</m:t>
                                      </m:r>
                                    </m:sub>
                                  </m:sSub>
                                </m:num>
                                <m:den>
                                  <m:sSub>
                                    <m:sSubPr>
                                      <m:ctrlPr>
                                        <a:rPr lang="en-US" sz="1600" i="1">
                                          <a:latin typeface="Cambria Math" panose="02040503050406030204" pitchFamily="18" charset="0"/>
                                          <a:ea typeface="Calibri" charset="0"/>
                                          <a:cs typeface="Times New Roman" charset="0"/>
                                        </a:rPr>
                                      </m:ctrlPr>
                                    </m:sSubPr>
                                    <m:e>
                                      <m:r>
                                        <a:rPr lang="en-US" sz="1600" i="1">
                                          <a:latin typeface="Cambria Math" charset="0"/>
                                          <a:ea typeface="Calibri" charset="0"/>
                                          <a:cs typeface="Times New Roman" charset="0"/>
                                        </a:rPr>
                                        <m:t>𝑍</m:t>
                                      </m:r>
                                    </m:e>
                                    <m:sub>
                                      <m:r>
                                        <a:rPr lang="en-US" sz="1600" i="1">
                                          <a:latin typeface="Cambria Math" charset="0"/>
                                          <a:ea typeface="Calibri" charset="0"/>
                                          <a:cs typeface="Times New Roman" charset="0"/>
                                        </a:rPr>
                                        <m:t>𝑝𝑟𝑜𝑗𝑒𝑐𝑡𝑖𝑙𝑒</m:t>
                                      </m:r>
                                    </m:sub>
                                  </m:sSub>
                                  <m:r>
                                    <a:rPr lang="en-US" sz="1600" i="1">
                                      <a:latin typeface="Cambria Math" charset="0"/>
                                      <a:ea typeface="Calibri" charset="0"/>
                                      <a:cs typeface="Times New Roman" charset="0"/>
                                    </a:rPr>
                                    <m:t> </m:t>
                                  </m:r>
                                  <m:sSub>
                                    <m:sSubPr>
                                      <m:ctrlPr>
                                        <a:rPr lang="en-US" sz="1600" i="1">
                                          <a:latin typeface="Cambria Math" panose="02040503050406030204" pitchFamily="18" charset="0"/>
                                          <a:ea typeface="Calibri" charset="0"/>
                                          <a:cs typeface="Times New Roman" charset="0"/>
                                        </a:rPr>
                                      </m:ctrlPr>
                                    </m:sSubPr>
                                    <m:e>
                                      <m:r>
                                        <a:rPr lang="en-US" sz="1600" i="1">
                                          <a:latin typeface="Cambria Math" charset="0"/>
                                          <a:ea typeface="Calibri" charset="0"/>
                                          <a:cs typeface="Times New Roman" charset="0"/>
                                        </a:rPr>
                                        <m:t>𝑍</m:t>
                                      </m:r>
                                    </m:e>
                                    <m:sub>
                                      <m:r>
                                        <a:rPr lang="en-US" sz="1600" i="1">
                                          <a:latin typeface="Cambria Math" charset="0"/>
                                          <a:ea typeface="Calibri" charset="0"/>
                                          <a:cs typeface="Times New Roman" charset="0"/>
                                        </a:rPr>
                                        <m:t>𝑡𝑎𝑟𝑔𝑒𝑡</m:t>
                                      </m:r>
                                    </m:sub>
                                  </m:sSub>
                                  <m:r>
                                    <a:rPr lang="en-US" sz="1600" i="1">
                                      <a:latin typeface="Cambria Math" charset="0"/>
                                      <a:ea typeface="Calibri" charset="0"/>
                                      <a:cs typeface="Times New Roman" charset="0"/>
                                    </a:rPr>
                                    <m:t> </m:t>
                                  </m:r>
                                  <m:sSup>
                                    <m:sSupPr>
                                      <m:ctrlPr>
                                        <a:rPr lang="en-US" sz="1600" i="1">
                                          <a:latin typeface="Cambria Math" panose="02040503050406030204" pitchFamily="18" charset="0"/>
                                          <a:ea typeface="Calibri" charset="0"/>
                                          <a:cs typeface="Times New Roman" charset="0"/>
                                        </a:rPr>
                                      </m:ctrlPr>
                                    </m:sSupPr>
                                    <m:e>
                                      <m:r>
                                        <a:rPr lang="en-US" sz="1600" i="1">
                                          <a:latin typeface="Cambria Math" charset="0"/>
                                          <a:ea typeface="Calibri" charset="0"/>
                                          <a:cs typeface="Times New Roman" charset="0"/>
                                        </a:rPr>
                                        <m:t>𝑘</m:t>
                                      </m:r>
                                      <m:r>
                                        <a:rPr lang="en-US" sz="1600" i="1">
                                          <a:latin typeface="Cambria Math" charset="0"/>
                                          <a:ea typeface="Calibri" charset="0"/>
                                          <a:cs typeface="Times New Roman" charset="0"/>
                                        </a:rPr>
                                        <m:t> </m:t>
                                      </m:r>
                                      <m:r>
                                        <a:rPr lang="en-US" sz="1600" i="1">
                                          <a:latin typeface="Cambria Math" charset="0"/>
                                          <a:ea typeface="Calibri" charset="0"/>
                                          <a:cs typeface="Times New Roman" charset="0"/>
                                        </a:rPr>
                                        <m:t>𝑒</m:t>
                                      </m:r>
                                    </m:e>
                                    <m:sup>
                                      <m:r>
                                        <a:rPr lang="en-US" sz="1600" i="1">
                                          <a:latin typeface="Cambria Math" charset="0"/>
                                          <a:ea typeface="Calibri" charset="0"/>
                                          <a:cs typeface="Times New Roman" charset="0"/>
                                        </a:rPr>
                                        <m:t>2</m:t>
                                      </m:r>
                                    </m:sup>
                                  </m:sSup>
                                </m:den>
                              </m:f>
                            </m:e>
                          </m:d>
                        </m:e>
                        <m:sup>
                          <m:r>
                            <a:rPr lang="en-US" sz="1600" i="1">
                              <a:latin typeface="Cambria Math" charset="0"/>
                              <a:ea typeface="Calibri" charset="0"/>
                              <a:cs typeface="Times New Roman" charset="0"/>
                            </a:rPr>
                            <m:t>2</m:t>
                          </m:r>
                        </m:sup>
                      </m:sSup>
                      <m:d>
                        <m:dPr>
                          <m:ctrlPr>
                            <a:rPr lang="en-US" sz="1600" i="1">
                              <a:latin typeface="Cambria Math" panose="02040503050406030204" pitchFamily="18" charset="0"/>
                              <a:ea typeface="Calibri" charset="0"/>
                              <a:cs typeface="Times New Roman" charset="0"/>
                            </a:rPr>
                          </m:ctrlPr>
                        </m:dPr>
                        <m:e>
                          <m:f>
                            <m:fPr>
                              <m:ctrlPr>
                                <a:rPr lang="en-US" sz="1600" i="1">
                                  <a:latin typeface="Cambria Math" panose="02040503050406030204" pitchFamily="18" charset="0"/>
                                  <a:ea typeface="Calibri" charset="0"/>
                                  <a:cs typeface="Times New Roman" charset="0"/>
                                </a:rPr>
                              </m:ctrlPr>
                            </m:fPr>
                            <m:num>
                              <m:r>
                                <a:rPr lang="en-US" sz="1600" i="1">
                                  <a:latin typeface="Cambria Math" charset="0"/>
                                  <a:ea typeface="Calibri" charset="0"/>
                                  <a:cs typeface="Times New Roman" charset="0"/>
                                </a:rPr>
                                <m:t>1−</m:t>
                              </m:r>
                              <m:r>
                                <m:rPr>
                                  <m:sty m:val="p"/>
                                </m:rPr>
                                <a:rPr lang="en-US" sz="1600">
                                  <a:latin typeface="Cambria Math" charset="0"/>
                                  <a:ea typeface="Calibri" charset="0"/>
                                  <a:cs typeface="Times New Roman" charset="0"/>
                                </a:rPr>
                                <m:t>cos</m:t>
                              </m:r>
                              <m:r>
                                <a:rPr lang="en-US" sz="1600">
                                  <a:latin typeface="Cambria Math" charset="0"/>
                                  <a:ea typeface="Calibri" charset="0"/>
                                  <a:cs typeface="Times New Roman" charset="0"/>
                                </a:rPr>
                                <m:t>⁡</m:t>
                              </m:r>
                              <m:d>
                                <m:dPr>
                                  <m:ctrlPr>
                                    <a:rPr lang="en-US" sz="1600" i="1">
                                      <a:latin typeface="Cambria Math" panose="02040503050406030204" pitchFamily="18" charset="0"/>
                                      <a:ea typeface="Calibri" charset="0"/>
                                      <a:cs typeface="Times New Roman" charset="0"/>
                                    </a:rPr>
                                  </m:ctrlPr>
                                </m:dPr>
                                <m:e>
                                  <m:sSub>
                                    <m:sSubPr>
                                      <m:ctrlPr>
                                        <a:rPr lang="en-US" sz="1600" i="1">
                                          <a:latin typeface="Cambria Math" panose="02040503050406030204" pitchFamily="18" charset="0"/>
                                          <a:ea typeface="Calibri" charset="0"/>
                                          <a:cs typeface="Times New Roman"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r>
                                        <a:rPr lang="en-US" sz="1600" i="1">
                                          <a:latin typeface="Cambria Math" charset="0"/>
                                          <a:ea typeface="Calibri" charset="0"/>
                                          <a:cs typeface="Times New Roman" charset="0"/>
                                        </a:rPr>
                                        <m:t>_</m:t>
                                      </m:r>
                                      <m:r>
                                        <a:rPr lang="en-US" sz="1600" i="1">
                                          <a:latin typeface="Cambria Math" charset="0"/>
                                          <a:ea typeface="Calibri" charset="0"/>
                                          <a:cs typeface="Times New Roman" charset="0"/>
                                        </a:rPr>
                                        <m:t>𝑎𝑣𝑒</m:t>
                                      </m:r>
                                    </m:sub>
                                  </m:sSub>
                                </m:e>
                              </m:d>
                            </m:num>
                            <m:den>
                              <m:r>
                                <a:rPr lang="en-US" sz="1600" i="1">
                                  <a:latin typeface="Cambria Math" charset="0"/>
                                  <a:ea typeface="Calibri" charset="0"/>
                                  <a:cs typeface="Times New Roman" charset="0"/>
                                </a:rPr>
                                <m:t>1+</m:t>
                              </m:r>
                              <m:r>
                                <a:rPr lang="en-US" sz="1600" i="1">
                                  <a:latin typeface="Cambria Math" charset="0"/>
                                  <a:ea typeface="Calibri" charset="0"/>
                                  <a:cs typeface="Times New Roman" charset="0"/>
                                </a:rPr>
                                <m:t>𝑐𝑜𝑠</m:t>
                              </m:r>
                              <m:d>
                                <m:dPr>
                                  <m:ctrlPr>
                                    <a:rPr lang="en-US" sz="1600" i="1">
                                      <a:latin typeface="Cambria Math" panose="02040503050406030204" pitchFamily="18" charset="0"/>
                                      <a:ea typeface="Calibri" charset="0"/>
                                      <a:cs typeface="Times New Roman" charset="0"/>
                                    </a:rPr>
                                  </m:ctrlPr>
                                </m:dPr>
                                <m:e>
                                  <m:sSub>
                                    <m:sSubPr>
                                      <m:ctrlPr>
                                        <a:rPr lang="en-US" sz="1600" i="1">
                                          <a:latin typeface="Cambria Math" panose="02040503050406030204" pitchFamily="18" charset="0"/>
                                          <a:ea typeface="Calibri" charset="0"/>
                                          <a:cs typeface="Times New Roman"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r>
                                        <a:rPr lang="en-US" sz="1600" i="1">
                                          <a:latin typeface="Cambria Math" charset="0"/>
                                          <a:ea typeface="Calibri" charset="0"/>
                                          <a:cs typeface="Times New Roman" charset="0"/>
                                        </a:rPr>
                                        <m:t>_</m:t>
                                      </m:r>
                                      <m:r>
                                        <a:rPr lang="en-US" sz="1600" i="1">
                                          <a:latin typeface="Cambria Math" charset="0"/>
                                          <a:ea typeface="Calibri" charset="0"/>
                                          <a:cs typeface="Times New Roman" charset="0"/>
                                        </a:rPr>
                                        <m:t>𝑎𝑣𝑒</m:t>
                                      </m:r>
                                    </m:sub>
                                  </m:sSub>
                                </m:e>
                              </m:d>
                            </m:den>
                          </m:f>
                        </m:e>
                      </m:d>
                      <m:r>
                        <a:rPr lang="en-US" sz="1600" i="1">
                          <a:latin typeface="Cambria Math" charset="0"/>
                          <a:ea typeface="Calibri" charset="0"/>
                          <a:cs typeface="Times New Roman" charset="0"/>
                        </a:rPr>
                        <m:t> </m:t>
                      </m:r>
                    </m:oMath>
                  </m:oMathPara>
                </a14:m>
                <a:endParaRPr lang="en-US" sz="2000">
                  <a:ea typeface="Calibri" charset="0"/>
                  <a:cs typeface="Times New Roman" charset="0"/>
                </a:endParaRPr>
              </a:p>
              <a:p>
                <a:endParaRPr lang="en-US" sz="2000">
                  <a:ea typeface="Calibri" charset="0"/>
                  <a:cs typeface="Times New Roman" charset="0"/>
                </a:endParaRPr>
              </a:p>
              <a:p>
                <a:pPr marL="173736" indent="-173736">
                  <a:buFont typeface="Arial" charset="0"/>
                  <a:buChar char="•"/>
                </a:pPr>
                <a:r>
                  <a:rPr lang="en-US" sz="2000">
                    <a:ea typeface="Calibri" charset="0"/>
                    <a:cs typeface="Times New Roman" charset="0"/>
                  </a:rPr>
                  <a:t>Unfortunately, angle </a:t>
                </a:r>
                <a:r>
                  <a:rPr lang="el-GR" sz="2000">
                    <a:ea typeface="Calibri" charset="0"/>
                    <a:cs typeface="Times New Roman" charset="0"/>
                  </a:rPr>
                  <a:t>Θ</a:t>
                </a:r>
                <a:r>
                  <a:rPr lang="en-US" sz="2000" baseline="-25000" err="1">
                    <a:ea typeface="Calibri" charset="0"/>
                    <a:cs typeface="Times New Roman" charset="0"/>
                  </a:rPr>
                  <a:t>CM_ave</a:t>
                </a:r>
                <a:r>
                  <a:rPr lang="en-US" sz="2000">
                    <a:ea typeface="Calibri" charset="0"/>
                    <a:cs typeface="Times New Roman" charset="0"/>
                  </a:rPr>
                  <a:t> is unknown.</a:t>
                </a:r>
              </a:p>
              <a:p>
                <a:pPr marL="173736" indent="-173736">
                  <a:buFont typeface="Arial" charset="0"/>
                  <a:buChar char="•"/>
                </a:pPr>
                <a:r>
                  <a:rPr lang="en-US" sz="2000">
                    <a:ea typeface="Calibri" charset="0"/>
                    <a:cs typeface="Times New Roman" charset="0"/>
                  </a:rPr>
                  <a:t>To get </a:t>
                </a:r>
                <a:r>
                  <a:rPr lang="en-US" sz="2000" err="1">
                    <a:ea typeface="Calibri" charset="0"/>
                    <a:cs typeface="Times New Roman" charset="0"/>
                  </a:rPr>
                  <a:t>Distance</a:t>
                </a:r>
                <a:r>
                  <a:rPr lang="en-US" sz="2000" baseline="-25000" err="1">
                    <a:ea typeface="맑은 고딕" charset="-127"/>
                    <a:cs typeface="Times New Roman" charset="0"/>
                  </a:rPr>
                  <a:t>all_angles_at_one_energy</a:t>
                </a:r>
                <a:r>
                  <a:rPr lang="en-US" sz="2000">
                    <a:ea typeface="Calibri" charset="0"/>
                    <a:cs typeface="Times New Roman" charset="0"/>
                  </a:rPr>
                  <a:t>:</a:t>
                </a:r>
              </a:p>
              <a:p>
                <a:pPr marL="630936" lvl="1" indent="-173736">
                  <a:buFont typeface="Arial" charset="0"/>
                  <a:buChar char="•"/>
                </a:pPr>
                <a:r>
                  <a:rPr lang="en-US" sz="2000">
                    <a:ea typeface="Calibri" charset="0"/>
                    <a:cs typeface="Times New Roman" charset="0"/>
                  </a:rPr>
                  <a:t>L</a:t>
                </a:r>
                <a:r>
                  <a:rPr lang="en-US" sz="2000" baseline="-25000">
                    <a:ea typeface="Calibri" charset="0"/>
                    <a:cs typeface="Times New Roman" charset="0"/>
                  </a:rPr>
                  <a:t>ave</a:t>
                </a:r>
                <a:r>
                  <a:rPr lang="en-US" sz="2000">
                    <a:ea typeface="Calibri" charset="0"/>
                    <a:cs typeface="Times New Roman" charset="0"/>
                  </a:rPr>
                  <a:t> </a:t>
                </a:r>
                <a:r>
                  <a:rPr lang="en-US" sz="2000">
                    <a:ea typeface="Times New Roman" charset="0"/>
                    <a:cs typeface="Times New Roman" charset="0"/>
                  </a:rPr>
                  <a:t>x</a:t>
                </a:r>
                <a:r>
                  <a:rPr lang="en-US" sz="2000">
                    <a:ea typeface="Calibri" charset="0"/>
                    <a:cs typeface="Times New Roman" charset="0"/>
                  </a:rPr>
                  <a:t> N</a:t>
                </a:r>
                <a:r>
                  <a:rPr lang="en-US" sz="2000" baseline="-25000">
                    <a:ea typeface="Calibri" charset="0"/>
                    <a:cs typeface="Times New Roman" charset="0"/>
                  </a:rPr>
                  <a:t>ave</a:t>
                </a:r>
                <a:r>
                  <a:rPr lang="en-US" sz="2000">
                    <a:ea typeface="Calibri" charset="0"/>
                    <a:cs typeface="Times New Roman" charset="0"/>
                  </a:rPr>
                  <a:t> product is multiplied by probability P(</a:t>
                </a:r>
                <a:r>
                  <a:rPr lang="el-GR" sz="2000">
                    <a:ea typeface="Calibri" charset="0"/>
                    <a:cs typeface="Times New Roman" charset="0"/>
                  </a:rPr>
                  <a:t>Θ</a:t>
                </a:r>
                <a:r>
                  <a:rPr lang="en-US" sz="2000" baseline="-25000">
                    <a:ea typeface="Calibri" charset="0"/>
                    <a:cs typeface="Times New Roman" charset="0"/>
                  </a:rPr>
                  <a:t>CM</a:t>
                </a:r>
                <a:r>
                  <a:rPr lang="en-US" sz="2000">
                    <a:ea typeface="Calibri" charset="0"/>
                    <a:cs typeface="Times New Roman" charset="0"/>
                  </a:rPr>
                  <a:t>)</a:t>
                </a:r>
              </a:p>
              <a:p>
                <a:pPr marL="630936" lvl="1" indent="-173736">
                  <a:buFont typeface="Arial" charset="0"/>
                  <a:buChar char="•"/>
                </a:pPr>
                <a:r>
                  <a:rPr lang="en-US" sz="2000">
                    <a:ea typeface="Calibri" charset="0"/>
                    <a:cs typeface="Times New Roman" charset="0"/>
                  </a:rPr>
                  <a:t>For each angle.</a:t>
                </a:r>
              </a:p>
              <a:p>
                <a:pPr marL="630936" lvl="1" indent="-173736">
                  <a:buFont typeface="Arial" charset="0"/>
                  <a:buChar char="•"/>
                </a:pPr>
                <a:r>
                  <a:rPr lang="en-US" sz="2000">
                    <a:ea typeface="Calibri" charset="0"/>
                    <a:cs typeface="Times New Roman" charset="0"/>
                  </a:rPr>
                  <a:t>Summed for all angles</a:t>
                </a:r>
              </a:p>
              <a:p>
                <a:pPr marL="630936" lvl="1" indent="-173736">
                  <a:buFont typeface="Arial" charset="0"/>
                  <a:buChar char="•"/>
                </a:pPr>
                <a:r>
                  <a:rPr lang="en-US" sz="2000">
                    <a:ea typeface="Calibri" charset="0"/>
                    <a:cs typeface="Times New Roman" charset="0"/>
                  </a:rPr>
                  <a:t>And then normalized.</a:t>
                </a:r>
              </a:p>
            </p:txBody>
          </p:sp>
        </mc:Choice>
        <mc:Fallback xmlns="">
          <p:sp>
            <p:nvSpPr>
              <p:cNvPr id="4" name="Rectangle 3"/>
              <p:cNvSpPr>
                <a:spLocks noRot="1" noChangeAspect="1" noMove="1" noResize="1" noEditPoints="1" noAdjustHandles="1" noChangeArrowheads="1" noChangeShapeType="1" noTextEdit="1"/>
              </p:cNvSpPr>
              <p:nvPr/>
            </p:nvSpPr>
            <p:spPr>
              <a:xfrm>
                <a:off x="6219645" y="557052"/>
                <a:ext cx="5972355" cy="5880264"/>
              </a:xfrm>
              <a:prstGeom prst="rect">
                <a:avLst/>
              </a:prstGeom>
              <a:blipFill rotWithShape="0">
                <a:blip r:embed="rId4"/>
                <a:stretch>
                  <a:fillRect l="-918" t="-518" b="-829"/>
                </a:stretch>
              </a:blipFill>
            </p:spPr>
            <p:txBody>
              <a:bodyPr/>
              <a:lstStyle/>
              <a:p>
                <a:r>
                  <a:rPr lang="en-US">
                    <a:noFill/>
                  </a:rPr>
                  <a:t> </a:t>
                </a:r>
              </a:p>
            </p:txBody>
          </p:sp>
        </mc:Fallback>
      </mc:AlternateContent>
    </p:spTree>
    <p:extLst>
      <p:ext uri="{BB962C8B-B14F-4D97-AF65-F5344CB8AC3E}">
        <p14:creationId xmlns:p14="http://schemas.microsoft.com/office/powerpoint/2010/main" val="69683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548814"/>
            <a:ext cx="6074797" cy="1323439"/>
          </a:xfrm>
          <a:prstGeom prst="rect">
            <a:avLst/>
          </a:prstGeom>
        </p:spPr>
        <p:txBody>
          <a:bodyPr wrap="square">
            <a:spAutoFit/>
          </a:bodyPr>
          <a:lstStyle/>
          <a:p>
            <a:pPr marL="173736" indent="-173736">
              <a:buFont typeface="Arial" charset="0"/>
              <a:buChar char="•"/>
            </a:pPr>
            <a:r>
              <a:rPr lang="en-US" sz="2000"/>
              <a:t>The calculations for </a:t>
            </a:r>
            <a:r>
              <a:rPr lang="en-US" sz="2000" err="1">
                <a:ea typeface="Calibri" charset="0"/>
                <a:cs typeface="Times New Roman" charset="0"/>
              </a:rPr>
              <a:t>Distance</a:t>
            </a:r>
            <a:r>
              <a:rPr lang="en-US" sz="2000" baseline="-25000" err="1">
                <a:ea typeface="맑은 고딕" charset="-127"/>
                <a:cs typeface="Times New Roman" charset="0"/>
              </a:rPr>
              <a:t>all_angles_at_one_energy</a:t>
            </a:r>
            <a:r>
              <a:rPr lang="en-US" sz="2000"/>
              <a:t> is for</a:t>
            </a:r>
          </a:p>
          <a:p>
            <a:r>
              <a:rPr lang="en-US" sz="2000"/>
              <a:t>   1 MeV is shown to the right, </a:t>
            </a:r>
            <a:r>
              <a:rPr lang="en-US" sz="2000">
                <a:ea typeface="Calibri" charset="0"/>
                <a:cs typeface="Times New Roman" charset="0"/>
              </a:rPr>
              <a:t>in yellow.</a:t>
            </a:r>
          </a:p>
          <a:p>
            <a:pPr marL="630936" lvl="1" indent="-173736">
              <a:buFont typeface="Arial" charset="0"/>
              <a:buChar char="•"/>
            </a:pPr>
            <a:r>
              <a:rPr lang="en-US" sz="2000"/>
              <a:t>That </a:t>
            </a:r>
            <a:r>
              <a:rPr lang="en-US" sz="2000" u="sng"/>
              <a:t>one</a:t>
            </a:r>
            <a:r>
              <a:rPr lang="en-US" sz="2000"/>
              <a:t> value can be used to determine the reaction rate for that </a:t>
            </a:r>
            <a:r>
              <a:rPr lang="en-US" sz="2000" u="sng"/>
              <a:t>one</a:t>
            </a:r>
            <a:r>
              <a:rPr lang="en-US" sz="2000"/>
              <a:t> energy step.</a:t>
            </a:r>
            <a:endParaRPr lang="en-US" sz="2000">
              <a:ea typeface="Calibri" charset="0"/>
              <a:cs typeface="Times New Roman" charset="0"/>
            </a:endParaRPr>
          </a:p>
        </p:txBody>
      </p:sp>
      <p:sp>
        <p:nvSpPr>
          <p:cNvPr id="3" name="TextBox 2"/>
          <p:cNvSpPr txBox="1"/>
          <p:nvPr/>
        </p:nvSpPr>
        <p:spPr>
          <a:xfrm>
            <a:off x="2132296" y="6324010"/>
            <a:ext cx="6665286" cy="400110"/>
          </a:xfrm>
          <a:prstGeom prst="rect">
            <a:avLst/>
          </a:prstGeom>
          <a:noFill/>
        </p:spPr>
        <p:txBody>
          <a:bodyPr wrap="none" rtlCol="0">
            <a:spAutoFit/>
          </a:bodyPr>
          <a:lstStyle/>
          <a:p>
            <a:pPr marL="342900" indent="-342900">
              <a:buFont typeface="Wingdings" charset="2"/>
              <a:buChar char="q"/>
            </a:pPr>
            <a:r>
              <a:rPr lang="en-US" sz="2000">
                <a:ea typeface="Times New Roman" charset="0"/>
                <a:cs typeface="Times New Roman" charset="0"/>
              </a:rPr>
              <a:t>These values in green are used to calculate the fusion rate. </a:t>
            </a:r>
          </a:p>
        </p:txBody>
      </p:sp>
      <p:sp>
        <p:nvSpPr>
          <p:cNvPr id="10" name="Rectangle 9"/>
          <p:cNvSpPr/>
          <p:nvPr/>
        </p:nvSpPr>
        <p:spPr>
          <a:xfrm>
            <a:off x="3563816" y="0"/>
            <a:ext cx="4346808" cy="461665"/>
          </a:xfrm>
          <a:prstGeom prst="rect">
            <a:avLst/>
          </a:prstGeom>
        </p:spPr>
        <p:txBody>
          <a:bodyPr wrap="square">
            <a:spAutoFit/>
          </a:bodyPr>
          <a:lstStyle/>
          <a:p>
            <a:r>
              <a:rPr lang="en-US" sz="2400" b="1">
                <a:ea typeface="Calibri" charset="0"/>
                <a:cs typeface="Times New Roman" charset="0"/>
              </a:rPr>
              <a:t>Reaction Rates for </a:t>
            </a:r>
            <a:r>
              <a:rPr lang="en-US" sz="2400" b="1" baseline="30000">
                <a:ea typeface="Calibri" charset="0"/>
                <a:cs typeface="Times New Roman" charset="0"/>
              </a:rPr>
              <a:t>3</a:t>
            </a:r>
            <a:r>
              <a:rPr lang="en-US" sz="2400" b="1">
                <a:ea typeface="Calibri" charset="0"/>
                <a:cs typeface="Times New Roman" charset="0"/>
              </a:rPr>
              <a:t>t to </a:t>
            </a:r>
            <a:r>
              <a:rPr lang="en-US" sz="2400" b="1" baseline="30000">
                <a:ea typeface="Calibri" charset="0"/>
                <a:cs typeface="Times New Roman" charset="0"/>
              </a:rPr>
              <a:t>2</a:t>
            </a:r>
            <a:r>
              <a:rPr lang="en-US" sz="2400" b="1">
                <a:ea typeface="Calibri" charset="0"/>
                <a:cs typeface="Times New Roman" charset="0"/>
              </a:rPr>
              <a:t>d</a:t>
            </a:r>
            <a:endParaRPr lang="en-US" sz="2400">
              <a:ea typeface="Calibri" charset="0"/>
              <a:cs typeface="Times New Roman" charset="0"/>
            </a:endParaRPr>
          </a:p>
        </p:txBody>
      </p:sp>
      <p:sp>
        <p:nvSpPr>
          <p:cNvPr id="13" name="TextBox 12"/>
          <p:cNvSpPr txBox="1"/>
          <p:nvPr/>
        </p:nvSpPr>
        <p:spPr>
          <a:xfrm>
            <a:off x="0" y="4001813"/>
            <a:ext cx="5987332" cy="707886"/>
          </a:xfrm>
          <a:prstGeom prst="rect">
            <a:avLst/>
          </a:prstGeom>
          <a:noFill/>
        </p:spPr>
        <p:txBody>
          <a:bodyPr wrap="square" rtlCol="0">
            <a:spAutoFit/>
          </a:bodyPr>
          <a:lstStyle/>
          <a:p>
            <a:pPr marL="173736" indent="-173736">
              <a:buFont typeface="Arial" charset="0"/>
              <a:buChar char="•"/>
            </a:pPr>
            <a:r>
              <a:rPr lang="en-US" sz="2000">
                <a:ea typeface="Calibri" charset="0"/>
                <a:cs typeface="Times New Roman" charset="0"/>
              </a:rPr>
              <a:t>This whole procedure is then repeated for every energy step from 1 MeV to 0.01 MeV.</a:t>
            </a:r>
          </a:p>
        </p:txBody>
      </p:sp>
      <p:grpSp>
        <p:nvGrpSpPr>
          <p:cNvPr id="8" name="Group 7"/>
          <p:cNvGrpSpPr/>
          <p:nvPr/>
        </p:nvGrpSpPr>
        <p:grpSpPr>
          <a:xfrm>
            <a:off x="2019632" y="1884461"/>
            <a:ext cx="3848432" cy="2130870"/>
            <a:chOff x="2019632" y="1884461"/>
            <a:chExt cx="3848432" cy="213087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3432" t="3118" r="1543" b="2379"/>
            <a:stretch/>
          </p:blipFill>
          <p:spPr>
            <a:xfrm>
              <a:off x="2019632" y="1884461"/>
              <a:ext cx="3848432" cy="2130870"/>
            </a:xfrm>
            <a:prstGeom prst="rect">
              <a:avLst/>
            </a:prstGeom>
          </p:spPr>
        </p:pic>
        <p:sp>
          <p:nvSpPr>
            <p:cNvPr id="12" name="Right Arrow 11"/>
            <p:cNvSpPr/>
            <p:nvPr/>
          </p:nvSpPr>
          <p:spPr>
            <a:xfrm rot="2792759">
              <a:off x="3064490" y="2578682"/>
              <a:ext cx="610143" cy="1808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1948071"/>
            <a:ext cx="2026694" cy="1938992"/>
          </a:xfrm>
          <a:prstGeom prst="rect">
            <a:avLst/>
          </a:prstGeom>
          <a:noFill/>
        </p:spPr>
        <p:txBody>
          <a:bodyPr wrap="square" rtlCol="0">
            <a:spAutoFit/>
          </a:bodyPr>
          <a:lstStyle/>
          <a:p>
            <a:pPr marL="173736" indent="-173736">
              <a:buFont typeface="Arial" charset="0"/>
              <a:buChar char="•"/>
            </a:pPr>
            <a:r>
              <a:rPr lang="en-US" sz="2000"/>
              <a:t>For </a:t>
            </a:r>
            <a:r>
              <a:rPr lang="en-US" sz="2000" baseline="30000"/>
              <a:t>3</a:t>
            </a:r>
            <a:r>
              <a:rPr lang="en-US" sz="2000"/>
              <a:t>t to </a:t>
            </a:r>
            <a:r>
              <a:rPr lang="en-US" sz="2000" baseline="30000"/>
              <a:t>2</a:t>
            </a:r>
            <a:r>
              <a:rPr lang="en-US" sz="2000"/>
              <a:t>d, the threshold value for the reaction the cross section is about 0.01 MeV.</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25" y="4705847"/>
            <a:ext cx="11919005" cy="157579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206" y="572636"/>
            <a:ext cx="5837203" cy="3972067"/>
          </a:xfrm>
          <a:prstGeom prst="rect">
            <a:avLst/>
          </a:prstGeom>
        </p:spPr>
      </p:pic>
    </p:spTree>
    <p:extLst>
      <p:ext uri="{BB962C8B-B14F-4D97-AF65-F5344CB8AC3E}">
        <p14:creationId xmlns:p14="http://schemas.microsoft.com/office/powerpoint/2010/main" val="210658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3962401" y="0"/>
            <a:ext cx="5664678" cy="461665"/>
          </a:xfrm>
          <a:prstGeom prst="rect">
            <a:avLst/>
          </a:prstGeom>
        </p:spPr>
        <p:txBody>
          <a:bodyPr wrap="square">
            <a:spAutoFit/>
          </a:bodyPr>
          <a:lstStyle/>
          <a:p>
            <a:r>
              <a:rPr lang="en-US" sz="2400" b="1" u="sng">
                <a:ea typeface="Calibri" charset="0"/>
                <a:cs typeface="Times New Roman" charset="0"/>
              </a:rPr>
              <a:t>Continued--Reaction Rates</a:t>
            </a:r>
            <a:endParaRPr lang="en-US" sz="2400" u="sng">
              <a:ea typeface="Calibri" charset="0"/>
              <a:cs typeface="Times New Roman" charset="0"/>
            </a:endParaRPr>
          </a:p>
        </p:txBody>
      </p:sp>
      <mc:AlternateContent xmlns:mc="http://schemas.openxmlformats.org/markup-compatibility/2006" xmlns:a14="http://schemas.microsoft.com/office/drawing/2010/main">
        <mc:Choice Requires="a14">
          <p:sp>
            <p:nvSpPr>
              <p:cNvPr id="8" name="Rectangle 7"/>
              <p:cNvSpPr/>
              <p:nvPr/>
            </p:nvSpPr>
            <p:spPr>
              <a:xfrm>
                <a:off x="0" y="526993"/>
                <a:ext cx="5553635" cy="3174972"/>
              </a:xfrm>
              <a:prstGeom prst="rect">
                <a:avLst/>
              </a:prstGeom>
            </p:spPr>
            <p:txBody>
              <a:bodyPr wrap="square">
                <a:spAutoFit/>
              </a:bodyPr>
              <a:lstStyle/>
              <a:p>
                <a:pPr marL="285750" indent="-285750">
                  <a:spcAft>
                    <a:spcPts val="500"/>
                  </a:spcAft>
                  <a:buFont typeface="Arial" charset="0"/>
                  <a:buChar char="•"/>
                </a:pPr>
                <a:r>
                  <a:rPr lang="en-US" sz="2000" dirty="0">
                    <a:ea typeface="Calibri" charset="0"/>
                    <a:cs typeface="Times New Roman" charset="0"/>
                  </a:rPr>
                  <a:t>Using these numbers, the reaction rate, at 1.01 MeV, is:</a:t>
                </a: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맑은 고딕" charset="-127"/>
                              <a:cs typeface="Times New Roman" charset="0"/>
                            </a:rPr>
                          </m:ctrlPr>
                        </m:sSubPr>
                        <m:e>
                          <m:r>
                            <a:rPr lang="en-US" sz="1600" i="1">
                              <a:latin typeface="Cambria Math" charset="0"/>
                              <a:ea typeface="맑은 고딕" charset="-127"/>
                              <a:cs typeface="Times New Roman" charset="0"/>
                            </a:rPr>
                            <m:t>𝑓𝑢𝑠𝑖𝑜𝑛</m:t>
                          </m:r>
                        </m:e>
                        <m:sub>
                          <m:r>
                            <a:rPr lang="en-US" sz="1600" i="1">
                              <a:latin typeface="Cambria Math" charset="0"/>
                              <a:ea typeface="맑은 고딕" charset="-127"/>
                              <a:cs typeface="Times New Roman" charset="0"/>
                            </a:rPr>
                            <m:t>𝑟𝑎𝑡𝑒</m:t>
                          </m:r>
                        </m:sub>
                      </m:sSub>
                      <m:r>
                        <a:rPr lang="en-US" sz="1600" i="1">
                          <a:latin typeface="Cambria Math" charset="0"/>
                          <a:ea typeface="맑은 고딕" charset="-127"/>
                          <a:cs typeface="Times New Roman" charset="0"/>
                        </a:rPr>
                        <m:t>=</m:t>
                      </m:r>
                      <m:d>
                        <m:dPr>
                          <m:ctrlPr>
                            <a:rPr lang="en-US" sz="1600" i="1">
                              <a:latin typeface="Cambria Math" panose="02040503050406030204" pitchFamily="18" charset="0"/>
                              <a:ea typeface="맑은 고딕" charset="-127"/>
                              <a:cs typeface="Times New Roman" charset="0"/>
                            </a:rPr>
                          </m:ctrlPr>
                        </m:dPr>
                        <m:e>
                          <m:r>
                            <a:rPr lang="en-US" sz="1600" i="1">
                              <a:latin typeface="Cambria Math" charset="0"/>
                              <a:ea typeface="맑은 고딕" charset="-127"/>
                              <a:cs typeface="Times New Roman" charset="0"/>
                            </a:rPr>
                            <m:t>6.</m:t>
                          </m:r>
                          <m:r>
                            <a:rPr lang="en-US" sz="1600" b="0" i="1" smtClean="0">
                              <a:latin typeface="Cambria Math" charset="0"/>
                              <a:ea typeface="맑은 고딕" charset="-127"/>
                              <a:cs typeface="Times New Roman" charset="0"/>
                            </a:rPr>
                            <m:t>800</m:t>
                          </m:r>
                          <m:r>
                            <a:rPr lang="en-US" sz="1600" i="1">
                              <a:latin typeface="Cambria Math" charset="0"/>
                              <a:ea typeface="맑은 고딕" charset="-127"/>
                              <a:cs typeface="Times New Roman" charset="0"/>
                            </a:rPr>
                            <m:t>×</m:t>
                          </m:r>
                          <m:sSup>
                            <m:sSupPr>
                              <m:ctrlPr>
                                <a:rPr lang="en-US" sz="1600" i="1">
                                  <a:latin typeface="Cambria Math" panose="02040503050406030204" pitchFamily="18" charset="0"/>
                                  <a:ea typeface="맑은 고딕" charset="-127"/>
                                  <a:cs typeface="Times New Roman" charset="0"/>
                                </a:rPr>
                              </m:ctrlPr>
                            </m:sSupPr>
                            <m:e>
                              <m:r>
                                <a:rPr lang="en-US" sz="1600" i="1">
                                  <a:latin typeface="Cambria Math" charset="0"/>
                                  <a:ea typeface="맑은 고딕" charset="-127"/>
                                  <a:cs typeface="Times New Roman" charset="0"/>
                                </a:rPr>
                                <m:t>10</m:t>
                              </m:r>
                            </m:e>
                            <m:sup>
                              <m:r>
                                <a:rPr lang="en-US" sz="1600" i="1">
                                  <a:latin typeface="Cambria Math" charset="0"/>
                                  <a:ea typeface="맑은 고딕" charset="-127"/>
                                  <a:cs typeface="Times New Roman" charset="0"/>
                                </a:rPr>
                                <m:t>23</m:t>
                              </m:r>
                            </m:sup>
                          </m:sSup>
                        </m:e>
                      </m:d>
                      <m:d>
                        <m:dPr>
                          <m:ctrlPr>
                            <a:rPr lang="en-US" sz="1600" i="1">
                              <a:latin typeface="Cambria Math" panose="02040503050406030204" pitchFamily="18" charset="0"/>
                              <a:ea typeface="맑은 고딕" charset="-127"/>
                              <a:cs typeface="Times New Roman" charset="0"/>
                            </a:rPr>
                          </m:ctrlPr>
                        </m:dPr>
                        <m:e>
                          <m:sSup>
                            <m:sSupPr>
                              <m:ctrlPr>
                                <a:rPr lang="en-US" sz="1600" i="1">
                                  <a:latin typeface="Cambria Math" panose="02040503050406030204" pitchFamily="18" charset="0"/>
                                  <a:ea typeface="맑은 고딕" charset="-127"/>
                                  <a:cs typeface="Times New Roman" charset="0"/>
                                </a:rPr>
                              </m:ctrlPr>
                            </m:sSupPr>
                            <m:e>
                              <m:r>
                                <a:rPr lang="en-US" sz="1600" i="1">
                                  <a:latin typeface="Cambria Math" charset="0"/>
                                  <a:ea typeface="맑은 고딕" charset="-127"/>
                                  <a:cs typeface="Times New Roman" charset="0"/>
                                </a:rPr>
                                <m:t>1.30×10</m:t>
                              </m:r>
                            </m:e>
                            <m:sup>
                              <m:r>
                                <a:rPr lang="en-US" sz="1600" i="1">
                                  <a:latin typeface="Cambria Math" charset="0"/>
                                  <a:ea typeface="맑은 고딕" charset="-127"/>
                                  <a:cs typeface="Times New Roman" charset="0"/>
                                </a:rPr>
                                <m:t>−25</m:t>
                              </m:r>
                            </m:sup>
                          </m:sSup>
                        </m:e>
                      </m:d>
                      <m:d>
                        <m:dPr>
                          <m:ctrlPr>
                            <a:rPr lang="en-US" sz="1600" i="1">
                              <a:latin typeface="Cambria Math" panose="02040503050406030204" pitchFamily="18" charset="0"/>
                              <a:ea typeface="맑은 고딕" charset="-127"/>
                              <a:cs typeface="Times New Roman" charset="0"/>
                            </a:rPr>
                          </m:ctrlPr>
                        </m:dPr>
                        <m:e>
                          <m:r>
                            <a:rPr lang="en-US" sz="1600" i="1">
                              <a:latin typeface="Cambria Math" charset="0"/>
                              <a:ea typeface="맑은 고딕" charset="-127"/>
                              <a:cs typeface="Times New Roman" charset="0"/>
                            </a:rPr>
                            <m:t>8.55×</m:t>
                          </m:r>
                          <m:sSup>
                            <m:sSupPr>
                              <m:ctrlPr>
                                <a:rPr lang="en-US" sz="1600" i="1">
                                  <a:latin typeface="Cambria Math" panose="02040503050406030204" pitchFamily="18" charset="0"/>
                                  <a:ea typeface="맑은 고딕" charset="-127"/>
                                  <a:cs typeface="Times New Roman" charset="0"/>
                                </a:rPr>
                              </m:ctrlPr>
                            </m:sSupPr>
                            <m:e>
                              <m:r>
                                <a:rPr lang="en-US" sz="1600" i="1">
                                  <a:latin typeface="Cambria Math" charset="0"/>
                                  <a:ea typeface="맑은 고딕" charset="-127"/>
                                  <a:cs typeface="Times New Roman" charset="0"/>
                                </a:rPr>
                                <m:t>10</m:t>
                              </m:r>
                            </m:e>
                            <m:sup>
                              <m:r>
                                <a:rPr lang="en-US" sz="1600" i="1">
                                  <a:latin typeface="Cambria Math" charset="0"/>
                                  <a:ea typeface="맑은 고딕" charset="-127"/>
                                  <a:cs typeface="Times New Roman" charset="0"/>
                                </a:rPr>
                                <m:t>11</m:t>
                              </m:r>
                            </m:sup>
                          </m:sSup>
                        </m:e>
                      </m:d>
                      <m:d>
                        <m:dPr>
                          <m:ctrlPr>
                            <a:rPr lang="en-US" sz="1600" i="1">
                              <a:latin typeface="Cambria Math" panose="02040503050406030204" pitchFamily="18" charset="0"/>
                              <a:ea typeface="맑은 고딕" charset="-127"/>
                              <a:cs typeface="Times New Roman" charset="0"/>
                            </a:rPr>
                          </m:ctrlPr>
                        </m:dPr>
                        <m:e>
                          <m:r>
                            <a:rPr lang="en-US" sz="1600" i="1">
                              <a:latin typeface="Cambria Math" charset="0"/>
                              <a:ea typeface="맑은 고딕" charset="-127"/>
                              <a:cs typeface="Times New Roman" charset="0"/>
                            </a:rPr>
                            <m:t>1.</m:t>
                          </m:r>
                          <m:r>
                            <a:rPr lang="en-US" sz="1600" b="0" i="1" smtClean="0">
                              <a:latin typeface="Cambria Math" charset="0"/>
                              <a:ea typeface="맑은 고딕" charset="-127"/>
                              <a:cs typeface="Times New Roman" charset="0"/>
                            </a:rPr>
                            <m:t>1295</m:t>
                          </m:r>
                        </m:e>
                      </m:d>
                    </m:oMath>
                  </m:oMathPara>
                </a14:m>
                <a:endParaRPr lang="en-US" sz="1600" i="1" dirty="0">
                  <a:latin typeface="Cambria Math" charset="0"/>
                  <a:ea typeface="맑은 고딕" charset="-127"/>
                  <a:cs typeface="Times New Roman" charset="0"/>
                </a:endParaRP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맑은 고딕" charset="-127"/>
                              <a:cs typeface="Times New Roman" charset="0"/>
                            </a:rPr>
                          </m:ctrlPr>
                        </m:sSubPr>
                        <m:e>
                          <m:r>
                            <a:rPr lang="en-US" sz="1600" i="1">
                              <a:latin typeface="Cambria Math" charset="0"/>
                              <a:ea typeface="맑은 고딕" charset="-127"/>
                              <a:cs typeface="Times New Roman" charset="0"/>
                            </a:rPr>
                            <m:t>𝑓𝑢𝑠𝑖𝑜𝑛</m:t>
                          </m:r>
                        </m:e>
                        <m:sub>
                          <m:r>
                            <a:rPr lang="en-US" sz="1600" i="1">
                              <a:latin typeface="Cambria Math" charset="0"/>
                              <a:ea typeface="맑은 고딕" charset="-127"/>
                              <a:cs typeface="Times New Roman" charset="0"/>
                            </a:rPr>
                            <m:t>𝑟𝑎𝑡𝑒</m:t>
                          </m:r>
                        </m:sub>
                      </m:sSub>
                      <m:r>
                        <a:rPr lang="en-US" sz="1600" b="0" i="1" smtClean="0">
                          <a:latin typeface="Cambria Math" charset="0"/>
                          <a:ea typeface="맑은 고딕" charset="-127"/>
                          <a:cs typeface="Times New Roman" charset="0"/>
                        </a:rPr>
                        <m:t>=</m:t>
                      </m:r>
                      <m:r>
                        <a:rPr lang="en-US" sz="1600" i="1" smtClean="0">
                          <a:latin typeface="Cambria Math" charset="0"/>
                          <a:ea typeface="맑은 고딕" charset="-127"/>
                          <a:cs typeface="Times New Roman" charset="0"/>
                        </a:rPr>
                        <m:t>8</m:t>
                      </m:r>
                      <m:r>
                        <a:rPr lang="en-US" sz="1600" b="0" i="1" smtClean="0">
                          <a:latin typeface="Cambria Math" charset="0"/>
                          <a:ea typeface="맑은 고딕" charset="-127"/>
                          <a:cs typeface="Times New Roman" charset="0"/>
                        </a:rPr>
                        <m:t>.537</m:t>
                      </m:r>
                      <m:r>
                        <a:rPr lang="en-US" sz="1600" i="1">
                          <a:latin typeface="Cambria Math" charset="0"/>
                          <a:ea typeface="맑은 고딕" charset="-127"/>
                          <a:cs typeface="Times New Roman" charset="0"/>
                        </a:rPr>
                        <m:t>×</m:t>
                      </m:r>
                      <m:sSup>
                        <m:sSupPr>
                          <m:ctrlPr>
                            <a:rPr lang="en-US" sz="1600" i="1">
                              <a:latin typeface="Cambria Math" panose="02040503050406030204" pitchFamily="18" charset="0"/>
                              <a:ea typeface="맑은 고딕" charset="-127"/>
                              <a:cs typeface="Times New Roman" charset="0"/>
                            </a:rPr>
                          </m:ctrlPr>
                        </m:sSupPr>
                        <m:e>
                          <m:r>
                            <a:rPr lang="en-US" sz="1600" i="1">
                              <a:latin typeface="Cambria Math" charset="0"/>
                              <a:ea typeface="맑은 고딕" charset="-127"/>
                              <a:cs typeface="Times New Roman" charset="0"/>
                            </a:rPr>
                            <m:t>10</m:t>
                          </m:r>
                        </m:e>
                        <m:sup>
                          <m:r>
                            <a:rPr lang="en-US" sz="1600" i="1">
                              <a:latin typeface="Cambria Math" charset="0"/>
                              <a:ea typeface="맑은 고딕" charset="-127"/>
                              <a:cs typeface="Times New Roman" charset="0"/>
                            </a:rPr>
                            <m:t>10</m:t>
                          </m:r>
                        </m:sup>
                      </m:sSup>
                    </m:oMath>
                  </m:oMathPara>
                </a14:m>
                <a:endParaRPr lang="en-US" dirty="0">
                  <a:latin typeface="Calibri" charset="0"/>
                  <a:ea typeface="Calibri" charset="0"/>
                  <a:cs typeface="Times New Roman" charset="0"/>
                </a:endParaRPr>
              </a:p>
              <a:p>
                <a:pPr marL="285750" indent="-285750">
                  <a:spcBef>
                    <a:spcPts val="500"/>
                  </a:spcBef>
                  <a:buFont typeface="Arial" charset="0"/>
                  <a:buChar char="•"/>
                </a:pPr>
                <a:r>
                  <a:rPr lang="en-US" sz="2000" dirty="0">
                    <a:latin typeface="Calibri" charset="0"/>
                    <a:ea typeface="Calibri" charset="0"/>
                    <a:cs typeface="Times New Roman" charset="0"/>
                  </a:rPr>
                  <a:t>The reaction rate for </a:t>
                </a:r>
                <a:r>
                  <a:rPr lang="en-US" sz="2000" baseline="30000" dirty="0">
                    <a:latin typeface="Calibri" charset="0"/>
                    <a:ea typeface="Calibri" charset="0"/>
                    <a:cs typeface="Times New Roman" charset="0"/>
                  </a:rPr>
                  <a:t>3</a:t>
                </a:r>
                <a:r>
                  <a:rPr lang="en-US" sz="2000" dirty="0">
                    <a:latin typeface="Calibri" charset="0"/>
                    <a:ea typeface="Calibri" charset="0"/>
                    <a:cs typeface="Times New Roman" charset="0"/>
                  </a:rPr>
                  <a:t>t + </a:t>
                </a:r>
                <a:r>
                  <a:rPr lang="en-US" sz="2000" baseline="30000" dirty="0">
                    <a:latin typeface="Calibri" charset="0"/>
                    <a:ea typeface="Calibri" charset="0"/>
                    <a:cs typeface="Times New Roman" charset="0"/>
                  </a:rPr>
                  <a:t>2</a:t>
                </a:r>
                <a:r>
                  <a:rPr lang="en-US" sz="2000" dirty="0">
                    <a:latin typeface="Calibri" charset="0"/>
                    <a:ea typeface="Calibri" charset="0"/>
                    <a:cs typeface="Times New Roman" charset="0"/>
                  </a:rPr>
                  <a:t>d is calculated for each energy step.</a:t>
                </a:r>
              </a:p>
              <a:p>
                <a:pPr marL="742950" lvl="1" indent="-285750">
                  <a:spcBef>
                    <a:spcPts val="500"/>
                  </a:spcBef>
                  <a:buFont typeface="Arial" charset="0"/>
                  <a:buChar char="•"/>
                </a:pPr>
                <a:r>
                  <a:rPr lang="en-US" sz="2000" dirty="0">
                    <a:latin typeface="Calibri" charset="0"/>
                    <a:ea typeface="Calibri" charset="0"/>
                    <a:cs typeface="Times New Roman" charset="0"/>
                  </a:rPr>
                  <a:t>Particle loss by escape is taken into account.</a:t>
                </a:r>
              </a:p>
              <a:p>
                <a:pPr marL="742950" lvl="1" indent="-285750">
                  <a:buFont typeface="Arial" charset="0"/>
                  <a:buChar char="•"/>
                </a:pPr>
                <a:r>
                  <a:rPr lang="en-US" sz="2000" dirty="0">
                    <a:latin typeface="Calibri" charset="0"/>
                    <a:ea typeface="Calibri" charset="0"/>
                    <a:cs typeface="Times New Roman" charset="0"/>
                  </a:rPr>
                  <a:t>Summed for all energies. Total is 5.85E11</a:t>
                </a:r>
              </a:p>
              <a:p>
                <a:pPr marL="742950" lvl="1" indent="-285750">
                  <a:buFont typeface="Arial" charset="0"/>
                  <a:buChar char="•"/>
                </a:pPr>
                <a:r>
                  <a:rPr lang="en-US" sz="2000" dirty="0">
                    <a:latin typeface="Calibri" charset="0"/>
                    <a:ea typeface="Calibri" charset="0"/>
                    <a:cs typeface="Times New Roman" charset="0"/>
                  </a:rPr>
                  <a:t>For the numbers in this example, it is 68.42%</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0" y="526993"/>
                <a:ext cx="5553635" cy="3174972"/>
              </a:xfrm>
              <a:prstGeom prst="rect">
                <a:avLst/>
              </a:prstGeom>
              <a:blipFill>
                <a:blip r:embed="rId3"/>
                <a:stretch>
                  <a:fillRect l="-686" t="-797" r="-1144" b="-2390"/>
                </a:stretch>
              </a:blipFill>
            </p:spPr>
            <p:txBody>
              <a:bodyPr/>
              <a:lstStyle/>
              <a:p>
                <a:r>
                  <a:rPr lang="en-US">
                    <a:noFill/>
                  </a:rPr>
                  <a:t> </a:t>
                </a:r>
              </a:p>
            </p:txBody>
          </p:sp>
        </mc:Fallback>
      </mc:AlternateContent>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006" y="579852"/>
            <a:ext cx="6593283" cy="4287314"/>
          </a:xfrm>
          <a:prstGeom prst="rect">
            <a:avLst/>
          </a:prstGeom>
        </p:spPr>
      </p:pic>
      <p:sp>
        <p:nvSpPr>
          <p:cNvPr id="10" name="Rectangle 9"/>
          <p:cNvSpPr/>
          <p:nvPr/>
        </p:nvSpPr>
        <p:spPr>
          <a:xfrm>
            <a:off x="2823882" y="1703476"/>
            <a:ext cx="1211943" cy="273242"/>
          </a:xfrm>
          <a:prstGeom prst="rect">
            <a:avLst/>
          </a:prstGeom>
          <a:solidFill>
            <a:srgbClr val="00B0F0">
              <a:alpha val="31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 name="Rectangle 13"/>
          <p:cNvSpPr/>
          <p:nvPr/>
        </p:nvSpPr>
        <p:spPr>
          <a:xfrm>
            <a:off x="9243390" y="1543089"/>
            <a:ext cx="608276" cy="123247"/>
          </a:xfrm>
          <a:prstGeom prst="rect">
            <a:avLst/>
          </a:prstGeom>
          <a:solidFill>
            <a:srgbClr val="00B0F0">
              <a:alpha val="31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5" name="Rectangle 14"/>
          <p:cNvSpPr/>
          <p:nvPr/>
        </p:nvSpPr>
        <p:spPr>
          <a:xfrm>
            <a:off x="4654505" y="3337651"/>
            <a:ext cx="858790" cy="387183"/>
          </a:xfrm>
          <a:prstGeom prst="rect">
            <a:avLst/>
          </a:prstGeom>
          <a:solidFill>
            <a:srgbClr val="5ED194">
              <a:alpha val="32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9BC69F-8434-1641-AF57-941EDCEC5F4D}"/>
              </a:ext>
            </a:extLst>
          </p:cNvPr>
          <p:cNvSpPr/>
          <p:nvPr/>
        </p:nvSpPr>
        <p:spPr>
          <a:xfrm>
            <a:off x="4213326" y="3020319"/>
            <a:ext cx="973606" cy="306556"/>
          </a:xfrm>
          <a:prstGeom prst="rect">
            <a:avLst/>
          </a:prstGeom>
          <a:solidFill>
            <a:srgbClr val="5ED194">
              <a:alpha val="26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 name="TextBox 1">
            <a:extLst>
              <a:ext uri="{FF2B5EF4-FFF2-40B4-BE49-F238E27FC236}">
                <a16:creationId xmlns:a16="http://schemas.microsoft.com/office/drawing/2014/main" id="{99064AD3-1E2F-A74D-A5AC-C3E779B0580E}"/>
              </a:ext>
            </a:extLst>
          </p:cNvPr>
          <p:cNvSpPr txBox="1"/>
          <p:nvPr/>
        </p:nvSpPr>
        <p:spPr>
          <a:xfrm>
            <a:off x="363071" y="3778623"/>
            <a:ext cx="5271247" cy="1661993"/>
          </a:xfrm>
          <a:prstGeom prst="rect">
            <a:avLst/>
          </a:prstGeom>
          <a:noFill/>
        </p:spPr>
        <p:txBody>
          <a:bodyPr wrap="square" rtlCol="0">
            <a:spAutoFit/>
          </a:bodyPr>
          <a:lstStyle/>
          <a:p>
            <a:r>
              <a:rPr lang="en-US" sz="2400" b="1" u="sng">
                <a:ea typeface="Calibri" charset="0"/>
                <a:cs typeface="Times New Roman" charset="0"/>
              </a:rPr>
              <a:t>Reaction Rates for </a:t>
            </a:r>
            <a:r>
              <a:rPr lang="en-US" sz="2400" b="1" u="sng" baseline="30000">
                <a:ea typeface="Calibri" charset="0"/>
                <a:cs typeface="Times New Roman" charset="0"/>
              </a:rPr>
              <a:t>3</a:t>
            </a:r>
            <a:r>
              <a:rPr lang="en-US" sz="2400" b="1" u="sng">
                <a:ea typeface="Calibri" charset="0"/>
                <a:cs typeface="Times New Roman" charset="0"/>
              </a:rPr>
              <a:t>He + </a:t>
            </a:r>
            <a:r>
              <a:rPr lang="en-US" sz="2400" b="1" u="sng" baseline="30000">
                <a:ea typeface="Calibri" charset="0"/>
                <a:cs typeface="Times New Roman" charset="0"/>
              </a:rPr>
              <a:t>2</a:t>
            </a:r>
            <a:r>
              <a:rPr lang="en-US" sz="2400" b="1" u="sng">
                <a:ea typeface="Calibri" charset="0"/>
                <a:cs typeface="Times New Roman" charset="0"/>
              </a:rPr>
              <a:t>d</a:t>
            </a:r>
            <a:r>
              <a:rPr lang="en-US" sz="2400" u="sng">
                <a:ea typeface="Calibri" charset="0"/>
                <a:cs typeface="Times New Roman" charset="0"/>
              </a:rPr>
              <a:t>.</a:t>
            </a:r>
            <a:endParaRPr lang="en-US" sz="2400" u="sng">
              <a:ea typeface="Times New Roman" charset="0"/>
              <a:cs typeface="Times New Roman" charset="0"/>
            </a:endParaRPr>
          </a:p>
          <a:p>
            <a:pPr marL="285750" indent="-285750">
              <a:buFont typeface="Arial" charset="0"/>
              <a:buChar char="•"/>
            </a:pPr>
            <a:r>
              <a:rPr lang="en-US" sz="2000">
                <a:latin typeface="Calibri" charset="0"/>
                <a:ea typeface="Calibri" charset="0"/>
                <a:cs typeface="Times New Roman" charset="0"/>
              </a:rPr>
              <a:t>This entire procedure is repeated for the</a:t>
            </a:r>
          </a:p>
          <a:p>
            <a:r>
              <a:rPr lang="en-US" sz="2000" baseline="30000">
                <a:latin typeface="Calibri" charset="0"/>
                <a:ea typeface="Calibri" charset="0"/>
                <a:cs typeface="Times New Roman" charset="0"/>
              </a:rPr>
              <a:t>       3</a:t>
            </a:r>
            <a:r>
              <a:rPr lang="en-US" sz="2000">
                <a:latin typeface="Calibri" charset="0"/>
                <a:ea typeface="Calibri" charset="0"/>
                <a:cs typeface="Times New Roman" charset="0"/>
              </a:rPr>
              <a:t>He to </a:t>
            </a:r>
            <a:r>
              <a:rPr lang="en-US" sz="2000" baseline="30000">
                <a:latin typeface="Calibri" charset="0"/>
                <a:ea typeface="Calibri" charset="0"/>
                <a:cs typeface="Times New Roman" charset="0"/>
              </a:rPr>
              <a:t>2</a:t>
            </a:r>
            <a:r>
              <a:rPr lang="en-US" sz="2000">
                <a:latin typeface="Calibri" charset="0"/>
                <a:ea typeface="Calibri" charset="0"/>
                <a:cs typeface="Times New Roman" charset="0"/>
              </a:rPr>
              <a:t>d reaction (table not shown).</a:t>
            </a:r>
          </a:p>
          <a:p>
            <a:pPr marL="285750" indent="-285750">
              <a:buFont typeface="Arial" charset="0"/>
              <a:buChar char="•"/>
            </a:pPr>
            <a:r>
              <a:rPr lang="en-US" sz="2000">
                <a:latin typeface="Calibri" charset="0"/>
                <a:ea typeface="Calibri" charset="0"/>
                <a:cs typeface="Times New Roman" charset="0"/>
              </a:rPr>
              <a:t>The percentage for this reaction is 21.741%.</a:t>
            </a:r>
          </a:p>
          <a:p>
            <a:endParaRPr lang="en-US"/>
          </a:p>
        </p:txBody>
      </p:sp>
      <p:sp>
        <p:nvSpPr>
          <p:cNvPr id="13" name="Rectangle 12">
            <a:extLst>
              <a:ext uri="{FF2B5EF4-FFF2-40B4-BE49-F238E27FC236}">
                <a16:creationId xmlns:a16="http://schemas.microsoft.com/office/drawing/2014/main" id="{3982F686-1733-3540-9190-C7EC9047175F}"/>
              </a:ext>
            </a:extLst>
          </p:cNvPr>
          <p:cNvSpPr/>
          <p:nvPr/>
        </p:nvSpPr>
        <p:spPr>
          <a:xfrm>
            <a:off x="1049962" y="5414342"/>
            <a:ext cx="10380038" cy="1015663"/>
          </a:xfrm>
          <a:prstGeom prst="rect">
            <a:avLst/>
          </a:prstGeom>
          <a:solidFill>
            <a:srgbClr val="F7F4B2"/>
          </a:solidFill>
          <a:ln w="19050">
            <a:solidFill>
              <a:srgbClr val="FF0000"/>
            </a:solidFill>
          </a:ln>
        </p:spPr>
        <p:txBody>
          <a:bodyPr wrap="square">
            <a:spAutoFit/>
          </a:bodyPr>
          <a:lstStyle/>
          <a:p>
            <a:pPr marL="342900" lvl="0" indent="-342900">
              <a:buFont typeface="Arial" panose="020B0604020202020204" pitchFamily="34" charset="0"/>
              <a:buChar char="•"/>
            </a:pPr>
            <a:r>
              <a:rPr lang="en-US" sz="2000" dirty="0">
                <a:latin typeface="Calibri" charset="0"/>
                <a:ea typeface="Calibri" charset="0"/>
                <a:cs typeface="Times New Roman" charset="0"/>
              </a:rPr>
              <a:t>An additional 2.197 watts are generated from secondary reactions. Total power=3.197 watts.</a:t>
            </a:r>
          </a:p>
          <a:p>
            <a:pPr marL="342900" indent="-342900">
              <a:buFont typeface="Arial" panose="020B0604020202020204" pitchFamily="34" charset="0"/>
              <a:buChar char="•"/>
            </a:pPr>
            <a:r>
              <a:rPr lang="en-US" sz="2000" dirty="0">
                <a:latin typeface="Calibri" charset="0"/>
                <a:ea typeface="Calibri" charset="0"/>
                <a:cs typeface="Times New Roman" charset="0"/>
              </a:rPr>
              <a:t>Four new secondary child products: </a:t>
            </a:r>
            <a:r>
              <a:rPr lang="en-US" sz="2000" baseline="30000" dirty="0">
                <a:latin typeface="Calibri" charset="0"/>
                <a:ea typeface="Calibri" charset="0"/>
                <a:cs typeface="Times New Roman" charset="0"/>
              </a:rPr>
              <a:t>4</a:t>
            </a:r>
            <a:r>
              <a:rPr lang="en-US" sz="2000" dirty="0">
                <a:latin typeface="Calibri" charset="0"/>
                <a:ea typeface="Calibri" charset="0"/>
                <a:cs typeface="Times New Roman" charset="0"/>
              </a:rPr>
              <a:t>He, neutrons, more </a:t>
            </a:r>
            <a:r>
              <a:rPr lang="en-US" sz="2000" baseline="30000" dirty="0">
                <a:latin typeface="Calibri" charset="0"/>
                <a:ea typeface="Calibri" charset="0"/>
                <a:cs typeface="Times New Roman" charset="0"/>
              </a:rPr>
              <a:t>4</a:t>
            </a:r>
            <a:r>
              <a:rPr lang="en-US" sz="2000" dirty="0">
                <a:latin typeface="Calibri" charset="0"/>
                <a:ea typeface="Calibri" charset="0"/>
                <a:cs typeface="Times New Roman" charset="0"/>
              </a:rPr>
              <a:t>He, and protons.</a:t>
            </a:r>
          </a:p>
          <a:p>
            <a:pPr marL="342900" indent="-342900">
              <a:buFont typeface="Arial" panose="020B0604020202020204" pitchFamily="34" charset="0"/>
              <a:buChar char="•"/>
            </a:pPr>
            <a:r>
              <a:rPr lang="en-US" sz="2000" dirty="0">
                <a:latin typeface="Calibri" charset="0"/>
                <a:ea typeface="Calibri" charset="0"/>
                <a:cs typeface="Times New Roman" charset="0"/>
              </a:rPr>
              <a:t>The energy/</a:t>
            </a:r>
            <a:r>
              <a:rPr lang="en-US" sz="2000" baseline="30000" dirty="0">
                <a:latin typeface="Calibri" charset="0"/>
                <a:ea typeface="Calibri" charset="0"/>
                <a:cs typeface="Times New Roman" charset="0"/>
              </a:rPr>
              <a:t>4</a:t>
            </a:r>
            <a:r>
              <a:rPr lang="en-US" sz="2000" dirty="0">
                <a:latin typeface="Calibri" charset="0"/>
                <a:ea typeface="Calibri" charset="0"/>
                <a:cs typeface="Times New Roman" charset="0"/>
              </a:rPr>
              <a:t>He ratio of the </a:t>
            </a:r>
            <a:r>
              <a:rPr lang="en-US" sz="2000" dirty="0" err="1">
                <a:latin typeface="Calibri" charset="0"/>
                <a:ea typeface="Calibri" charset="0"/>
                <a:cs typeface="Times New Roman" charset="0"/>
              </a:rPr>
              <a:t>Pd</a:t>
            </a:r>
            <a:r>
              <a:rPr lang="en-US" sz="2000" dirty="0">
                <a:latin typeface="Calibri" charset="0"/>
                <a:ea typeface="Calibri" charset="0"/>
                <a:cs typeface="Times New Roman" charset="0"/>
              </a:rPr>
              <a:t> core is 3.197 joules / (7.71E11) </a:t>
            </a:r>
            <a:r>
              <a:rPr lang="en-US" sz="2000" baseline="30000" dirty="0">
                <a:latin typeface="Calibri" charset="0"/>
                <a:ea typeface="Calibri" charset="0"/>
                <a:cs typeface="Times New Roman" charset="0"/>
              </a:rPr>
              <a:t>4</a:t>
            </a:r>
            <a:r>
              <a:rPr lang="en-US" sz="2000" dirty="0">
                <a:latin typeface="Calibri" charset="0"/>
                <a:ea typeface="Calibri" charset="0"/>
                <a:cs typeface="Times New Roman" charset="0"/>
              </a:rPr>
              <a:t>He atoms = 25.88 MeV/</a:t>
            </a:r>
            <a:r>
              <a:rPr lang="en-US" sz="2000" baseline="30000" dirty="0">
                <a:latin typeface="Calibri" charset="0"/>
                <a:ea typeface="Calibri" charset="0"/>
                <a:cs typeface="Times New Roman" charset="0"/>
              </a:rPr>
              <a:t>4</a:t>
            </a:r>
            <a:r>
              <a:rPr lang="en-US" sz="2000" dirty="0">
                <a:latin typeface="Calibri" charset="0"/>
                <a:ea typeface="Calibri" charset="0"/>
                <a:cs typeface="Times New Roman" charset="0"/>
              </a:rPr>
              <a:t>He.</a:t>
            </a:r>
          </a:p>
        </p:txBody>
      </p:sp>
    </p:spTree>
    <p:extLst>
      <p:ext uri="{BB962C8B-B14F-4D97-AF65-F5344CB8AC3E}">
        <p14:creationId xmlns:p14="http://schemas.microsoft.com/office/powerpoint/2010/main" val="78262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0" y="3991648"/>
            <a:ext cx="4774064" cy="461665"/>
          </a:xfrm>
          <a:prstGeom prst="rect">
            <a:avLst/>
          </a:prstGeom>
        </p:spPr>
        <p:txBody>
          <a:bodyPr wrap="none">
            <a:spAutoFit/>
          </a:bodyPr>
          <a:lstStyle/>
          <a:p>
            <a:r>
              <a:rPr lang="en-US" sz="2400" b="1" u="sng">
                <a:ea typeface="Calibri" charset="0"/>
                <a:cs typeface="Times New Roman" charset="0"/>
              </a:rPr>
              <a:t>Chain Reaction Determination.</a:t>
            </a:r>
            <a:endParaRPr lang="en-US" sz="2400" u="sng">
              <a:effectLst/>
              <a:ea typeface="Calibri" charset="0"/>
              <a:cs typeface="Times New Roman" charset="0"/>
            </a:endParaRPr>
          </a:p>
        </p:txBody>
      </p:sp>
      <p:sp>
        <p:nvSpPr>
          <p:cNvPr id="16" name="Rectangle 15"/>
          <p:cNvSpPr/>
          <p:nvPr/>
        </p:nvSpPr>
        <p:spPr>
          <a:xfrm>
            <a:off x="3664687" y="0"/>
            <a:ext cx="7448789" cy="461665"/>
          </a:xfrm>
          <a:prstGeom prst="rect">
            <a:avLst/>
          </a:prstGeom>
        </p:spPr>
        <p:txBody>
          <a:bodyPr wrap="square">
            <a:spAutoFit/>
          </a:bodyPr>
          <a:lstStyle/>
          <a:p>
            <a:r>
              <a:rPr lang="en-US" sz="2400" b="1" u="sng">
                <a:ea typeface="Times New Roman" charset="0"/>
                <a:cs typeface="Times New Roman" charset="0"/>
              </a:rPr>
              <a:t>Scattering of the Secondary Child Products.</a:t>
            </a:r>
            <a:endParaRPr lang="en-US" sz="2400" u="sng">
              <a:ea typeface="Times New Roman" charset="0"/>
              <a:cs typeface="Times New Roman" charset="0"/>
            </a:endParaRPr>
          </a:p>
        </p:txBody>
      </p:sp>
      <p:sp>
        <p:nvSpPr>
          <p:cNvPr id="12" name="Rectangle 11"/>
          <p:cNvSpPr/>
          <p:nvPr/>
        </p:nvSpPr>
        <p:spPr>
          <a:xfrm>
            <a:off x="157192" y="460175"/>
            <a:ext cx="6777007" cy="3416320"/>
          </a:xfrm>
          <a:prstGeom prst="rect">
            <a:avLst/>
          </a:prstGeom>
        </p:spPr>
        <p:txBody>
          <a:bodyPr wrap="square">
            <a:spAutoFit/>
          </a:bodyPr>
          <a:lstStyle/>
          <a:p>
            <a:pPr marL="285750" marR="0" lvl="0" indent="-285750">
              <a:spcBef>
                <a:spcPts val="0"/>
              </a:spcBef>
              <a:spcAft>
                <a:spcPts val="0"/>
              </a:spcAft>
              <a:buFont typeface="Arial" charset="0"/>
              <a:buChar char="•"/>
            </a:pPr>
            <a:r>
              <a:rPr lang="en-US" sz="2400">
                <a:latin typeface="Calibri" charset="0"/>
                <a:ea typeface="Calibri" charset="0"/>
                <a:cs typeface="Times New Roman" charset="0"/>
              </a:rPr>
              <a:t>These 4 energetic child products scatter with </a:t>
            </a:r>
            <a:r>
              <a:rPr lang="en-US" sz="2400" baseline="30000">
                <a:latin typeface="Calibri" charset="0"/>
                <a:ea typeface="Calibri" charset="0"/>
                <a:cs typeface="Times New Roman" charset="0"/>
              </a:rPr>
              <a:t>2</a:t>
            </a:r>
            <a:r>
              <a:rPr lang="en-US" sz="2400">
                <a:latin typeface="Calibri" charset="0"/>
                <a:ea typeface="Calibri" charset="0"/>
                <a:cs typeface="Times New Roman" charset="0"/>
              </a:rPr>
              <a:t>d</a:t>
            </a:r>
          </a:p>
          <a:p>
            <a:pPr marL="742950" lvl="1" indent="-285750">
              <a:buFont typeface="Arial" charset="0"/>
              <a:buChar char="•"/>
            </a:pPr>
            <a:r>
              <a:rPr lang="en-US" sz="2400">
                <a:latin typeface="Calibri" charset="0"/>
                <a:ea typeface="Calibri" charset="0"/>
                <a:cs typeface="Times New Roman" charset="0"/>
              </a:rPr>
              <a:t>Like previous child products.</a:t>
            </a:r>
          </a:p>
          <a:p>
            <a:pPr marL="285750" marR="0" lvl="0" indent="-285750">
              <a:spcBef>
                <a:spcPts val="0"/>
              </a:spcBef>
              <a:spcAft>
                <a:spcPts val="0"/>
              </a:spcAft>
              <a:buFont typeface="Arial" charset="0"/>
              <a:buChar char="•"/>
            </a:pPr>
            <a:r>
              <a:rPr lang="en-US" sz="2400">
                <a:latin typeface="Calibri" charset="0"/>
                <a:ea typeface="Calibri" charset="0"/>
                <a:cs typeface="Times New Roman" charset="0"/>
              </a:rPr>
              <a:t>The same equations and procedures apply</a:t>
            </a:r>
          </a:p>
          <a:p>
            <a:pPr marL="742950" lvl="1" indent="-285750">
              <a:buFont typeface="Arial" charset="0"/>
              <a:buChar char="•"/>
            </a:pPr>
            <a:r>
              <a:rPr lang="en-US" sz="2400">
                <a:latin typeface="Calibri" charset="0"/>
                <a:ea typeface="Calibri" charset="0"/>
                <a:cs typeface="Times New Roman" charset="0"/>
              </a:rPr>
              <a:t>with appropriate values.</a:t>
            </a:r>
          </a:p>
          <a:p>
            <a:pPr marL="285750" marR="0" lvl="0" indent="-285750">
              <a:spcBef>
                <a:spcPts val="0"/>
              </a:spcBef>
              <a:spcAft>
                <a:spcPts val="0"/>
              </a:spcAft>
              <a:buFont typeface="Arial" charset="0"/>
              <a:buChar char="•"/>
            </a:pPr>
            <a:r>
              <a:rPr lang="en-US" sz="2400">
                <a:latin typeface="Calibri" charset="0"/>
                <a:ea typeface="Calibri" charset="0"/>
                <a:cs typeface="Times New Roman" charset="0"/>
              </a:rPr>
              <a:t>The details are not repeated here.</a:t>
            </a:r>
          </a:p>
          <a:p>
            <a:pPr marL="285750" marR="0" lvl="0" indent="-285750">
              <a:spcBef>
                <a:spcPts val="0"/>
              </a:spcBef>
              <a:spcAft>
                <a:spcPts val="0"/>
              </a:spcAft>
              <a:buFont typeface="Arial" charset="0"/>
              <a:buChar char="•"/>
            </a:pPr>
            <a:r>
              <a:rPr lang="en-US" sz="2400">
                <a:latin typeface="Calibri" charset="0"/>
                <a:ea typeface="Calibri" charset="0"/>
                <a:cs typeface="Times New Roman" charset="0"/>
              </a:rPr>
              <a:t>The final results, for </a:t>
            </a:r>
            <a:r>
              <a:rPr lang="en-US" sz="2400" u="sng">
                <a:latin typeface="Calibri" charset="0"/>
                <a:ea typeface="Calibri" charset="0"/>
                <a:cs typeface="Times New Roman" charset="0"/>
              </a:rPr>
              <a:t>both</a:t>
            </a:r>
            <a:r>
              <a:rPr lang="en-US" sz="2400">
                <a:latin typeface="Calibri" charset="0"/>
                <a:ea typeface="Calibri" charset="0"/>
                <a:cs typeface="Times New Roman" charset="0"/>
              </a:rPr>
              <a:t> the primary and secondary reactions are shown in table, right.</a:t>
            </a:r>
          </a:p>
          <a:p>
            <a:pPr marL="285750" marR="0" lvl="0" indent="-285750">
              <a:spcBef>
                <a:spcPts val="0"/>
              </a:spcBef>
              <a:spcAft>
                <a:spcPts val="0"/>
              </a:spcAft>
              <a:buFont typeface="Arial" charset="0"/>
              <a:buChar char="•"/>
            </a:pPr>
            <a:r>
              <a:rPr lang="en-US" sz="2400">
                <a:latin typeface="Calibri" charset="0"/>
                <a:ea typeface="Calibri" charset="0"/>
                <a:cs typeface="Times New Roman" charset="0"/>
              </a:rPr>
              <a:t>There are 1.0821 x 10</a:t>
            </a:r>
            <a:r>
              <a:rPr lang="en-US" sz="2400" baseline="30000">
                <a:latin typeface="Calibri" charset="0"/>
                <a:ea typeface="Calibri" charset="0"/>
                <a:cs typeface="Times New Roman" charset="0"/>
              </a:rPr>
              <a:t>13</a:t>
            </a:r>
            <a:r>
              <a:rPr lang="en-US" sz="2400">
                <a:latin typeface="Calibri" charset="0"/>
                <a:ea typeface="Calibri" charset="0"/>
                <a:cs typeface="Times New Roman" charset="0"/>
              </a:rPr>
              <a:t> energetic </a:t>
            </a:r>
            <a:r>
              <a:rPr lang="en-US" sz="2400" baseline="30000">
                <a:latin typeface="Calibri" charset="0"/>
                <a:ea typeface="Calibri" charset="0"/>
                <a:cs typeface="Times New Roman" charset="0"/>
              </a:rPr>
              <a:t>2</a:t>
            </a:r>
            <a:r>
              <a:rPr lang="en-US" sz="2400">
                <a:latin typeface="Calibri" charset="0"/>
                <a:ea typeface="Calibri" charset="0"/>
                <a:cs typeface="Times New Roman" charset="0"/>
              </a:rPr>
              <a:t>d</a:t>
            </a:r>
          </a:p>
          <a:p>
            <a:pPr marL="285750" marR="0" lvl="0" indent="-285750">
              <a:spcBef>
                <a:spcPts val="0"/>
              </a:spcBef>
              <a:spcAft>
                <a:spcPts val="0"/>
              </a:spcAft>
              <a:buFont typeface="Arial" charset="0"/>
              <a:buChar char="•"/>
            </a:pPr>
            <a:r>
              <a:rPr lang="en-US" sz="2400">
                <a:latin typeface="Calibri" charset="0"/>
                <a:ea typeface="Calibri" charset="0"/>
                <a:cs typeface="Times New Roman" charset="0"/>
              </a:rPr>
              <a:t>Average energy of 0.3993 MeV.</a:t>
            </a:r>
            <a:endParaRPr lang="en-US" sz="2400">
              <a:effectLst/>
              <a:latin typeface="Calibri" charset="0"/>
              <a:ea typeface="Calibri" charset="0"/>
              <a:cs typeface="Times New Roman" charset="0"/>
            </a:endParaRPr>
          </a:p>
        </p:txBody>
      </p:sp>
      <p:sp>
        <p:nvSpPr>
          <p:cNvPr id="15" name="Rectangle 14"/>
          <p:cNvSpPr/>
          <p:nvPr/>
        </p:nvSpPr>
        <p:spPr>
          <a:xfrm>
            <a:off x="-1" y="4459744"/>
            <a:ext cx="4724401" cy="2308324"/>
          </a:xfrm>
          <a:prstGeom prst="rect">
            <a:avLst/>
          </a:prstGeom>
        </p:spPr>
        <p:txBody>
          <a:bodyPr wrap="square">
            <a:spAutoFit/>
          </a:bodyPr>
          <a:lstStyle/>
          <a:p>
            <a:pPr marL="173736" indent="-173736">
              <a:buFont typeface="Arial" charset="0"/>
              <a:buChar char="•"/>
            </a:pPr>
            <a:r>
              <a:rPr lang="en-US" sz="2400">
                <a:latin typeface="Calibri" charset="0"/>
                <a:cs typeface="Times New Roman" charset="0"/>
              </a:rPr>
              <a:t>NAE is </a:t>
            </a:r>
            <a:r>
              <a:rPr lang="en-US" sz="2400">
                <a:solidFill>
                  <a:srgbClr val="FF0000"/>
                </a:solidFill>
                <a:latin typeface="Calibri" charset="0"/>
                <a:cs typeface="Times New Roman" charset="0"/>
              </a:rPr>
              <a:t>10X</a:t>
            </a:r>
            <a:r>
              <a:rPr lang="en-US" sz="2400">
                <a:latin typeface="Calibri" charset="0"/>
                <a:cs typeface="Times New Roman" charset="0"/>
              </a:rPr>
              <a:t> the 100% loading value.</a:t>
            </a:r>
          </a:p>
          <a:p>
            <a:pPr marL="630936" lvl="1" indent="-173736">
              <a:buFont typeface="Arial" charset="0"/>
              <a:buChar char="•"/>
            </a:pPr>
            <a:r>
              <a:rPr lang="en-US" sz="2400">
                <a:latin typeface="Calibri" charset="0"/>
                <a:ea typeface="Calibri" charset="0"/>
                <a:cs typeface="Times New Roman" charset="0"/>
              </a:rPr>
              <a:t>Nice round number.</a:t>
            </a:r>
          </a:p>
          <a:p>
            <a:pPr marL="173736" indent="-173736">
              <a:buFont typeface="Arial" charset="0"/>
              <a:buChar char="•"/>
            </a:pPr>
            <a:r>
              <a:rPr lang="en-US" sz="2400">
                <a:latin typeface="Calibri" charset="0"/>
                <a:ea typeface="Calibri" charset="0"/>
                <a:cs typeface="Times New Roman" charset="0"/>
              </a:rPr>
              <a:t>This example reactor </a:t>
            </a:r>
            <a:r>
              <a:rPr lang="en-US" sz="2400" u="sng">
                <a:latin typeface="Calibri" charset="0"/>
                <a:ea typeface="Calibri" charset="0"/>
                <a:cs typeface="Times New Roman" charset="0"/>
              </a:rPr>
              <a:t>is able</a:t>
            </a:r>
            <a:r>
              <a:rPr lang="en-US" sz="2400">
                <a:latin typeface="Calibri" charset="0"/>
                <a:ea typeface="Calibri" charset="0"/>
                <a:cs typeface="Times New Roman" charset="0"/>
              </a:rPr>
              <a:t> to a get a chain reaction.</a:t>
            </a:r>
          </a:p>
          <a:p>
            <a:pPr marL="630936" lvl="1" indent="-173736">
              <a:buFont typeface="Arial" charset="0"/>
              <a:buChar char="•"/>
            </a:pPr>
            <a:r>
              <a:rPr lang="en-US" sz="2400">
                <a:latin typeface="Calibri" charset="0"/>
                <a:ea typeface="Calibri" charset="0"/>
                <a:cs typeface="Times New Roman" charset="0"/>
              </a:rPr>
              <a:t>We need 1.71 x 10</a:t>
            </a:r>
            <a:r>
              <a:rPr lang="en-US" sz="2400" baseline="30000">
                <a:latin typeface="Calibri" charset="0"/>
                <a:ea typeface="Calibri" charset="0"/>
                <a:cs typeface="Times New Roman" charset="0"/>
              </a:rPr>
              <a:t>12</a:t>
            </a:r>
            <a:r>
              <a:rPr lang="en-US" sz="2400">
                <a:latin typeface="Calibri" charset="0"/>
                <a:ea typeface="Calibri" charset="0"/>
                <a:cs typeface="Times New Roman" charset="0"/>
              </a:rPr>
              <a:t> or more.</a:t>
            </a:r>
          </a:p>
          <a:p>
            <a:pPr marL="630936" lvl="1" indent="-173736">
              <a:buFont typeface="Arial" charset="0"/>
              <a:buChar char="•"/>
            </a:pPr>
            <a:r>
              <a:rPr lang="en-US" sz="2400">
                <a:latin typeface="Calibri" charset="0"/>
                <a:ea typeface="Calibri" charset="0"/>
                <a:cs typeface="Times New Roman" charset="0"/>
              </a:rPr>
              <a:t>We get 1.752 x 10</a:t>
            </a:r>
            <a:r>
              <a:rPr lang="en-US" sz="2400" baseline="30000">
                <a:latin typeface="Calibri" charset="0"/>
                <a:ea typeface="Calibri" charset="0"/>
                <a:cs typeface="Times New Roman" charset="0"/>
              </a:rPr>
              <a:t>12</a:t>
            </a:r>
            <a:r>
              <a:rPr lang="en-US" sz="2400">
                <a:latin typeface="Calibri" charset="0"/>
                <a:ea typeface="Calibri" charset="0"/>
                <a:cs typeface="Times New Roman" charset="0"/>
              </a:rPr>
              <a:t>.</a:t>
            </a:r>
          </a:p>
        </p:txBody>
      </p:sp>
      <p:sp>
        <p:nvSpPr>
          <p:cNvPr id="13" name="Rectangle 12">
            <a:extLst>
              <a:ext uri="{FF2B5EF4-FFF2-40B4-BE49-F238E27FC236}">
                <a16:creationId xmlns:a16="http://schemas.microsoft.com/office/drawing/2014/main" id="{7AE3772D-1981-8E48-B5AE-97115C536790}"/>
              </a:ext>
            </a:extLst>
          </p:cNvPr>
          <p:cNvSpPr/>
          <p:nvPr/>
        </p:nvSpPr>
        <p:spPr>
          <a:xfrm>
            <a:off x="1765870" y="3100389"/>
            <a:ext cx="1675830" cy="319178"/>
          </a:xfrm>
          <a:prstGeom prst="rect">
            <a:avLst/>
          </a:prstGeom>
          <a:solidFill>
            <a:srgbClr val="3DE6A9">
              <a:alpha val="32157"/>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7C2100-CCB2-2D48-B9D1-955E0B014FDA}"/>
              </a:ext>
            </a:extLst>
          </p:cNvPr>
          <p:cNvSpPr/>
          <p:nvPr/>
        </p:nvSpPr>
        <p:spPr>
          <a:xfrm>
            <a:off x="2794570" y="3481389"/>
            <a:ext cx="940279" cy="319178"/>
          </a:xfrm>
          <a:prstGeom prst="rect">
            <a:avLst/>
          </a:prstGeom>
          <a:solidFill>
            <a:srgbClr val="3DE6A9">
              <a:alpha val="32157"/>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299" y="665141"/>
            <a:ext cx="5150216" cy="28346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00" y="3771899"/>
            <a:ext cx="7106216" cy="2950634"/>
          </a:xfrm>
          <a:prstGeom prst="rect">
            <a:avLst/>
          </a:prstGeom>
        </p:spPr>
      </p:pic>
    </p:spTree>
    <p:extLst>
      <p:ext uri="{BB962C8B-B14F-4D97-AF65-F5344CB8AC3E}">
        <p14:creationId xmlns:p14="http://schemas.microsoft.com/office/powerpoint/2010/main" val="186270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18208" y="1093238"/>
            <a:ext cx="5017476" cy="3785652"/>
          </a:xfrm>
          <a:prstGeom prst="rect">
            <a:avLst/>
          </a:prstGeom>
          <a:noFill/>
        </p:spPr>
        <p:txBody>
          <a:bodyPr wrap="square" rtlCol="0">
            <a:spAutoFit/>
          </a:bodyPr>
          <a:lstStyle/>
          <a:p>
            <a:r>
              <a:rPr lang="en-US" sz="2400" u="sng"/>
              <a:t>Inside the Core</a:t>
            </a:r>
            <a:r>
              <a:rPr lang="en-US" sz="2400"/>
              <a:t>--two reactions </a:t>
            </a:r>
          </a:p>
          <a:p>
            <a:pPr marL="285750" indent="-285750">
              <a:buFont typeface="Arial" charset="0"/>
              <a:buChar char="•"/>
            </a:pPr>
            <a:r>
              <a:rPr lang="en-US" sz="2400" baseline="30000"/>
              <a:t>105</a:t>
            </a:r>
            <a:r>
              <a:rPr lang="en-US" sz="2400"/>
              <a:t>Pd+n</a:t>
            </a:r>
            <a:r>
              <a:rPr lang="en-US" sz="2400">
                <a:sym typeface="Wingdings"/>
              </a:rPr>
              <a:t></a:t>
            </a:r>
            <a:r>
              <a:rPr lang="en-US" sz="2400" baseline="30000">
                <a:sym typeface="Wingdings"/>
              </a:rPr>
              <a:t>106</a:t>
            </a:r>
            <a:r>
              <a:rPr lang="en-US" sz="2400">
                <a:sym typeface="Wingdings"/>
              </a:rPr>
              <a:t>Pd. </a:t>
            </a:r>
          </a:p>
          <a:p>
            <a:pPr marL="742950" lvl="1" indent="-285750">
              <a:buFont typeface="Arial" charset="0"/>
              <a:buChar char="•"/>
            </a:pPr>
            <a:r>
              <a:rPr lang="en-US" sz="2400">
                <a:sym typeface="Wingdings"/>
              </a:rPr>
              <a:t>The reaction rate </a:t>
            </a:r>
            <a:r>
              <a:rPr lang="en-US" sz="2400" u="sng">
                <a:sym typeface="Wingdings"/>
              </a:rPr>
              <a:t>not</a:t>
            </a:r>
            <a:r>
              <a:rPr lang="en-US" sz="2400">
                <a:sym typeface="Wingdings"/>
              </a:rPr>
              <a:t> high enough to change isotopic ratio.</a:t>
            </a:r>
          </a:p>
          <a:p>
            <a:pPr marL="285750" indent="-285750">
              <a:buFont typeface="Arial" charset="0"/>
              <a:buChar char="•"/>
            </a:pPr>
            <a:endParaRPr lang="en-US" sz="2400">
              <a:sym typeface="Wingdings"/>
            </a:endParaRPr>
          </a:p>
          <a:p>
            <a:pPr marL="285750" indent="-285750">
              <a:buFont typeface="Arial" charset="0"/>
              <a:buChar char="•"/>
            </a:pPr>
            <a:r>
              <a:rPr lang="en-US" sz="2400" baseline="30000">
                <a:sym typeface="Wingdings"/>
              </a:rPr>
              <a:t>3</a:t>
            </a:r>
            <a:r>
              <a:rPr lang="en-US" sz="2400">
                <a:sym typeface="Wingdings"/>
              </a:rPr>
              <a:t>He+n</a:t>
            </a:r>
            <a:r>
              <a:rPr lang="en-US" sz="2400" baseline="30000">
                <a:sym typeface="Wingdings"/>
              </a:rPr>
              <a:t>3</a:t>
            </a:r>
            <a:r>
              <a:rPr lang="en-US" sz="2400">
                <a:sym typeface="Wingdings"/>
              </a:rPr>
              <a:t>t+p.</a:t>
            </a:r>
          </a:p>
          <a:p>
            <a:pPr marL="742950" lvl="1" indent="-285750">
              <a:buFont typeface="Arial" charset="0"/>
              <a:buChar char="•"/>
            </a:pPr>
            <a:r>
              <a:rPr lang="en-US" sz="2400">
                <a:sym typeface="Wingdings"/>
              </a:rPr>
              <a:t>Thermal neutron cross section, </a:t>
            </a:r>
            <a:r>
              <a:rPr lang="en-US" sz="2400" b="1">
                <a:sym typeface="Wingdings"/>
              </a:rPr>
              <a:t>5330</a:t>
            </a:r>
            <a:r>
              <a:rPr lang="en-US" sz="2400">
                <a:sym typeface="Wingdings"/>
              </a:rPr>
              <a:t> barns.</a:t>
            </a:r>
          </a:p>
          <a:p>
            <a:pPr marL="742950" lvl="1" indent="-285750">
              <a:buFont typeface="Arial" charset="0"/>
              <a:buChar char="•"/>
            </a:pPr>
            <a:r>
              <a:rPr lang="en-US" sz="2400">
                <a:sym typeface="Wingdings"/>
              </a:rPr>
              <a:t>This is the reaction used in neutron detectors.</a:t>
            </a:r>
            <a:endParaRPr lang="en-US" sz="2400"/>
          </a:p>
        </p:txBody>
      </p:sp>
      <p:sp>
        <p:nvSpPr>
          <p:cNvPr id="7" name="TextBox 6">
            <a:extLst>
              <a:ext uri="{FF2B5EF4-FFF2-40B4-BE49-F238E27FC236}">
                <a16:creationId xmlns:a16="http://schemas.microsoft.com/office/drawing/2014/main" id="{D8356DE2-16A4-1B42-98F1-E4CDD6D29AF0}"/>
              </a:ext>
            </a:extLst>
          </p:cNvPr>
          <p:cNvSpPr txBox="1"/>
          <p:nvPr/>
        </p:nvSpPr>
        <p:spPr>
          <a:xfrm>
            <a:off x="0" y="0"/>
            <a:ext cx="12124944" cy="461665"/>
          </a:xfrm>
          <a:prstGeom prst="rect">
            <a:avLst/>
          </a:prstGeom>
          <a:noFill/>
        </p:spPr>
        <p:txBody>
          <a:bodyPr wrap="square" rtlCol="0">
            <a:spAutoFit/>
          </a:bodyPr>
          <a:lstStyle/>
          <a:p>
            <a:pPr algn="ctr"/>
            <a:r>
              <a:rPr lang="en-US" sz="2400" b="1" u="sng">
                <a:sym typeface="Wingdings"/>
              </a:rPr>
              <a:t>The Calculations Regarding the Neutrons Emission</a:t>
            </a:r>
            <a:endParaRPr lang="en-US" sz="2400" b="1" u="sng"/>
          </a:p>
        </p:txBody>
      </p:sp>
      <p:sp>
        <p:nvSpPr>
          <p:cNvPr id="5" name="TextBox 4"/>
          <p:cNvSpPr txBox="1"/>
          <p:nvPr/>
        </p:nvSpPr>
        <p:spPr>
          <a:xfrm>
            <a:off x="5346700" y="944335"/>
            <a:ext cx="6739792" cy="4708981"/>
          </a:xfrm>
          <a:prstGeom prst="rect">
            <a:avLst/>
          </a:prstGeom>
          <a:noFill/>
        </p:spPr>
        <p:txBody>
          <a:bodyPr wrap="square" rtlCol="0">
            <a:spAutoFit/>
          </a:bodyPr>
          <a:lstStyle/>
          <a:p>
            <a:r>
              <a:rPr lang="en-US" sz="2400" u="sng"/>
              <a:t>In the set-up</a:t>
            </a:r>
            <a:r>
              <a:rPr lang="en-US" sz="2400"/>
              <a:t>--three reactions </a:t>
            </a:r>
          </a:p>
          <a:p>
            <a:pPr marL="182880" indent="-182880">
              <a:buFont typeface="Arial" charset="0"/>
              <a:buChar char="•"/>
            </a:pPr>
            <a:r>
              <a:rPr lang="en-US" sz="2400" baseline="30000"/>
              <a:t>6</a:t>
            </a:r>
            <a:r>
              <a:rPr lang="en-US" sz="2400"/>
              <a:t>Li + n</a:t>
            </a:r>
            <a:r>
              <a:rPr lang="en-US" sz="2400">
                <a:sym typeface="Wingdings"/>
              </a:rPr>
              <a:t></a:t>
            </a:r>
            <a:r>
              <a:rPr lang="en-US" sz="2400" baseline="30000">
                <a:sym typeface="Wingdings"/>
              </a:rPr>
              <a:t>4</a:t>
            </a:r>
            <a:r>
              <a:rPr lang="en-US" sz="2400">
                <a:sym typeface="Wingdings"/>
              </a:rPr>
              <a:t>He + </a:t>
            </a:r>
            <a:r>
              <a:rPr lang="en-US" sz="2400" baseline="30000">
                <a:sym typeface="Wingdings"/>
              </a:rPr>
              <a:t>3</a:t>
            </a:r>
            <a:r>
              <a:rPr lang="en-US" sz="2400">
                <a:sym typeface="Wingdings"/>
              </a:rPr>
              <a:t>t.</a:t>
            </a:r>
          </a:p>
          <a:p>
            <a:pPr marL="640080" lvl="1" indent="-182880">
              <a:buFont typeface="Arial" charset="0"/>
              <a:buChar char="•"/>
            </a:pPr>
            <a:r>
              <a:rPr lang="en-US" sz="2400">
                <a:sym typeface="Wingdings"/>
              </a:rPr>
              <a:t>This has a cross section of </a:t>
            </a:r>
            <a:r>
              <a:rPr lang="en-US" sz="2400" b="1">
                <a:sym typeface="Wingdings"/>
              </a:rPr>
              <a:t>941</a:t>
            </a:r>
            <a:r>
              <a:rPr lang="en-US" sz="2400">
                <a:sym typeface="Wingdings"/>
              </a:rPr>
              <a:t> barns.</a:t>
            </a:r>
          </a:p>
          <a:p>
            <a:pPr marL="640080" lvl="1" indent="-182880">
              <a:buFont typeface="Arial" charset="0"/>
              <a:buChar char="•"/>
            </a:pPr>
            <a:r>
              <a:rPr lang="en-US" sz="2400">
                <a:sym typeface="Wingdings"/>
              </a:rPr>
              <a:t>Used in hot fusion reactors to stop neutrons.</a:t>
            </a:r>
          </a:p>
          <a:p>
            <a:pPr marL="640080" lvl="1" indent="-182880">
              <a:buFont typeface="Arial" charset="0"/>
              <a:buChar char="•"/>
            </a:pPr>
            <a:endParaRPr lang="en-US">
              <a:sym typeface="Wingdings"/>
            </a:endParaRPr>
          </a:p>
          <a:p>
            <a:pPr marL="182880" indent="-182880">
              <a:buFont typeface="Arial" charset="0"/>
              <a:buChar char="•"/>
            </a:pPr>
            <a:r>
              <a:rPr lang="en-US" sz="2400" baseline="30000">
                <a:sym typeface="Wingdings"/>
              </a:rPr>
              <a:t>10</a:t>
            </a:r>
            <a:r>
              <a:rPr lang="en-US" sz="2400">
                <a:sym typeface="Wingdings"/>
              </a:rPr>
              <a:t>B + n</a:t>
            </a:r>
            <a:r>
              <a:rPr lang="en-US" sz="2400" baseline="30000">
                <a:sym typeface="Wingdings"/>
              </a:rPr>
              <a:t>4</a:t>
            </a:r>
            <a:r>
              <a:rPr lang="en-US" sz="2400">
                <a:sym typeface="Wingdings"/>
              </a:rPr>
              <a:t>He + </a:t>
            </a:r>
            <a:r>
              <a:rPr lang="en-US" sz="2400" baseline="30000">
                <a:sym typeface="Wingdings"/>
              </a:rPr>
              <a:t>7</a:t>
            </a:r>
            <a:r>
              <a:rPr lang="en-US" sz="2400">
                <a:sym typeface="Wingdings"/>
              </a:rPr>
              <a:t>Li. </a:t>
            </a:r>
          </a:p>
          <a:p>
            <a:pPr marL="640080" lvl="1" indent="-182880">
              <a:buFont typeface="Arial" charset="0"/>
              <a:buChar char="•"/>
            </a:pPr>
            <a:r>
              <a:rPr lang="en-US" sz="2400">
                <a:sym typeface="Wingdings"/>
              </a:rPr>
              <a:t>Cross section is </a:t>
            </a:r>
            <a:r>
              <a:rPr lang="en-US" sz="2400" b="1">
                <a:sym typeface="Wingdings"/>
              </a:rPr>
              <a:t>3840</a:t>
            </a:r>
            <a:r>
              <a:rPr lang="en-US" sz="2400">
                <a:sym typeface="Wingdings"/>
              </a:rPr>
              <a:t> barns.</a:t>
            </a:r>
          </a:p>
          <a:p>
            <a:pPr marL="640080" lvl="1" indent="-182880">
              <a:buFont typeface="Arial" charset="0"/>
              <a:buChar char="•"/>
            </a:pPr>
            <a:r>
              <a:rPr lang="en-US" sz="2400">
                <a:sym typeface="Wingdings"/>
              </a:rPr>
              <a:t>Used as neutron moderator in fission reactors.</a:t>
            </a:r>
          </a:p>
          <a:p>
            <a:pPr marL="640080" lvl="1" indent="-182880">
              <a:buFont typeface="Arial" charset="0"/>
              <a:buChar char="•"/>
            </a:pPr>
            <a:r>
              <a:rPr lang="en-US" sz="2400">
                <a:sym typeface="Wingdings"/>
              </a:rPr>
              <a:t>Contained in </a:t>
            </a:r>
            <a:r>
              <a:rPr lang="en-US" sz="2400" u="sng">
                <a:sym typeface="Wingdings"/>
              </a:rPr>
              <a:t>Pyrex</a:t>
            </a:r>
            <a:r>
              <a:rPr lang="en-US" sz="2400">
                <a:sym typeface="Wingdings"/>
              </a:rPr>
              <a:t> or </a:t>
            </a:r>
            <a:r>
              <a:rPr lang="en-US" sz="2400" u="sng" err="1">
                <a:sym typeface="Wingdings"/>
              </a:rPr>
              <a:t>Dewars</a:t>
            </a:r>
            <a:r>
              <a:rPr lang="en-US" sz="2400">
                <a:sym typeface="Wingdings"/>
              </a:rPr>
              <a:t> in the set-up.</a:t>
            </a:r>
          </a:p>
          <a:p>
            <a:pPr marL="182880" indent="-182880">
              <a:buFont typeface="Arial" charset="0"/>
              <a:buChar char="•"/>
            </a:pPr>
            <a:endParaRPr lang="en-US"/>
          </a:p>
          <a:p>
            <a:pPr marL="182880" indent="-182880">
              <a:buFont typeface="Arial" charset="0"/>
              <a:buChar char="•"/>
            </a:pPr>
            <a:r>
              <a:rPr lang="en-US" sz="2400" baseline="30000"/>
              <a:t>1</a:t>
            </a:r>
            <a:r>
              <a:rPr lang="en-US" sz="2400"/>
              <a:t>H + n</a:t>
            </a:r>
            <a:r>
              <a:rPr lang="en-US" sz="2400">
                <a:sym typeface="Wingdings"/>
              </a:rPr>
              <a:t></a:t>
            </a:r>
            <a:r>
              <a:rPr lang="en-US" sz="2400" baseline="30000">
                <a:sym typeface="Wingdings"/>
              </a:rPr>
              <a:t>2</a:t>
            </a:r>
            <a:r>
              <a:rPr lang="en-US" sz="2400">
                <a:sym typeface="Wingdings"/>
              </a:rPr>
              <a:t>H</a:t>
            </a:r>
          </a:p>
          <a:p>
            <a:pPr marL="640080" lvl="1" indent="-182880">
              <a:buFont typeface="Arial" charset="0"/>
              <a:buChar char="•"/>
            </a:pPr>
            <a:r>
              <a:rPr lang="en-US" sz="2400">
                <a:sym typeface="Wingdings"/>
              </a:rPr>
              <a:t>High density in water bath.</a:t>
            </a:r>
          </a:p>
          <a:p>
            <a:pPr marL="640080" lvl="1" indent="-182880">
              <a:buFont typeface="Arial" charset="0"/>
              <a:buChar char="•"/>
            </a:pPr>
            <a:r>
              <a:rPr lang="en-US" sz="2400">
                <a:sym typeface="Wingdings"/>
              </a:rPr>
              <a:t>Used as moderator in fission reactors.</a:t>
            </a:r>
          </a:p>
        </p:txBody>
      </p:sp>
      <p:sp>
        <p:nvSpPr>
          <p:cNvPr id="8" name="TextBox 7"/>
          <p:cNvSpPr txBox="1"/>
          <p:nvPr/>
        </p:nvSpPr>
        <p:spPr>
          <a:xfrm>
            <a:off x="0" y="527538"/>
            <a:ext cx="7171259" cy="461665"/>
          </a:xfrm>
          <a:prstGeom prst="rect">
            <a:avLst/>
          </a:prstGeom>
          <a:noFill/>
        </p:spPr>
        <p:txBody>
          <a:bodyPr wrap="none" rtlCol="0">
            <a:spAutoFit/>
          </a:bodyPr>
          <a:lstStyle/>
          <a:p>
            <a:r>
              <a:rPr lang="en-US" sz="2400"/>
              <a:t>For </a:t>
            </a:r>
            <a:r>
              <a:rPr lang="en-US" sz="2400" b="1" u="sng"/>
              <a:t>Thermal Neutrons,</a:t>
            </a:r>
            <a:r>
              <a:rPr lang="en-US" sz="2400"/>
              <a:t> these reactions absorb them:</a:t>
            </a:r>
            <a:endParaRPr lang="en-US"/>
          </a:p>
        </p:txBody>
      </p:sp>
      <p:sp>
        <p:nvSpPr>
          <p:cNvPr id="9" name="Rectangle 8"/>
          <p:cNvSpPr/>
          <p:nvPr/>
        </p:nvSpPr>
        <p:spPr>
          <a:xfrm>
            <a:off x="350715" y="5239530"/>
            <a:ext cx="4818185" cy="830997"/>
          </a:xfrm>
          <a:prstGeom prst="rect">
            <a:avLst/>
          </a:prstGeom>
          <a:solidFill>
            <a:srgbClr val="F7F4B2"/>
          </a:solidFill>
          <a:ln w="19050">
            <a:solidFill>
              <a:srgbClr val="FF0000"/>
            </a:solidFill>
          </a:ln>
        </p:spPr>
        <p:txBody>
          <a:bodyPr wrap="square">
            <a:spAutoFit/>
          </a:bodyPr>
          <a:lstStyle/>
          <a:p>
            <a:pPr marL="0" lvl="1" indent="457200">
              <a:buFont typeface="Wingdings" charset="2"/>
              <a:buChar char="q"/>
            </a:pPr>
            <a:r>
              <a:rPr lang="en-US" sz="2400"/>
              <a:t>A thermal neutron </a:t>
            </a:r>
            <a:r>
              <a:rPr lang="en-US" sz="2400" i="1" u="sng"/>
              <a:t>in the core</a:t>
            </a:r>
            <a:r>
              <a:rPr lang="en-US" sz="2400"/>
              <a:t>, does not escape the core.</a:t>
            </a:r>
            <a:endParaRPr lang="en-US" sz="2400">
              <a:sym typeface="Wingdings"/>
            </a:endParaRPr>
          </a:p>
        </p:txBody>
      </p:sp>
      <p:sp>
        <p:nvSpPr>
          <p:cNvPr id="10" name="Rectangle 9">
            <a:extLst>
              <a:ext uri="{FF2B5EF4-FFF2-40B4-BE49-F238E27FC236}">
                <a16:creationId xmlns:a16="http://schemas.microsoft.com/office/drawing/2014/main" id="{BC3E1028-55E4-D346-9F5D-B63399DB5A35}"/>
              </a:ext>
            </a:extLst>
          </p:cNvPr>
          <p:cNvSpPr/>
          <p:nvPr/>
        </p:nvSpPr>
        <p:spPr>
          <a:xfrm>
            <a:off x="5710115" y="5696803"/>
            <a:ext cx="6151685" cy="830997"/>
          </a:xfrm>
          <a:prstGeom prst="rect">
            <a:avLst/>
          </a:prstGeom>
          <a:solidFill>
            <a:srgbClr val="F7F4B2"/>
          </a:solidFill>
          <a:ln w="19050">
            <a:solidFill>
              <a:srgbClr val="FF0000"/>
            </a:solidFill>
          </a:ln>
        </p:spPr>
        <p:txBody>
          <a:bodyPr wrap="square">
            <a:spAutoFit/>
          </a:bodyPr>
          <a:lstStyle/>
          <a:p>
            <a:pPr marL="0" lvl="1" indent="457200">
              <a:buFont typeface="Wingdings" charset="2"/>
              <a:buChar char="q"/>
            </a:pPr>
            <a:r>
              <a:rPr lang="en-US" sz="2400"/>
              <a:t> A thermal neutron </a:t>
            </a:r>
            <a:r>
              <a:rPr lang="en-US" sz="2400" i="1" u="sng"/>
              <a:t>inside the set-up</a:t>
            </a:r>
            <a:r>
              <a:rPr lang="en-US" sz="2400"/>
              <a:t> does not escape the LENR set-up.</a:t>
            </a:r>
            <a:endParaRPr lang="en-US" sz="2400">
              <a:sym typeface="Wingdings"/>
            </a:endParaRPr>
          </a:p>
        </p:txBody>
      </p:sp>
    </p:spTree>
    <p:extLst>
      <p:ext uri="{BB962C8B-B14F-4D97-AF65-F5344CB8AC3E}">
        <p14:creationId xmlns:p14="http://schemas.microsoft.com/office/powerpoint/2010/main" val="173614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93785" y="1019575"/>
            <a:ext cx="12098215" cy="2677656"/>
          </a:xfrm>
          <a:prstGeom prst="rect">
            <a:avLst/>
          </a:prstGeom>
        </p:spPr>
        <p:txBody>
          <a:bodyPr wrap="square">
            <a:spAutoFit/>
          </a:bodyPr>
          <a:lstStyle/>
          <a:p>
            <a:pPr marL="182880" indent="-182880">
              <a:buFont typeface="Arial" charset="0"/>
              <a:buChar char="•"/>
            </a:pPr>
            <a:r>
              <a:rPr lang="en-US" sz="2400" dirty="0"/>
              <a:t>Energetic neutrons have a high scattering rate in electrolyte and thermal bath.</a:t>
            </a:r>
          </a:p>
          <a:p>
            <a:pPr marL="640080" lvl="1" indent="-182880">
              <a:buFont typeface="Arial" charset="0"/>
              <a:buChar char="•"/>
            </a:pPr>
            <a:r>
              <a:rPr lang="en-US" sz="2400" dirty="0"/>
              <a:t>When a neutron scatters with deuteron, it loses roughly half its energy.</a:t>
            </a:r>
          </a:p>
          <a:p>
            <a:pPr marL="640080" lvl="1" indent="-182880">
              <a:buFont typeface="Arial" charset="0"/>
              <a:buChar char="•"/>
            </a:pPr>
            <a:r>
              <a:rPr lang="en-US" sz="2400" dirty="0"/>
              <a:t>When a neutron scatters with proton, it loses roughly all its energy.</a:t>
            </a:r>
          </a:p>
          <a:p>
            <a:pPr marL="182880" indent="-182880">
              <a:buFont typeface="Arial" charset="0"/>
              <a:buChar char="•"/>
            </a:pPr>
            <a:r>
              <a:rPr lang="en-US" sz="2400" dirty="0"/>
              <a:t>If a neutron scatters once:</a:t>
            </a:r>
          </a:p>
          <a:p>
            <a:pPr marL="640080" lvl="1" indent="-182880">
              <a:buFont typeface="Arial" charset="0"/>
              <a:buChar char="•"/>
            </a:pPr>
            <a:r>
              <a:rPr lang="en-US" sz="2400" dirty="0"/>
              <a:t>Its scattering cross sections become larger and it is more likely to re-scattered.</a:t>
            </a:r>
          </a:p>
          <a:p>
            <a:pPr marL="182880" indent="-182880">
              <a:buFont typeface="Arial" charset="0"/>
              <a:buChar char="•"/>
            </a:pPr>
            <a:r>
              <a:rPr lang="en-US" sz="2400" dirty="0"/>
              <a:t>Can the typical set-up scatter the energetic neutrons at least once?</a:t>
            </a:r>
          </a:p>
          <a:p>
            <a:pPr marL="182880" indent="-182880">
              <a:buFont typeface="Arial" charset="0"/>
              <a:buChar char="•"/>
            </a:pPr>
            <a:r>
              <a:rPr lang="en-US" sz="2400" dirty="0"/>
              <a:t>Do the math, in an example calculation. Here are the assumptions.</a:t>
            </a:r>
          </a:p>
        </p:txBody>
      </p:sp>
      <p:sp>
        <p:nvSpPr>
          <p:cNvPr id="5" name="TextBox 4"/>
          <p:cNvSpPr txBox="1"/>
          <p:nvPr/>
        </p:nvSpPr>
        <p:spPr>
          <a:xfrm>
            <a:off x="175847" y="527538"/>
            <a:ext cx="10026591" cy="461665"/>
          </a:xfrm>
          <a:prstGeom prst="rect">
            <a:avLst/>
          </a:prstGeom>
          <a:noFill/>
        </p:spPr>
        <p:txBody>
          <a:bodyPr wrap="none" rtlCol="0">
            <a:spAutoFit/>
          </a:bodyPr>
          <a:lstStyle/>
          <a:p>
            <a:r>
              <a:rPr lang="en-US" sz="2400"/>
              <a:t>For </a:t>
            </a:r>
            <a:r>
              <a:rPr lang="en-US" sz="2400" b="1" u="sng"/>
              <a:t>Energetic Neutrons</a:t>
            </a:r>
            <a:r>
              <a:rPr lang="en-US" sz="2400" b="1"/>
              <a:t>,</a:t>
            </a:r>
            <a:r>
              <a:rPr lang="en-US" sz="2400"/>
              <a:t> scattering will thermalize them </a:t>
            </a:r>
            <a:r>
              <a:rPr lang="en-US" sz="2400" u="sng"/>
              <a:t>before</a:t>
            </a:r>
            <a:r>
              <a:rPr lang="en-US" sz="2400"/>
              <a:t> they escape.</a:t>
            </a:r>
          </a:p>
        </p:txBody>
      </p:sp>
      <p:sp>
        <p:nvSpPr>
          <p:cNvPr id="7" name="TextBox 6"/>
          <p:cNvSpPr txBox="1"/>
          <p:nvPr/>
        </p:nvSpPr>
        <p:spPr>
          <a:xfrm>
            <a:off x="569486" y="3846608"/>
            <a:ext cx="11152972" cy="2677656"/>
          </a:xfrm>
          <a:prstGeom prst="rect">
            <a:avLst/>
          </a:prstGeom>
          <a:solidFill>
            <a:srgbClr val="F7F4B2"/>
          </a:solidFill>
          <a:ln>
            <a:solidFill>
              <a:srgbClr val="FF0000"/>
            </a:solidFill>
          </a:ln>
        </p:spPr>
        <p:txBody>
          <a:bodyPr wrap="square" rtlCol="0">
            <a:spAutoFit/>
          </a:bodyPr>
          <a:lstStyle/>
          <a:p>
            <a:pPr marL="342900" indent="-342900">
              <a:buFont typeface="Arial" charset="0"/>
              <a:buChar char="•"/>
            </a:pPr>
            <a:r>
              <a:rPr lang="en-US" sz="2400" dirty="0"/>
              <a:t>One watt of power from primary reactions, and 68%</a:t>
            </a:r>
            <a:r>
              <a:rPr lang="en-US" sz="2400" dirty="0">
                <a:solidFill>
                  <a:srgbClr val="FF0000"/>
                </a:solidFill>
              </a:rPr>
              <a:t> </a:t>
            </a:r>
            <a:r>
              <a:rPr lang="en-US" sz="2400" dirty="0"/>
              <a:t>of the hot t-3 reacts with d-2.</a:t>
            </a:r>
          </a:p>
          <a:p>
            <a:pPr marL="342900" indent="-342900">
              <a:buFont typeface="Arial" charset="0"/>
              <a:buChar char="•"/>
            </a:pPr>
            <a:r>
              <a:rPr lang="en-US" sz="2400" dirty="0"/>
              <a:t>The most energetic neutrons are 14.07 MeV.</a:t>
            </a:r>
          </a:p>
          <a:p>
            <a:pPr marL="342900" indent="-342900">
              <a:buFont typeface="Arial" charset="0"/>
              <a:buChar char="•"/>
            </a:pPr>
            <a:r>
              <a:rPr lang="en-US" sz="2400" dirty="0"/>
              <a:t>The electrolyte is in a cylinder with an inner radius of 2.5 cm, and 25 cm tall.</a:t>
            </a:r>
          </a:p>
          <a:p>
            <a:pPr marL="342900" indent="-342900">
              <a:buFont typeface="Arial" charset="0"/>
              <a:buChar char="•"/>
            </a:pPr>
            <a:r>
              <a:rPr lang="en-US" sz="2400" dirty="0"/>
              <a:t>There is 0.1 mole, 0.694 gm, of lithium in the heavy water.</a:t>
            </a:r>
          </a:p>
          <a:p>
            <a:pPr marL="342900" indent="-342900">
              <a:buFont typeface="Arial" charset="0"/>
              <a:buChar char="•"/>
            </a:pPr>
            <a:r>
              <a:rPr lang="en-US" sz="2400" dirty="0"/>
              <a:t>The borosilicate glass beakers are 1/2 cm. thick.</a:t>
            </a:r>
          </a:p>
          <a:p>
            <a:pPr marL="342900" indent="-342900">
              <a:buFont typeface="Arial" charset="0"/>
              <a:buChar char="•"/>
            </a:pPr>
            <a:r>
              <a:rPr lang="en-US" sz="2400" dirty="0"/>
              <a:t>The thermal water bath extends 25 cm (about 10”) beyond the the first beaker.</a:t>
            </a:r>
          </a:p>
          <a:p>
            <a:pPr marL="342900" indent="-342900">
              <a:buFont typeface="Arial" charset="0"/>
              <a:buChar char="•"/>
            </a:pPr>
            <a:r>
              <a:rPr lang="en-US" sz="2400" dirty="0">
                <a:solidFill>
                  <a:srgbClr val="000000"/>
                </a:solidFill>
                <a:latin typeface="Calibri" charset="0"/>
              </a:rPr>
              <a:t>The whole set-up has a radius of 28.5 cm, roughly 1 foot.</a:t>
            </a:r>
          </a:p>
        </p:txBody>
      </p:sp>
      <p:sp>
        <p:nvSpPr>
          <p:cNvPr id="8" name="TextBox 7">
            <a:extLst>
              <a:ext uri="{FF2B5EF4-FFF2-40B4-BE49-F238E27FC236}">
                <a16:creationId xmlns:a16="http://schemas.microsoft.com/office/drawing/2014/main" id="{D8356DE2-16A4-1B42-98F1-E4CDD6D29AF0}"/>
              </a:ext>
            </a:extLst>
          </p:cNvPr>
          <p:cNvSpPr txBox="1"/>
          <p:nvPr/>
        </p:nvSpPr>
        <p:spPr>
          <a:xfrm>
            <a:off x="0" y="0"/>
            <a:ext cx="12124944" cy="461665"/>
          </a:xfrm>
          <a:prstGeom prst="rect">
            <a:avLst/>
          </a:prstGeom>
          <a:noFill/>
        </p:spPr>
        <p:txBody>
          <a:bodyPr wrap="square" rtlCol="0">
            <a:spAutoFit/>
          </a:bodyPr>
          <a:lstStyle/>
          <a:p>
            <a:pPr algn="ctr"/>
            <a:r>
              <a:rPr lang="en-US" sz="2400" b="1" u="sng">
                <a:sym typeface="Wingdings"/>
              </a:rPr>
              <a:t>Continued--The Calculations Regarding the Neutrons Emission</a:t>
            </a:r>
            <a:endParaRPr lang="en-US" sz="2400" b="1" u="sng"/>
          </a:p>
        </p:txBody>
      </p:sp>
    </p:spTree>
    <p:extLst>
      <p:ext uri="{BB962C8B-B14F-4D97-AF65-F5344CB8AC3E}">
        <p14:creationId xmlns:p14="http://schemas.microsoft.com/office/powerpoint/2010/main" val="55219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DBB8A-AE1D-C54D-8D1B-73E83BF30522}"/>
              </a:ext>
            </a:extLst>
          </p:cNvPr>
          <p:cNvSpPr txBox="1"/>
          <p:nvPr/>
        </p:nvSpPr>
        <p:spPr>
          <a:xfrm>
            <a:off x="3185652" y="1120877"/>
            <a:ext cx="7932684" cy="4401205"/>
          </a:xfrm>
          <a:prstGeom prst="rect">
            <a:avLst/>
          </a:prstGeom>
          <a:noFill/>
        </p:spPr>
        <p:txBody>
          <a:bodyPr wrap="none" rtlCol="0">
            <a:spAutoFit/>
          </a:bodyPr>
          <a:lstStyle/>
          <a:p>
            <a:r>
              <a:rPr lang="en-US" sz="2800" b="1" u="sng" dirty="0"/>
              <a:t>Outline</a:t>
            </a:r>
          </a:p>
          <a:p>
            <a:endParaRPr lang="en-US" sz="2800" b="1" u="sng" dirty="0"/>
          </a:p>
          <a:p>
            <a:pPr marL="514350" indent="-514350">
              <a:buFont typeface="+mj-lt"/>
              <a:buAutoNum type="arabicPeriod"/>
            </a:pPr>
            <a:r>
              <a:rPr lang="en-US" sz="2800" dirty="0"/>
              <a:t>Review of Previous Presentation</a:t>
            </a:r>
          </a:p>
          <a:p>
            <a:pPr marL="514350" indent="-514350">
              <a:buFont typeface="+mj-lt"/>
              <a:buAutoNum type="arabicPeriod"/>
            </a:pPr>
            <a:r>
              <a:rPr lang="en-US" sz="2800" dirty="0"/>
              <a:t>Description of NAE</a:t>
            </a:r>
          </a:p>
          <a:p>
            <a:pPr marL="514350" indent="-514350">
              <a:buFont typeface="+mj-lt"/>
              <a:buAutoNum type="arabicPeriod"/>
            </a:pPr>
            <a:r>
              <a:rPr lang="en-US" sz="2800" dirty="0"/>
              <a:t>Example Calculation of an LENR</a:t>
            </a:r>
          </a:p>
          <a:p>
            <a:pPr marL="800100" lvl="1" indent="-342900">
              <a:buFont typeface="Arial" panose="020B0604020202020204" pitchFamily="34" charset="0"/>
              <a:buChar char="•"/>
            </a:pPr>
            <a:r>
              <a:rPr lang="en-US" sz="2800" dirty="0"/>
              <a:t>Scattering of primary child product</a:t>
            </a:r>
          </a:p>
          <a:p>
            <a:pPr marL="800100" lvl="1" indent="-342900">
              <a:buFont typeface="Arial" panose="020B0604020202020204" pitchFamily="34" charset="0"/>
              <a:buChar char="•"/>
            </a:pPr>
            <a:r>
              <a:rPr lang="en-US" sz="2800" dirty="0"/>
              <a:t>Reaction of primary child products</a:t>
            </a:r>
          </a:p>
          <a:p>
            <a:pPr marL="800100" lvl="1" indent="-342900">
              <a:buFont typeface="Arial" panose="020B0604020202020204" pitchFamily="34" charset="0"/>
              <a:buChar char="•"/>
            </a:pPr>
            <a:r>
              <a:rPr lang="en-US" sz="2800" dirty="0"/>
              <a:t>Scattering of secondary child products</a:t>
            </a:r>
          </a:p>
          <a:p>
            <a:pPr marL="800100" lvl="1" indent="-342900">
              <a:buFont typeface="Arial" panose="020B0604020202020204" pitchFamily="34" charset="0"/>
              <a:buChar char="•"/>
            </a:pPr>
            <a:r>
              <a:rPr lang="en-US" sz="2800" dirty="0"/>
              <a:t>Subsequent </a:t>
            </a:r>
            <a:r>
              <a:rPr lang="en-US" sz="2800" baseline="30000" dirty="0"/>
              <a:t>2</a:t>
            </a:r>
            <a:r>
              <a:rPr lang="en-US" sz="2800" dirty="0"/>
              <a:t>d to </a:t>
            </a:r>
            <a:r>
              <a:rPr lang="en-US" sz="2800" baseline="30000" dirty="0"/>
              <a:t>2</a:t>
            </a:r>
            <a:r>
              <a:rPr lang="en-US" sz="2800" dirty="0"/>
              <a:t>d chain reactions</a:t>
            </a:r>
          </a:p>
          <a:p>
            <a:pPr marL="514350" indent="-514350">
              <a:buFont typeface="+mj-lt"/>
              <a:buAutoNum type="arabicPeriod"/>
            </a:pPr>
            <a:r>
              <a:rPr lang="en-US" sz="2800" dirty="0"/>
              <a:t>Examination of neutron scattering and absorption</a:t>
            </a:r>
          </a:p>
        </p:txBody>
      </p:sp>
    </p:spTree>
    <p:extLst>
      <p:ext uri="{BB962C8B-B14F-4D97-AF65-F5344CB8AC3E}">
        <p14:creationId xmlns:p14="http://schemas.microsoft.com/office/powerpoint/2010/main" val="145979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93059" y="6066347"/>
            <a:ext cx="11367247" cy="646331"/>
          </a:xfrm>
          <a:prstGeom prst="rect">
            <a:avLst/>
          </a:prstGeom>
          <a:solidFill>
            <a:srgbClr val="F7F4B2"/>
          </a:solidFill>
          <a:ln>
            <a:solidFill>
              <a:srgbClr val="FF0000"/>
            </a:solidFill>
          </a:ln>
        </p:spPr>
        <p:txBody>
          <a:bodyPr wrap="square" rtlCol="0">
            <a:spAutoFit/>
          </a:bodyPr>
          <a:lstStyle/>
          <a:p>
            <a:r>
              <a:rPr lang="en-US" dirty="0"/>
              <a:t>Under these conditions, </a:t>
            </a:r>
            <a:r>
              <a:rPr lang="en-US" u="sng" dirty="0"/>
              <a:t>all</a:t>
            </a:r>
            <a:r>
              <a:rPr lang="en-US" dirty="0"/>
              <a:t> the neutrons are scattered. If they scatter at least once, they will likely scatter again without escaping.  Then, they react.  </a:t>
            </a:r>
            <a:r>
              <a:rPr lang="en-US" u="sng" dirty="0"/>
              <a:t>More </a:t>
            </a:r>
            <a:r>
              <a:rPr lang="en-US" u="sng" baseline="30000" dirty="0"/>
              <a:t>4</a:t>
            </a:r>
            <a:r>
              <a:rPr lang="en-US" u="sng" dirty="0"/>
              <a:t>He</a:t>
            </a:r>
            <a:r>
              <a:rPr lang="en-US" dirty="0"/>
              <a:t> and </a:t>
            </a:r>
            <a:r>
              <a:rPr lang="en-US" u="sng" dirty="0"/>
              <a:t>more heat</a:t>
            </a:r>
            <a:r>
              <a:rPr lang="en-US" dirty="0"/>
              <a:t> are released.</a:t>
            </a:r>
          </a:p>
        </p:txBody>
      </p:sp>
      <p:pic>
        <p:nvPicPr>
          <p:cNvPr id="13" name="Picture 12">
            <a:extLst>
              <a:ext uri="{FF2B5EF4-FFF2-40B4-BE49-F238E27FC236}">
                <a16:creationId xmlns:a16="http://schemas.microsoft.com/office/drawing/2014/main" id="{DFF1F808-ECAF-A844-86A2-1996A760602D}"/>
              </a:ext>
            </a:extLst>
          </p:cNvPr>
          <p:cNvPicPr>
            <a:picLocks noChangeAspect="1"/>
          </p:cNvPicPr>
          <p:nvPr/>
        </p:nvPicPr>
        <p:blipFill>
          <a:blip r:embed="rId3"/>
          <a:stretch>
            <a:fillRect/>
          </a:stretch>
        </p:blipFill>
        <p:spPr>
          <a:xfrm>
            <a:off x="174812" y="268941"/>
            <a:ext cx="11860306" cy="5701554"/>
          </a:xfrm>
          <a:prstGeom prst="rect">
            <a:avLst/>
          </a:prstGeom>
        </p:spPr>
      </p:pic>
      <p:sp>
        <p:nvSpPr>
          <p:cNvPr id="5" name="Rectangle 4"/>
          <p:cNvSpPr/>
          <p:nvPr/>
        </p:nvSpPr>
        <p:spPr>
          <a:xfrm>
            <a:off x="8229601" y="4597517"/>
            <a:ext cx="605118" cy="162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652738" y="5784648"/>
            <a:ext cx="422031" cy="257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83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5065111" y="0"/>
            <a:ext cx="1699504" cy="461665"/>
          </a:xfrm>
          <a:prstGeom prst="rect">
            <a:avLst/>
          </a:prstGeom>
        </p:spPr>
        <p:txBody>
          <a:bodyPr wrap="none">
            <a:spAutoFit/>
          </a:bodyPr>
          <a:lstStyle/>
          <a:p>
            <a:r>
              <a:rPr lang="en-US" sz="2400" b="1" u="sng">
                <a:ea typeface="Times New Roman" charset="0"/>
                <a:cs typeface="Times New Roman" charset="0"/>
              </a:rPr>
              <a:t>Conclusions</a:t>
            </a:r>
            <a:endParaRPr lang="en-US" sz="2400" b="1">
              <a:ea typeface="Times New Roman" charset="0"/>
              <a:cs typeface="Times New Roman" charset="0"/>
            </a:endParaRPr>
          </a:p>
        </p:txBody>
      </p:sp>
      <p:sp>
        <p:nvSpPr>
          <p:cNvPr id="13" name="Rectangle 12">
            <a:extLst>
              <a:ext uri="{FF2B5EF4-FFF2-40B4-BE49-F238E27FC236}">
                <a16:creationId xmlns:a16="http://schemas.microsoft.com/office/drawing/2014/main" id="{4B5751FA-24C5-3240-AF16-F37B891AE96C}"/>
              </a:ext>
            </a:extLst>
          </p:cNvPr>
          <p:cNvSpPr/>
          <p:nvPr/>
        </p:nvSpPr>
        <p:spPr>
          <a:xfrm>
            <a:off x="0" y="517803"/>
            <a:ext cx="12192000" cy="5978560"/>
          </a:xfrm>
          <a:prstGeom prst="rect">
            <a:avLst/>
          </a:prstGeom>
        </p:spPr>
        <p:txBody>
          <a:bodyPr wrap="square">
            <a:spAutoFit/>
          </a:bodyPr>
          <a:lstStyle/>
          <a:p>
            <a:pPr marL="171450" marR="0" lvl="0" indent="-171450">
              <a:spcBef>
                <a:spcPts val="0"/>
              </a:spcBef>
              <a:spcAft>
                <a:spcPts val="0"/>
              </a:spcAft>
              <a:buFont typeface="Arial" charset="0"/>
              <a:buChar char="•"/>
            </a:pPr>
            <a:r>
              <a:rPr lang="en-US" sz="2800" dirty="0">
                <a:latin typeface="Calibri" charset="0"/>
                <a:cs typeface="Times New Roman" charset="0"/>
              </a:rPr>
              <a:t>All the so-called “miracles” of LENR are explained.</a:t>
            </a:r>
          </a:p>
          <a:p>
            <a:pPr marL="914400" lvl="1" indent="-457200">
              <a:buFont typeface="Wingdings" pitchFamily="2" charset="2"/>
              <a:buChar char="ü"/>
            </a:pPr>
            <a:r>
              <a:rPr lang="en-US" sz="2800" dirty="0">
                <a:latin typeface="Calibri" charset="0"/>
                <a:cs typeface="Times New Roman" charset="0"/>
              </a:rPr>
              <a:t>The Coulomb barrier is overcome by the </a:t>
            </a:r>
            <a:r>
              <a:rPr lang="en-US" sz="2800" dirty="0" err="1">
                <a:latin typeface="Calibri" charset="0"/>
                <a:cs typeface="Times New Roman" charset="0"/>
              </a:rPr>
              <a:t>transferrence</a:t>
            </a:r>
            <a:r>
              <a:rPr lang="en-US" sz="2800" dirty="0">
                <a:latin typeface="Calibri" charset="0"/>
                <a:cs typeface="Times New Roman" charset="0"/>
              </a:rPr>
              <a:t> of kinetic energy to the cold </a:t>
            </a:r>
            <a:r>
              <a:rPr lang="en-US" sz="2800" baseline="30000" dirty="0">
                <a:latin typeface="Calibri" charset="0"/>
                <a:cs typeface="Times New Roman" charset="0"/>
              </a:rPr>
              <a:t>2</a:t>
            </a:r>
            <a:r>
              <a:rPr lang="en-US" sz="2800" dirty="0">
                <a:latin typeface="Calibri" charset="0"/>
                <a:cs typeface="Times New Roman" charset="0"/>
              </a:rPr>
              <a:t>d.</a:t>
            </a:r>
          </a:p>
          <a:p>
            <a:pPr marL="914400" lvl="1" indent="-457200">
              <a:buFont typeface="Wingdings" pitchFamily="2" charset="2"/>
              <a:buChar char="ü"/>
            </a:pPr>
            <a:r>
              <a:rPr lang="en-US" sz="2800" dirty="0">
                <a:latin typeface="Calibri" charset="0"/>
                <a:cs typeface="Times New Roman" charset="0"/>
              </a:rPr>
              <a:t>Neutrons </a:t>
            </a:r>
            <a:r>
              <a:rPr lang="en-US" sz="2800" u="sng" dirty="0">
                <a:latin typeface="Calibri" charset="0"/>
                <a:cs typeface="Times New Roman" charset="0"/>
              </a:rPr>
              <a:t>are</a:t>
            </a:r>
            <a:r>
              <a:rPr lang="en-US" sz="2800" dirty="0">
                <a:latin typeface="Calibri" charset="0"/>
                <a:cs typeface="Times New Roman" charset="0"/>
              </a:rPr>
              <a:t> emitted from the reactions, but they do not escape the set-up.</a:t>
            </a:r>
          </a:p>
          <a:p>
            <a:pPr marL="914400" lvl="1" indent="-457200">
              <a:buFont typeface="Wingdings" pitchFamily="2" charset="2"/>
              <a:buChar char="ü"/>
            </a:pPr>
            <a:r>
              <a:rPr lang="en-US" sz="2800" dirty="0">
                <a:latin typeface="Calibri" charset="0"/>
                <a:cs typeface="Times New Roman" charset="0"/>
              </a:rPr>
              <a:t>No gamma radiation occurs, because neither the primary nor secondary reactions create them.</a:t>
            </a:r>
          </a:p>
          <a:p>
            <a:pPr marL="914400" lvl="1" indent="-457200">
              <a:spcAft>
                <a:spcPts val="900"/>
              </a:spcAft>
              <a:buFont typeface="Wingdings" pitchFamily="2" charset="2"/>
              <a:buChar char="ü"/>
            </a:pPr>
            <a:r>
              <a:rPr lang="en-US" sz="2800" dirty="0">
                <a:latin typeface="Calibri" charset="0"/>
                <a:cs typeface="Times New Roman" charset="0"/>
              </a:rPr>
              <a:t>The predicted energy per </a:t>
            </a:r>
            <a:r>
              <a:rPr lang="en-US" sz="2800" baseline="30000" dirty="0">
                <a:latin typeface="Calibri" charset="0"/>
                <a:cs typeface="Times New Roman" charset="0"/>
              </a:rPr>
              <a:t>4</a:t>
            </a:r>
            <a:r>
              <a:rPr lang="en-US" sz="2800" dirty="0">
                <a:latin typeface="Calibri" charset="0"/>
                <a:cs typeface="Times New Roman" charset="0"/>
              </a:rPr>
              <a:t>He ratio is right on target.</a:t>
            </a:r>
          </a:p>
          <a:p>
            <a:pPr marL="171450" marR="0" lvl="0" indent="-171450">
              <a:spcBef>
                <a:spcPts val="0"/>
              </a:spcBef>
              <a:spcAft>
                <a:spcPts val="900"/>
              </a:spcAft>
              <a:buFont typeface="Arial" charset="0"/>
              <a:buChar char="•"/>
            </a:pPr>
            <a:r>
              <a:rPr lang="en-US" sz="2800" dirty="0">
                <a:latin typeface="Calibri" charset="0"/>
                <a:cs typeface="Times New Roman" charset="0"/>
              </a:rPr>
              <a:t>No strange or new physics is needed. Simply apply conventional nuclear engineering calculations to the LENR.</a:t>
            </a:r>
          </a:p>
          <a:p>
            <a:pPr marL="171450" indent="-171450">
              <a:buFont typeface="Arial" charset="0"/>
              <a:buChar char="•"/>
            </a:pPr>
            <a:r>
              <a:rPr lang="en-US" sz="2800" dirty="0">
                <a:latin typeface="Calibri" charset="0"/>
                <a:cs typeface="Times New Roman" charset="0"/>
              </a:rPr>
              <a:t>The answer is </a:t>
            </a:r>
            <a:r>
              <a:rPr lang="en-US" sz="2800" u="sng" dirty="0">
                <a:latin typeface="Calibri" charset="0"/>
                <a:cs typeface="Times New Roman" charset="0"/>
              </a:rPr>
              <a:t>Yes, Low-Energy Nuclear Reactions are possible.</a:t>
            </a:r>
          </a:p>
          <a:p>
            <a:pPr marL="628650" lvl="1" indent="-171450">
              <a:buFont typeface="Arial" charset="0"/>
              <a:buChar char="•"/>
            </a:pPr>
            <a:r>
              <a:rPr lang="en-US" sz="2800" dirty="0">
                <a:latin typeface="Calibri" charset="0"/>
                <a:ea typeface="Calibri" charset="0"/>
                <a:cs typeface="Times New Roman" charset="0"/>
              </a:rPr>
              <a:t>There are primary and secondary reactions in the palladium core.</a:t>
            </a:r>
          </a:p>
          <a:p>
            <a:pPr marL="628650" lvl="1" indent="-171450">
              <a:spcAft>
                <a:spcPts val="900"/>
              </a:spcAft>
              <a:buFont typeface="Arial" charset="0"/>
              <a:buChar char="•"/>
            </a:pPr>
            <a:r>
              <a:rPr lang="en-US" sz="2800" dirty="0">
                <a:latin typeface="Calibri" charset="0"/>
                <a:cs typeface="Times New Roman" charset="0"/>
              </a:rPr>
              <a:t>The higher density of </a:t>
            </a:r>
            <a:r>
              <a:rPr lang="en-US" sz="2800" baseline="30000" dirty="0">
                <a:latin typeface="Calibri" charset="0"/>
                <a:cs typeface="Times New Roman" charset="0"/>
              </a:rPr>
              <a:t>2</a:t>
            </a:r>
            <a:r>
              <a:rPr lang="en-US" sz="2800" dirty="0">
                <a:latin typeface="Calibri" charset="0"/>
                <a:cs typeface="Times New Roman" charset="0"/>
              </a:rPr>
              <a:t>d within the NAE must be considered.</a:t>
            </a:r>
            <a:endParaRPr lang="en-US" sz="2800" dirty="0">
              <a:latin typeface="Calibri" charset="0"/>
              <a:ea typeface="Calibri" charset="0"/>
              <a:cs typeface="Times New Roman" charset="0"/>
            </a:endParaRPr>
          </a:p>
          <a:p>
            <a:pPr marL="628650" lvl="1" indent="-171450">
              <a:buFont typeface="Arial" charset="0"/>
              <a:buChar char="•"/>
            </a:pPr>
            <a:endParaRPr lang="en-US" sz="2400" dirty="0">
              <a:latin typeface="Calibri" charset="0"/>
              <a:ea typeface="Calibri" charset="0"/>
              <a:cs typeface="Times New Roman" charset="0"/>
            </a:endParaRPr>
          </a:p>
        </p:txBody>
      </p:sp>
    </p:spTree>
    <p:extLst>
      <p:ext uri="{BB962C8B-B14F-4D97-AF65-F5344CB8AC3E}">
        <p14:creationId xmlns:p14="http://schemas.microsoft.com/office/powerpoint/2010/main" val="195809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BBDEF1-298D-A749-9064-7679F1AC8E21}"/>
              </a:ext>
            </a:extLst>
          </p:cNvPr>
          <p:cNvPicPr>
            <a:picLocks noChangeAspect="1"/>
          </p:cNvPicPr>
          <p:nvPr/>
        </p:nvPicPr>
        <p:blipFill rotWithShape="1">
          <a:blip r:embed="rId3">
            <a:alphaModFix amt="75000"/>
          </a:blip>
          <a:srcRect l="10628" b="25000"/>
          <a:stretch/>
        </p:blipFill>
        <p:spPr>
          <a:xfrm>
            <a:off x="0" y="7701"/>
            <a:ext cx="12192000" cy="6850299"/>
          </a:xfrm>
          <a:prstGeom prst="rect">
            <a:avLst/>
          </a:prstGeom>
          <a:effectLst/>
        </p:spPr>
      </p:pic>
      <p:sp>
        <p:nvSpPr>
          <p:cNvPr id="2" name="Rectangle 1">
            <a:extLst>
              <a:ext uri="{FF2B5EF4-FFF2-40B4-BE49-F238E27FC236}">
                <a16:creationId xmlns:a16="http://schemas.microsoft.com/office/drawing/2014/main" id="{FD0D28C1-5454-E048-8DCA-E55B5B52AA96}"/>
              </a:ext>
            </a:extLst>
          </p:cNvPr>
          <p:cNvSpPr/>
          <p:nvPr/>
        </p:nvSpPr>
        <p:spPr>
          <a:xfrm>
            <a:off x="509657" y="158485"/>
            <a:ext cx="11112499" cy="5786199"/>
          </a:xfrm>
          <a:prstGeom prst="rect">
            <a:avLst/>
          </a:prstGeom>
        </p:spPr>
        <p:txBody>
          <a:bodyPr wrap="square">
            <a:spAutoFit/>
          </a:bodyPr>
          <a:lstStyle/>
          <a:p>
            <a:pPr algn="ctr"/>
            <a:r>
              <a:rPr lang="en-US" sz="4800" b="1" dirty="0">
                <a:ea typeface="Times New Roman" charset="0"/>
                <a:cs typeface="Times New Roman" charset="0"/>
              </a:rPr>
              <a:t>Low Energy Nuclear Reactions are theoretically possible.</a:t>
            </a:r>
            <a:endParaRPr lang="en-US" sz="4800" b="1" dirty="0">
              <a:solidFill>
                <a:srgbClr val="FFFF00"/>
              </a:solidFill>
              <a:ea typeface="Times New Roman" charset="0"/>
              <a:cs typeface="Times New Roman" charset="0"/>
            </a:endParaRPr>
          </a:p>
          <a:p>
            <a:pPr algn="ctr"/>
            <a:endParaRPr lang="en-US" b="1" dirty="0">
              <a:solidFill>
                <a:srgbClr val="FFFF00"/>
              </a:solidFill>
              <a:ea typeface="Times New Roman" charset="0"/>
              <a:cs typeface="Times New Roman" charset="0"/>
            </a:endParaRPr>
          </a:p>
          <a:p>
            <a:pPr algn="ctr"/>
            <a:r>
              <a:rPr lang="en-US" sz="4800" b="1" dirty="0">
                <a:ea typeface="Times New Roman" charset="0"/>
                <a:cs typeface="Times New Roman" charset="0"/>
              </a:rPr>
              <a:t>LENR is explained.</a:t>
            </a:r>
          </a:p>
          <a:p>
            <a:pPr algn="ctr"/>
            <a:endParaRPr lang="en-US" sz="4800" b="1" dirty="0">
              <a:ea typeface="Times New Roman" charset="0"/>
              <a:cs typeface="Times New Roman" charset="0"/>
            </a:endParaRPr>
          </a:p>
          <a:p>
            <a:pPr algn="ctr"/>
            <a:endParaRPr lang="en-US" sz="4800" b="1" dirty="0">
              <a:ea typeface="Times New Roman" charset="0"/>
              <a:cs typeface="Times New Roman" charset="0"/>
            </a:endParaRPr>
          </a:p>
          <a:p>
            <a:pPr algn="ctr"/>
            <a:endParaRPr lang="en-US" sz="4800" b="1" dirty="0">
              <a:solidFill>
                <a:schemeClr val="bg1"/>
              </a:solidFill>
              <a:ea typeface="Times New Roman" charset="0"/>
              <a:cs typeface="Times New Roman" charset="0"/>
            </a:endParaRPr>
          </a:p>
          <a:p>
            <a:pPr algn="ctr"/>
            <a:r>
              <a:rPr lang="en-US" sz="3200" b="1" dirty="0">
                <a:solidFill>
                  <a:schemeClr val="bg1"/>
                </a:solidFill>
                <a:ea typeface="Times New Roman" charset="0"/>
                <a:cs typeface="Times New Roman" charset="0"/>
              </a:rPr>
              <a:t>Thank you for your attention.</a:t>
            </a:r>
          </a:p>
          <a:p>
            <a:pPr algn="ctr"/>
            <a:r>
              <a:rPr lang="en-US" sz="3200" b="1" dirty="0">
                <a:solidFill>
                  <a:schemeClr val="bg1"/>
                </a:solidFill>
                <a:ea typeface="Times New Roman" charset="0"/>
                <a:cs typeface="Times New Roman" charset="0"/>
              </a:rPr>
              <a:t>Q &amp; A</a:t>
            </a:r>
          </a:p>
        </p:txBody>
      </p:sp>
    </p:spTree>
    <p:extLst>
      <p:ext uri="{BB962C8B-B14F-4D97-AF65-F5344CB8AC3E}">
        <p14:creationId xmlns:p14="http://schemas.microsoft.com/office/powerpoint/2010/main" val="3087942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315F-F285-8A47-AF3F-952C3AA08E4B}"/>
              </a:ext>
            </a:extLst>
          </p:cNvPr>
          <p:cNvSpPr/>
          <p:nvPr/>
        </p:nvSpPr>
        <p:spPr>
          <a:xfrm>
            <a:off x="431670" y="618402"/>
            <a:ext cx="11370365" cy="2308324"/>
          </a:xfrm>
          <a:prstGeom prst="rect">
            <a:avLst/>
          </a:prstGeom>
        </p:spPr>
        <p:txBody>
          <a:bodyPr wrap="square">
            <a:spAutoFit/>
          </a:bodyPr>
          <a:lstStyle/>
          <a:p>
            <a:r>
              <a:rPr lang="en-US" sz="2400" b="1" dirty="0">
                <a:ea typeface="Calibri" charset="0"/>
                <a:cs typeface="Times New Roman" charset="0"/>
              </a:rPr>
              <a:t>Experiment to test this:</a:t>
            </a:r>
          </a:p>
          <a:p>
            <a:pPr marL="628650" lvl="1" indent="-171450">
              <a:buFont typeface="Arial" charset="0"/>
              <a:buChar char="•"/>
            </a:pPr>
            <a:r>
              <a:rPr lang="en-US" sz="2400" dirty="0">
                <a:ea typeface="Calibri" charset="0"/>
                <a:cs typeface="Times New Roman" charset="0"/>
              </a:rPr>
              <a:t>While the reactor is running in steady state, drain out the water from the thermal bath and electrolyte.</a:t>
            </a:r>
          </a:p>
          <a:p>
            <a:pPr marL="628650" lvl="1" indent="-171450">
              <a:buFont typeface="Arial" charset="0"/>
              <a:buChar char="•"/>
            </a:pPr>
            <a:r>
              <a:rPr lang="en-US" sz="2400" dirty="0">
                <a:ea typeface="Calibri" charset="0"/>
                <a:cs typeface="Times New Roman" charset="0"/>
              </a:rPr>
              <a:t>Then measure the neutrons coming out of the set-up with no water.</a:t>
            </a:r>
          </a:p>
          <a:p>
            <a:pPr marL="628650" lvl="1" indent="-171450">
              <a:buFont typeface="Arial" charset="0"/>
              <a:buChar char="•"/>
            </a:pPr>
            <a:r>
              <a:rPr lang="en-US" sz="2400" dirty="0">
                <a:ea typeface="Calibri" charset="0"/>
                <a:cs typeface="Times New Roman" charset="0"/>
              </a:rPr>
              <a:t>Do this via remote control, without getting near it.</a:t>
            </a:r>
          </a:p>
          <a:p>
            <a:pPr marL="628650" lvl="1" indent="-171450">
              <a:buFont typeface="Arial" charset="0"/>
              <a:buChar char="•"/>
            </a:pPr>
            <a:r>
              <a:rPr lang="en-US" sz="2400" dirty="0">
                <a:ea typeface="Calibri" charset="0"/>
                <a:cs typeface="Times New Roman" charset="0"/>
              </a:rPr>
              <a:t>Simple…but not easy!</a:t>
            </a:r>
          </a:p>
        </p:txBody>
      </p:sp>
    </p:spTree>
    <p:extLst>
      <p:ext uri="{BB962C8B-B14F-4D97-AF65-F5344CB8AC3E}">
        <p14:creationId xmlns:p14="http://schemas.microsoft.com/office/powerpoint/2010/main" val="185751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498911-C62C-6A46-9BFC-B33D4D621001}"/>
              </a:ext>
            </a:extLst>
          </p:cNvPr>
          <p:cNvSpPr txBox="1"/>
          <p:nvPr/>
        </p:nvSpPr>
        <p:spPr>
          <a:xfrm>
            <a:off x="295643" y="276592"/>
            <a:ext cx="11015662" cy="3416320"/>
          </a:xfrm>
          <a:prstGeom prst="rect">
            <a:avLst/>
          </a:prstGeom>
          <a:noFill/>
        </p:spPr>
        <p:txBody>
          <a:bodyPr wrap="square" rtlCol="0">
            <a:spAutoFit/>
          </a:bodyPr>
          <a:lstStyle/>
          <a:p>
            <a:r>
              <a:rPr lang="en-US" sz="2400" b="1" dirty="0"/>
              <a:t>Why are Low Energy Nuclear Reactors so intermittent?</a:t>
            </a:r>
          </a:p>
          <a:p>
            <a:pPr marL="342900" indent="-342900">
              <a:buFont typeface="+mj-lt"/>
              <a:buAutoNum type="arabicPeriod"/>
            </a:pPr>
            <a:r>
              <a:rPr lang="en-US" sz="2400" dirty="0"/>
              <a:t>Start up.</a:t>
            </a:r>
          </a:p>
          <a:p>
            <a:pPr marL="742950" lvl="1" indent="-285750">
              <a:buFont typeface="Arial" panose="020B0604020202020204" pitchFamily="34" charset="0"/>
              <a:buChar char="•"/>
            </a:pPr>
            <a:r>
              <a:rPr lang="en-US" sz="2400" dirty="0"/>
              <a:t>Reactors need a start up mechanism. Otherwise it is at the mercy of random external influences.  (Sunspots, Radon, Cosmic rays, etc.)</a:t>
            </a:r>
          </a:p>
          <a:p>
            <a:pPr marL="742950" lvl="1" indent="-285750">
              <a:buFont typeface="Arial" panose="020B0604020202020204" pitchFamily="34" charset="0"/>
              <a:buChar char="•"/>
            </a:pPr>
            <a:r>
              <a:rPr lang="en-US" sz="2400" dirty="0"/>
              <a:t>A well-shielded reactor, with lots of water and lead around it, will not start.</a:t>
            </a:r>
          </a:p>
          <a:p>
            <a:pPr marL="742950" lvl="1" indent="-285750">
              <a:buFont typeface="Arial" panose="020B0604020202020204" pitchFamily="34" charset="0"/>
              <a:buChar char="•"/>
            </a:pPr>
            <a:r>
              <a:rPr lang="en-US" sz="2400" dirty="0"/>
              <a:t>Put some Am-241or U-238 inside the core.</a:t>
            </a:r>
          </a:p>
          <a:p>
            <a:pPr lvl="1"/>
            <a:endParaRPr lang="en-US" sz="2400" dirty="0"/>
          </a:p>
          <a:p>
            <a:pPr marL="457200" indent="-457200">
              <a:buFont typeface="+mj-lt"/>
              <a:buAutoNum type="arabicPeriod"/>
            </a:pPr>
            <a:r>
              <a:rPr lang="en-US" sz="2400" dirty="0"/>
              <a:t>The high </a:t>
            </a:r>
            <a:r>
              <a:rPr lang="en-US" sz="2400" baseline="30000" dirty="0"/>
              <a:t>2</a:t>
            </a:r>
            <a:r>
              <a:rPr lang="en-US" sz="2400" dirty="0"/>
              <a:t>d density is difficult to obtain. --This is an </a:t>
            </a:r>
            <a:r>
              <a:rPr lang="en-US" sz="2400" u="sng" dirty="0"/>
              <a:t>excellent</a:t>
            </a:r>
            <a:r>
              <a:rPr lang="en-US" sz="2400" dirty="0"/>
              <a:t> place where more experimental </a:t>
            </a:r>
            <a:r>
              <a:rPr lang="en-US" sz="2400" dirty="0" err="1"/>
              <a:t>reseach</a:t>
            </a:r>
            <a:r>
              <a:rPr lang="en-US" sz="2400" dirty="0"/>
              <a:t> is needed, to determine how best to achieve this high density.</a:t>
            </a:r>
          </a:p>
        </p:txBody>
      </p:sp>
    </p:spTree>
    <p:extLst>
      <p:ext uri="{BB962C8B-B14F-4D97-AF65-F5344CB8AC3E}">
        <p14:creationId xmlns:p14="http://schemas.microsoft.com/office/powerpoint/2010/main" val="181251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812" y="301006"/>
            <a:ext cx="11394219" cy="2677656"/>
          </a:xfrm>
          <a:prstGeom prst="rect">
            <a:avLst/>
          </a:prstGeom>
          <a:noFill/>
        </p:spPr>
        <p:txBody>
          <a:bodyPr wrap="square" rtlCol="0">
            <a:spAutoFit/>
          </a:bodyPr>
          <a:lstStyle/>
          <a:p>
            <a:r>
              <a:rPr lang="en-US" sz="2400" b="1" dirty="0"/>
              <a:t>Why is no gamma radiation coming out of the reactor?</a:t>
            </a:r>
          </a:p>
          <a:p>
            <a:endParaRPr lang="en-US" sz="2400" dirty="0"/>
          </a:p>
          <a:p>
            <a:pPr marL="342900" indent="-342900">
              <a:buFont typeface="+mj-lt"/>
              <a:buAutoNum type="arabicPeriod"/>
            </a:pPr>
            <a:r>
              <a:rPr lang="en-US" sz="2400" dirty="0"/>
              <a:t>The primary and secondary reactions do not create gamma radiation.</a:t>
            </a:r>
          </a:p>
          <a:p>
            <a:pPr marL="342900" indent="-342900">
              <a:buFont typeface="+mj-lt"/>
              <a:buAutoNum type="arabicPeriod"/>
            </a:pPr>
            <a:endParaRPr lang="en-US" sz="2400" dirty="0"/>
          </a:p>
          <a:p>
            <a:pPr marL="342900" indent="-342900">
              <a:buFont typeface="+mj-lt"/>
              <a:buAutoNum type="arabicPeriod"/>
            </a:pPr>
            <a:r>
              <a:rPr lang="en-US" sz="2400" dirty="0"/>
              <a:t>One reaction that might create gamma radiation is the Pd-105 + </a:t>
            </a:r>
            <a:r>
              <a:rPr lang="en-US" sz="2400" dirty="0" err="1"/>
              <a:t>n</a:t>
            </a:r>
            <a:r>
              <a:rPr lang="en-US" sz="2400" baseline="-25000" dirty="0" err="1"/>
              <a:t>thermal</a:t>
            </a:r>
            <a:r>
              <a:rPr lang="en-US" sz="2400" dirty="0"/>
              <a:t> </a:t>
            </a:r>
            <a:r>
              <a:rPr lang="en-US" sz="2400" dirty="0">
                <a:sym typeface="Wingdings"/>
              </a:rPr>
              <a:t> Pd-106 + </a:t>
            </a:r>
            <a:r>
              <a:rPr lang="el-GR" sz="2400" dirty="0">
                <a:sym typeface="Wingdings"/>
              </a:rPr>
              <a:t>γ</a:t>
            </a:r>
            <a:r>
              <a:rPr lang="en-US" sz="2400" dirty="0">
                <a:sym typeface="Wingdings"/>
              </a:rPr>
              <a:t>. However, this reaction will be small, since there are not many thermal neutrons in the </a:t>
            </a:r>
            <a:r>
              <a:rPr lang="en-US" sz="2400" dirty="0" err="1">
                <a:sym typeface="Wingdings"/>
              </a:rPr>
              <a:t>Pd</a:t>
            </a:r>
            <a:r>
              <a:rPr lang="en-US" sz="2400" dirty="0">
                <a:sym typeface="Wingdings"/>
              </a:rPr>
              <a:t> core.</a:t>
            </a:r>
            <a:endParaRPr lang="en-US" sz="2400" dirty="0"/>
          </a:p>
        </p:txBody>
      </p:sp>
    </p:spTree>
    <p:extLst>
      <p:ext uri="{BB962C8B-B14F-4D97-AF65-F5344CB8AC3E}">
        <p14:creationId xmlns:p14="http://schemas.microsoft.com/office/powerpoint/2010/main" val="1479595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756" y="117693"/>
            <a:ext cx="11553244" cy="6370975"/>
          </a:xfrm>
          <a:prstGeom prst="rect">
            <a:avLst/>
          </a:prstGeom>
          <a:noFill/>
        </p:spPr>
        <p:txBody>
          <a:bodyPr wrap="square" rtlCol="0">
            <a:spAutoFit/>
          </a:bodyPr>
          <a:lstStyle/>
          <a:p>
            <a:r>
              <a:rPr lang="en-US" sz="2400" b="1" dirty="0"/>
              <a:t>Why is there </a:t>
            </a:r>
            <a:r>
              <a:rPr lang="en-US" sz="2400" b="1" u="sng" dirty="0"/>
              <a:t>not</a:t>
            </a:r>
            <a:r>
              <a:rPr lang="en-US" sz="2400" b="1" dirty="0"/>
              <a:t> a lot of He-3?</a:t>
            </a:r>
          </a:p>
          <a:p>
            <a:pPr marL="285750" indent="-285750">
              <a:buFont typeface="Arial" charset="0"/>
              <a:buChar char="•"/>
            </a:pPr>
            <a:r>
              <a:rPr lang="en-US" sz="2400" dirty="0"/>
              <a:t>Because of this reaction:</a:t>
            </a:r>
          </a:p>
          <a:p>
            <a:pPr marL="742950" lvl="1" indent="-285750">
              <a:buFont typeface="Arial" charset="0"/>
              <a:buChar char="•"/>
            </a:pPr>
            <a:r>
              <a:rPr lang="en-US" sz="2400" baseline="30000" dirty="0"/>
              <a:t>3</a:t>
            </a:r>
            <a:r>
              <a:rPr lang="en-US" sz="2400" dirty="0"/>
              <a:t>He+n </a:t>
            </a:r>
            <a:r>
              <a:rPr lang="en-US" sz="2400" dirty="0">
                <a:sym typeface="Wingdings"/>
              </a:rPr>
              <a:t> </a:t>
            </a:r>
            <a:r>
              <a:rPr lang="en-US" sz="2400" baseline="30000" dirty="0">
                <a:sym typeface="Wingdings"/>
              </a:rPr>
              <a:t>3</a:t>
            </a:r>
            <a:r>
              <a:rPr lang="en-US" sz="2400" dirty="0">
                <a:sym typeface="Wingdings"/>
              </a:rPr>
              <a:t>t+p.</a:t>
            </a:r>
          </a:p>
          <a:p>
            <a:pPr marL="742950" lvl="1" indent="-285750">
              <a:buFont typeface="Arial" charset="0"/>
              <a:buChar char="•"/>
            </a:pPr>
            <a:r>
              <a:rPr lang="en-US" sz="2400" dirty="0">
                <a:sym typeface="Wingdings"/>
              </a:rPr>
              <a:t>Cross section is </a:t>
            </a:r>
            <a:r>
              <a:rPr lang="en-US" sz="2400" b="1" u="sng" dirty="0">
                <a:sym typeface="Wingdings"/>
              </a:rPr>
              <a:t>5330</a:t>
            </a:r>
            <a:r>
              <a:rPr lang="en-US" sz="2400" dirty="0">
                <a:sym typeface="Wingdings"/>
              </a:rPr>
              <a:t> barns for thermal neutrons.</a:t>
            </a:r>
          </a:p>
          <a:p>
            <a:pPr marL="742950" lvl="1" indent="-285750">
              <a:buFont typeface="Arial" charset="0"/>
              <a:buChar char="•"/>
            </a:pPr>
            <a:r>
              <a:rPr lang="en-US" sz="2400" dirty="0">
                <a:sym typeface="Wingdings"/>
              </a:rPr>
              <a:t>Even for 1 MeV neutrons, it is </a:t>
            </a:r>
            <a:r>
              <a:rPr lang="en-US" sz="2400" dirty="0">
                <a:latin typeface="Times New Roman" panose="02020603050405020304" pitchFamily="18" charset="0"/>
                <a:cs typeface="Times New Roman" panose="02020603050405020304" pitchFamily="18" charset="0"/>
                <a:sym typeface="Wingdings"/>
              </a:rPr>
              <a:t>high</a:t>
            </a:r>
            <a:r>
              <a:rPr lang="en-US" sz="2400" dirty="0">
                <a:sym typeface="Wingdings"/>
              </a:rPr>
              <a:t>.</a:t>
            </a:r>
          </a:p>
          <a:p>
            <a:pPr marL="285750" indent="-285750">
              <a:buFont typeface="Arial" charset="0"/>
              <a:buChar char="•"/>
            </a:pPr>
            <a:r>
              <a:rPr lang="en-US" sz="2400" dirty="0">
                <a:sym typeface="Wingdings"/>
              </a:rPr>
              <a:t>However, this reaction does not release much energy at all.</a:t>
            </a:r>
          </a:p>
          <a:p>
            <a:pPr marL="742950" lvl="1" indent="-285750">
              <a:buFont typeface="Arial" charset="0"/>
              <a:buChar char="•"/>
            </a:pPr>
            <a:r>
              <a:rPr lang="en-US" sz="2400" dirty="0">
                <a:sym typeface="Wingdings"/>
              </a:rPr>
              <a:t>Thus, the child products are not energetic enough to aid in increasing the number of successful scattering events.</a:t>
            </a:r>
          </a:p>
          <a:p>
            <a:pPr marL="742950" lvl="1" indent="-285750">
              <a:buFont typeface="Arial" charset="0"/>
              <a:buChar char="•"/>
            </a:pPr>
            <a:r>
              <a:rPr lang="en-US" sz="2400" dirty="0">
                <a:sym typeface="Wingdings"/>
              </a:rPr>
              <a:t>Nor does it add much to the overall energy output of the reactor.</a:t>
            </a:r>
          </a:p>
          <a:p>
            <a:pPr marL="742950" lvl="1" indent="-285750">
              <a:buFont typeface="Arial" charset="0"/>
              <a:buChar char="•"/>
            </a:pPr>
            <a:r>
              <a:rPr lang="en-US" sz="2400" dirty="0">
                <a:sym typeface="Wingdings"/>
              </a:rPr>
              <a:t>Nor does it increase the percentage of the T-3 to D-2 reaction, since the child T-3 is produced at fairly low energy.</a:t>
            </a:r>
          </a:p>
          <a:p>
            <a:pPr marL="285750" indent="-285750">
              <a:buFont typeface="Arial" charset="0"/>
              <a:buChar char="•"/>
            </a:pPr>
            <a:r>
              <a:rPr lang="en-US" sz="2400" dirty="0">
                <a:sym typeface="Wingdings"/>
              </a:rPr>
              <a:t>Also, this reaction can only occur if the density of He-3 is high enough.</a:t>
            </a:r>
          </a:p>
          <a:p>
            <a:pPr marL="742950" lvl="1" indent="-285750">
              <a:buFont typeface="Arial" charset="0"/>
              <a:buChar char="•"/>
            </a:pPr>
            <a:r>
              <a:rPr lang="en-US" sz="2400" dirty="0">
                <a:sym typeface="Wingdings"/>
              </a:rPr>
              <a:t>For example, if the reactor has been running in steady state for several hours.</a:t>
            </a:r>
          </a:p>
          <a:p>
            <a:pPr marL="742950" lvl="1" indent="-285750">
              <a:buFont typeface="Arial" charset="0"/>
              <a:buChar char="•"/>
            </a:pPr>
            <a:r>
              <a:rPr lang="en-US" sz="2400" dirty="0">
                <a:sym typeface="Wingdings"/>
              </a:rPr>
              <a:t>Thus, this reaction can only occur if the reactor is already running in a chain reaction.</a:t>
            </a:r>
          </a:p>
          <a:p>
            <a:pPr marL="1200150" lvl="2" indent="-285750">
              <a:buFont typeface="Arial" charset="0"/>
              <a:buChar char="•"/>
            </a:pPr>
            <a:r>
              <a:rPr lang="en-US" sz="2400" dirty="0">
                <a:sym typeface="Wingdings"/>
              </a:rPr>
              <a:t>This reaction doesn’t help to establish the chain reaction.</a:t>
            </a:r>
          </a:p>
          <a:p>
            <a:pPr marL="285750" indent="-285750">
              <a:buFont typeface="Arial" charset="0"/>
              <a:buChar char="•"/>
            </a:pPr>
            <a:r>
              <a:rPr lang="en-US" sz="2400" dirty="0">
                <a:sym typeface="Wingdings"/>
              </a:rPr>
              <a:t>About the only thing it </a:t>
            </a:r>
            <a:r>
              <a:rPr lang="en-US" sz="2400" i="1" dirty="0">
                <a:sym typeface="Wingdings"/>
              </a:rPr>
              <a:t>does</a:t>
            </a:r>
            <a:r>
              <a:rPr lang="en-US" sz="2400" dirty="0">
                <a:sym typeface="Wingdings"/>
              </a:rPr>
              <a:t> do</a:t>
            </a:r>
            <a:r>
              <a:rPr lang="mr-IN" sz="2400" dirty="0">
                <a:sym typeface="Wingdings"/>
              </a:rPr>
              <a:t>…</a:t>
            </a:r>
            <a:endParaRPr lang="en-US" sz="2400" dirty="0">
              <a:sym typeface="Wingdings"/>
            </a:endParaRPr>
          </a:p>
          <a:p>
            <a:pPr marL="742950" lvl="1" indent="-285750">
              <a:buFont typeface="Arial" charset="0"/>
              <a:buChar char="•"/>
            </a:pPr>
            <a:r>
              <a:rPr lang="mr-IN" sz="2400" dirty="0">
                <a:sym typeface="Wingdings"/>
              </a:rPr>
              <a:t>…</a:t>
            </a:r>
            <a:r>
              <a:rPr lang="en-US" sz="2400" dirty="0">
                <a:sym typeface="Wingdings"/>
              </a:rPr>
              <a:t>is to change the He-3 into H-3.</a:t>
            </a:r>
          </a:p>
        </p:txBody>
      </p:sp>
    </p:spTree>
    <p:extLst>
      <p:ext uri="{BB962C8B-B14F-4D97-AF65-F5344CB8AC3E}">
        <p14:creationId xmlns:p14="http://schemas.microsoft.com/office/powerpoint/2010/main" val="169803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40C20-D473-8E41-8D37-FDBA9200EF58}"/>
              </a:ext>
            </a:extLst>
          </p:cNvPr>
          <p:cNvSpPr/>
          <p:nvPr/>
        </p:nvSpPr>
        <p:spPr>
          <a:xfrm>
            <a:off x="198783" y="188270"/>
            <a:ext cx="11887200" cy="3046988"/>
          </a:xfrm>
          <a:prstGeom prst="rect">
            <a:avLst/>
          </a:prstGeom>
        </p:spPr>
        <p:txBody>
          <a:bodyPr wrap="square">
            <a:spAutoFit/>
          </a:bodyPr>
          <a:lstStyle/>
          <a:p>
            <a:r>
              <a:rPr lang="en-US" sz="2400" b="1" dirty="0"/>
              <a:t>What about voltages?</a:t>
            </a:r>
          </a:p>
          <a:p>
            <a:r>
              <a:rPr lang="en-US" sz="2400" dirty="0"/>
              <a:t>For the steady state of an LENR reactor, the incoming flow of </a:t>
            </a:r>
            <a:r>
              <a:rPr lang="en-US" sz="2400" baseline="30000" dirty="0"/>
              <a:t>2</a:t>
            </a:r>
            <a:r>
              <a:rPr lang="en-US" sz="2400" dirty="0"/>
              <a:t>d must be enough to sustain the reaction. You will need enough voltage for that.</a:t>
            </a:r>
          </a:p>
          <a:p>
            <a:endParaRPr lang="en-US" sz="2400" dirty="0"/>
          </a:p>
          <a:p>
            <a:r>
              <a:rPr lang="en-US" sz="2400" dirty="0"/>
              <a:t>For the loading process, the voltage matters, but the optimum voltage is unknown.  Again, this needs to be researched.  What voltage makes the best NAE, and what voltage makes the densest </a:t>
            </a:r>
            <a:r>
              <a:rPr lang="en-US" sz="2400" baseline="30000" dirty="0"/>
              <a:t>2</a:t>
            </a:r>
            <a:r>
              <a:rPr lang="en-US" sz="2400" dirty="0"/>
              <a:t>d in the NAE? The details of the loading process are in need of more research and documentation.</a:t>
            </a:r>
          </a:p>
        </p:txBody>
      </p:sp>
    </p:spTree>
    <p:extLst>
      <p:ext uri="{BB962C8B-B14F-4D97-AF65-F5344CB8AC3E}">
        <p14:creationId xmlns:p14="http://schemas.microsoft.com/office/powerpoint/2010/main" val="2904429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394" y="175138"/>
            <a:ext cx="11929606" cy="1200329"/>
          </a:xfrm>
          <a:prstGeom prst="rect">
            <a:avLst/>
          </a:prstGeom>
          <a:noFill/>
        </p:spPr>
        <p:txBody>
          <a:bodyPr wrap="square" rtlCol="0">
            <a:spAutoFit/>
          </a:bodyPr>
          <a:lstStyle/>
          <a:p>
            <a:r>
              <a:rPr lang="en-US" sz="2400" b="1" u="sng" dirty="0"/>
              <a:t>Here is an example of a reaction with a cliff-like drop off. </a:t>
            </a:r>
          </a:p>
          <a:p>
            <a:r>
              <a:rPr lang="en-US" sz="2400" dirty="0"/>
              <a:t>The </a:t>
            </a:r>
            <a:r>
              <a:rPr lang="en-US" sz="2400" baseline="30000" dirty="0"/>
              <a:t>2</a:t>
            </a:r>
            <a:r>
              <a:rPr lang="en-US" sz="2400" dirty="0"/>
              <a:t>d to </a:t>
            </a:r>
            <a:r>
              <a:rPr lang="en-US" sz="2400" baseline="30000" dirty="0"/>
              <a:t>2</a:t>
            </a:r>
            <a:r>
              <a:rPr lang="en-US" sz="2400" dirty="0"/>
              <a:t>d reactions do </a:t>
            </a:r>
            <a:r>
              <a:rPr lang="en-US" sz="2400" i="1" dirty="0"/>
              <a:t>not</a:t>
            </a:r>
            <a:r>
              <a:rPr lang="en-US" sz="2400" dirty="0"/>
              <a:t> behave this way. For the reactions in this presentation, there is a </a:t>
            </a:r>
            <a:r>
              <a:rPr lang="en-US" sz="2400" u="sng" dirty="0"/>
              <a:t>non-zero</a:t>
            </a:r>
            <a:r>
              <a:rPr lang="en-US" sz="2400" dirty="0"/>
              <a:t> probability that the reactions still occur at low energies.</a:t>
            </a:r>
          </a:p>
        </p:txBody>
      </p:sp>
      <p:pic>
        <p:nvPicPr>
          <p:cNvPr id="4" name="Picture 3">
            <a:extLst>
              <a:ext uri="{FF2B5EF4-FFF2-40B4-BE49-F238E27FC236}">
                <a16:creationId xmlns:a16="http://schemas.microsoft.com/office/drawing/2014/main" id="{13CD2CD9-83FF-E441-93C9-748308A4014F}"/>
              </a:ext>
            </a:extLst>
          </p:cNvPr>
          <p:cNvPicPr>
            <a:picLocks noChangeAspect="1"/>
          </p:cNvPicPr>
          <p:nvPr/>
        </p:nvPicPr>
        <p:blipFill>
          <a:blip r:embed="rId3"/>
          <a:stretch>
            <a:fillRect/>
          </a:stretch>
        </p:blipFill>
        <p:spPr>
          <a:xfrm>
            <a:off x="1569275" y="1934815"/>
            <a:ext cx="8731141" cy="4465983"/>
          </a:xfrm>
          <a:prstGeom prst="rect">
            <a:avLst/>
          </a:prstGeom>
        </p:spPr>
      </p:pic>
    </p:spTree>
    <p:extLst>
      <p:ext uri="{BB962C8B-B14F-4D97-AF65-F5344CB8AC3E}">
        <p14:creationId xmlns:p14="http://schemas.microsoft.com/office/powerpoint/2010/main" val="123252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1" y="432389"/>
            <a:ext cx="5394251" cy="6145272"/>
          </a:xfrm>
          <a:prstGeom prst="rect">
            <a:avLst/>
          </a:prstGeom>
        </p:spPr>
        <p:txBody>
          <a:bodyPr wrap="square">
            <a:spAutoFit/>
          </a:bodyPr>
          <a:lstStyle/>
          <a:p>
            <a:pPr marL="285750" marR="0" lvl="0" indent="-285750">
              <a:spcBef>
                <a:spcPts val="200"/>
              </a:spcBef>
              <a:spcAft>
                <a:spcPts val="500"/>
              </a:spcAft>
              <a:buFont typeface="Wingdings" charset="2"/>
              <a:buChar char="q"/>
            </a:pPr>
            <a:r>
              <a:rPr lang="en-US" sz="2000" dirty="0">
                <a:ea typeface="Times New Roman" charset="0"/>
              </a:rPr>
              <a:t>Consider a Low Energy Nuclear Reactor </a:t>
            </a:r>
            <a:r>
              <a:rPr lang="en-US" dirty="0">
                <a:ea typeface="Times New Roman" charset="0"/>
              </a:rPr>
              <a:t>(LENR)</a:t>
            </a:r>
            <a:r>
              <a:rPr lang="en-US" sz="2000" dirty="0">
                <a:ea typeface="Times New Roman" charset="0"/>
              </a:rPr>
              <a:t> </a:t>
            </a:r>
            <a:r>
              <a:rPr lang="en-US" sz="2000" dirty="0">
                <a:effectLst/>
                <a:ea typeface="Times New Roman" charset="0"/>
              </a:rPr>
              <a:t>in steady state. </a:t>
            </a:r>
            <a:r>
              <a:rPr lang="en-US" dirty="0">
                <a:effectLst/>
                <a:ea typeface="Times New Roman" charset="0"/>
              </a:rPr>
              <a:t>(</a:t>
            </a:r>
            <a:r>
              <a:rPr lang="en-US" baseline="30000" dirty="0">
                <a:effectLst/>
                <a:ea typeface="Times New Roman" charset="0"/>
              </a:rPr>
              <a:t>3</a:t>
            </a:r>
            <a:r>
              <a:rPr lang="en-US" dirty="0">
                <a:effectLst/>
                <a:ea typeface="Times New Roman" charset="0"/>
              </a:rPr>
              <a:t>t is </a:t>
            </a:r>
            <a:r>
              <a:rPr lang="en-US" baseline="30000" dirty="0">
                <a:effectLst/>
                <a:ea typeface="Times New Roman" charset="0"/>
              </a:rPr>
              <a:t>3</a:t>
            </a:r>
            <a:r>
              <a:rPr lang="en-US" dirty="0">
                <a:effectLst/>
                <a:ea typeface="Times New Roman" charset="0"/>
              </a:rPr>
              <a:t>H.  </a:t>
            </a:r>
            <a:r>
              <a:rPr lang="en-US" baseline="30000" dirty="0">
                <a:effectLst/>
                <a:ea typeface="Times New Roman" charset="0"/>
              </a:rPr>
              <a:t>2</a:t>
            </a:r>
            <a:r>
              <a:rPr lang="en-US" dirty="0">
                <a:effectLst/>
                <a:ea typeface="Times New Roman" charset="0"/>
              </a:rPr>
              <a:t>d is </a:t>
            </a:r>
            <a:r>
              <a:rPr lang="en-US" baseline="30000" dirty="0">
                <a:effectLst/>
                <a:ea typeface="Times New Roman" charset="0"/>
              </a:rPr>
              <a:t>2</a:t>
            </a:r>
            <a:r>
              <a:rPr lang="en-US" dirty="0">
                <a:effectLst/>
                <a:ea typeface="Times New Roman" charset="0"/>
              </a:rPr>
              <a:t>H.)</a:t>
            </a:r>
            <a:endParaRPr lang="en-US" sz="2000" dirty="0">
              <a:effectLst/>
              <a:ea typeface="Times New Roman" charset="0"/>
            </a:endParaRPr>
          </a:p>
          <a:p>
            <a:pPr marL="742950" lvl="1" indent="-285750">
              <a:spcBef>
                <a:spcPts val="200"/>
              </a:spcBef>
              <a:spcAft>
                <a:spcPts val="500"/>
              </a:spcAft>
              <a:buFont typeface="Arial" charset="0"/>
              <a:buChar char="•"/>
            </a:pPr>
            <a:r>
              <a:rPr lang="en-US" sz="2000" dirty="0">
                <a:effectLst/>
                <a:ea typeface="Times New Roman" charset="0"/>
              </a:rPr>
              <a:t>Two Primary reactions:</a:t>
            </a:r>
          </a:p>
          <a:p>
            <a:pPr lvl="2">
              <a:spcBef>
                <a:spcPts val="200"/>
              </a:spcBef>
              <a:spcAft>
                <a:spcPts val="500"/>
              </a:spcAft>
            </a:pPr>
            <a:r>
              <a:rPr lang="en-GB" sz="2000" baseline="30000" dirty="0">
                <a:solidFill>
                  <a:srgbClr val="000000"/>
                </a:solidFill>
                <a:effectLst/>
                <a:ea typeface="Calibri-Light" charset="0"/>
              </a:rPr>
              <a:t>2</a:t>
            </a:r>
            <a:r>
              <a:rPr lang="en-GB" sz="2000" dirty="0">
                <a:solidFill>
                  <a:srgbClr val="000000"/>
                </a:solidFill>
                <a:effectLst/>
                <a:ea typeface="Calibri-Light" charset="0"/>
              </a:rPr>
              <a:t>d+</a:t>
            </a:r>
            <a:r>
              <a:rPr lang="en-GB" sz="2000" baseline="30000" dirty="0">
                <a:solidFill>
                  <a:srgbClr val="000000"/>
                </a:solidFill>
                <a:effectLst/>
                <a:ea typeface="Calibri-Light" charset="0"/>
              </a:rPr>
              <a:t>2</a:t>
            </a:r>
            <a:r>
              <a:rPr lang="en-GB" sz="2000" dirty="0">
                <a:solidFill>
                  <a:srgbClr val="000000"/>
                </a:solidFill>
                <a:effectLst/>
                <a:ea typeface="Calibri-Light" charset="0"/>
              </a:rPr>
              <a:t>d</a:t>
            </a:r>
            <a:r>
              <a:rPr lang="en-US" sz="2000" dirty="0">
                <a:effectLst/>
                <a:ea typeface="Times New Roman" charset="0"/>
              </a:rPr>
              <a:t>→</a:t>
            </a:r>
            <a:r>
              <a:rPr lang="en-GB" sz="2000" baseline="30000" dirty="0">
                <a:solidFill>
                  <a:srgbClr val="000000"/>
                </a:solidFill>
                <a:effectLst/>
                <a:ea typeface="Calibri-Light" charset="0"/>
              </a:rPr>
              <a:t>3</a:t>
            </a:r>
            <a:r>
              <a:rPr lang="en-GB" sz="2000" dirty="0">
                <a:solidFill>
                  <a:srgbClr val="000000"/>
                </a:solidFill>
                <a:effectLst/>
                <a:ea typeface="Calibri-Light" charset="0"/>
              </a:rPr>
              <a:t>t+p and </a:t>
            </a:r>
            <a:r>
              <a:rPr lang="en-GB" sz="2000" baseline="30000" dirty="0">
                <a:solidFill>
                  <a:srgbClr val="000000"/>
                </a:solidFill>
                <a:effectLst/>
                <a:ea typeface="Calibri-Light" charset="0"/>
              </a:rPr>
              <a:t>2</a:t>
            </a:r>
            <a:r>
              <a:rPr lang="en-GB" sz="2000" dirty="0">
                <a:solidFill>
                  <a:srgbClr val="000000"/>
                </a:solidFill>
                <a:effectLst/>
                <a:ea typeface="Calibri-Light" charset="0"/>
              </a:rPr>
              <a:t>d+</a:t>
            </a:r>
            <a:r>
              <a:rPr lang="en-GB" sz="2000" baseline="30000" dirty="0">
                <a:solidFill>
                  <a:srgbClr val="000000"/>
                </a:solidFill>
                <a:effectLst/>
                <a:ea typeface="Calibri-Light" charset="0"/>
              </a:rPr>
              <a:t>2</a:t>
            </a:r>
            <a:r>
              <a:rPr lang="en-GB" sz="2000" dirty="0">
                <a:solidFill>
                  <a:srgbClr val="000000"/>
                </a:solidFill>
                <a:effectLst/>
                <a:ea typeface="Calibri-Light" charset="0"/>
              </a:rPr>
              <a:t>d</a:t>
            </a:r>
            <a:r>
              <a:rPr lang="en-US" sz="2000" dirty="0">
                <a:effectLst/>
                <a:ea typeface="Times New Roman" charset="0"/>
              </a:rPr>
              <a:t>→</a:t>
            </a:r>
            <a:r>
              <a:rPr lang="en-GB" sz="2000" baseline="30000" dirty="0">
                <a:solidFill>
                  <a:srgbClr val="000000"/>
                </a:solidFill>
                <a:effectLst/>
                <a:ea typeface="Calibri-Light" charset="0"/>
              </a:rPr>
              <a:t>3</a:t>
            </a:r>
            <a:r>
              <a:rPr lang="en-GB" sz="2000" dirty="0">
                <a:solidFill>
                  <a:srgbClr val="000000"/>
                </a:solidFill>
                <a:effectLst/>
                <a:ea typeface="Calibri-Light" charset="0"/>
              </a:rPr>
              <a:t>He+n.</a:t>
            </a:r>
            <a:endParaRPr lang="en-US" sz="2000" dirty="0">
              <a:effectLst/>
              <a:ea typeface="Times New Roman" charset="0"/>
            </a:endParaRPr>
          </a:p>
          <a:p>
            <a:pPr marL="742950" lvl="1" indent="-285750">
              <a:spcAft>
                <a:spcPts val="500"/>
              </a:spcAft>
              <a:buFont typeface="Arial" charset="0"/>
              <a:buChar char="•"/>
            </a:pPr>
            <a:r>
              <a:rPr lang="en-US" sz="2000" dirty="0">
                <a:effectLst/>
                <a:ea typeface="Times New Roman" charset="0"/>
              </a:rPr>
              <a:t>Secondary reactions:</a:t>
            </a:r>
          </a:p>
          <a:p>
            <a:pPr lvl="2">
              <a:spcAft>
                <a:spcPts val="500"/>
              </a:spcAft>
            </a:pPr>
            <a:r>
              <a:rPr lang="en-GB" sz="2000" baseline="30000" dirty="0">
                <a:solidFill>
                  <a:srgbClr val="000000"/>
                </a:solidFill>
                <a:effectLst/>
                <a:ea typeface="Calibri-Light" charset="0"/>
              </a:rPr>
              <a:t>2</a:t>
            </a:r>
            <a:r>
              <a:rPr lang="en-GB" sz="2000" dirty="0">
                <a:solidFill>
                  <a:srgbClr val="000000"/>
                </a:solidFill>
                <a:effectLst/>
                <a:ea typeface="Calibri-Light" charset="0"/>
              </a:rPr>
              <a:t>d+</a:t>
            </a:r>
            <a:r>
              <a:rPr lang="en-GB" sz="2000" baseline="30000" dirty="0">
                <a:solidFill>
                  <a:srgbClr val="000000"/>
                </a:solidFill>
                <a:effectLst/>
                <a:ea typeface="Calibri-Light" charset="0"/>
              </a:rPr>
              <a:t>3</a:t>
            </a:r>
            <a:r>
              <a:rPr lang="en-GB" sz="2000" dirty="0">
                <a:solidFill>
                  <a:srgbClr val="000000"/>
                </a:solidFill>
                <a:effectLst/>
                <a:ea typeface="Calibri-Light" charset="0"/>
              </a:rPr>
              <a:t>t</a:t>
            </a:r>
            <a:r>
              <a:rPr lang="en-US" sz="2000" dirty="0">
                <a:effectLst/>
                <a:ea typeface="Times New Roman" charset="0"/>
              </a:rPr>
              <a:t>→</a:t>
            </a:r>
            <a:r>
              <a:rPr lang="en-GB" sz="2000" baseline="30000" dirty="0">
                <a:solidFill>
                  <a:srgbClr val="000000"/>
                </a:solidFill>
                <a:effectLst/>
                <a:ea typeface="Calibri-Light" charset="0"/>
              </a:rPr>
              <a:t>4</a:t>
            </a:r>
            <a:r>
              <a:rPr lang="en-GB" sz="2000" dirty="0">
                <a:solidFill>
                  <a:srgbClr val="000000"/>
                </a:solidFill>
                <a:effectLst/>
                <a:ea typeface="Calibri-Light" charset="0"/>
              </a:rPr>
              <a:t>He+n</a:t>
            </a:r>
            <a:r>
              <a:rPr lang="en-GB" sz="2000" dirty="0">
                <a:solidFill>
                  <a:srgbClr val="000000"/>
                </a:solidFill>
                <a:ea typeface="Calibri-Light" charset="0"/>
              </a:rPr>
              <a:t> a</a:t>
            </a:r>
            <a:r>
              <a:rPr lang="en-GB" sz="2000" dirty="0">
                <a:solidFill>
                  <a:srgbClr val="000000"/>
                </a:solidFill>
                <a:effectLst/>
                <a:ea typeface="Calibri-Light" charset="0"/>
              </a:rPr>
              <a:t>nd </a:t>
            </a:r>
            <a:r>
              <a:rPr lang="en-GB" sz="2000" baseline="30000" dirty="0">
                <a:solidFill>
                  <a:srgbClr val="000000"/>
                </a:solidFill>
                <a:effectLst/>
                <a:ea typeface="Calibri-Light" charset="0"/>
              </a:rPr>
              <a:t>2</a:t>
            </a:r>
            <a:r>
              <a:rPr lang="en-GB" sz="2000" dirty="0">
                <a:solidFill>
                  <a:srgbClr val="000000"/>
                </a:solidFill>
                <a:effectLst/>
                <a:ea typeface="Calibri-Light" charset="0"/>
              </a:rPr>
              <a:t>d+</a:t>
            </a:r>
            <a:r>
              <a:rPr lang="en-GB" sz="2000" baseline="30000" dirty="0">
                <a:solidFill>
                  <a:srgbClr val="000000"/>
                </a:solidFill>
                <a:effectLst/>
                <a:ea typeface="Calibri-Light" charset="0"/>
              </a:rPr>
              <a:t>3</a:t>
            </a:r>
            <a:r>
              <a:rPr lang="en-GB" sz="2000" dirty="0">
                <a:solidFill>
                  <a:srgbClr val="000000"/>
                </a:solidFill>
                <a:effectLst/>
                <a:ea typeface="Calibri-Light" charset="0"/>
              </a:rPr>
              <a:t>He</a:t>
            </a:r>
            <a:r>
              <a:rPr lang="en-US" sz="2000" dirty="0">
                <a:effectLst/>
                <a:ea typeface="Times New Roman" charset="0"/>
              </a:rPr>
              <a:t>→</a:t>
            </a:r>
            <a:r>
              <a:rPr lang="en-GB" sz="2000" baseline="30000" dirty="0">
                <a:solidFill>
                  <a:srgbClr val="000000"/>
                </a:solidFill>
                <a:effectLst/>
                <a:ea typeface="Calibri-Light" charset="0"/>
              </a:rPr>
              <a:t>4</a:t>
            </a:r>
            <a:r>
              <a:rPr lang="en-GB" sz="2000" dirty="0">
                <a:solidFill>
                  <a:srgbClr val="000000"/>
                </a:solidFill>
                <a:effectLst/>
                <a:ea typeface="Calibri-Light" charset="0"/>
              </a:rPr>
              <a:t>He+p.</a:t>
            </a:r>
          </a:p>
          <a:p>
            <a:pPr marL="1200150" lvl="2" indent="-285750">
              <a:spcAft>
                <a:spcPts val="500"/>
              </a:spcAft>
              <a:buFont typeface="Arial" charset="0"/>
              <a:buChar char="•"/>
            </a:pPr>
            <a:r>
              <a:rPr lang="en-GB" sz="2000" dirty="0">
                <a:solidFill>
                  <a:srgbClr val="000000"/>
                </a:solidFill>
                <a:ea typeface="Calibri-Light" charset="0"/>
              </a:rPr>
              <a:t>No gamma radiation.</a:t>
            </a:r>
          </a:p>
          <a:p>
            <a:pPr marL="1200150" lvl="2" indent="-285750">
              <a:spcAft>
                <a:spcPts val="500"/>
              </a:spcAft>
              <a:buFont typeface="Arial" charset="0"/>
              <a:buChar char="•"/>
            </a:pPr>
            <a:r>
              <a:rPr lang="en-GB" sz="2000" dirty="0">
                <a:solidFill>
                  <a:srgbClr val="000000"/>
                </a:solidFill>
                <a:ea typeface="Calibri-Light" charset="0"/>
              </a:rPr>
              <a:t>No neutron suppression.</a:t>
            </a:r>
          </a:p>
          <a:p>
            <a:pPr marL="1200150" lvl="2" indent="-285750">
              <a:spcAft>
                <a:spcPts val="500"/>
              </a:spcAft>
              <a:buFont typeface="Arial" charset="0"/>
              <a:buChar char="•"/>
            </a:pPr>
            <a:r>
              <a:rPr lang="en-GB" sz="2000" dirty="0">
                <a:solidFill>
                  <a:srgbClr val="000000"/>
                </a:solidFill>
                <a:ea typeface="Calibri-Light" charset="0"/>
              </a:rPr>
              <a:t>No enhanced </a:t>
            </a:r>
            <a:r>
              <a:rPr lang="en-GB" sz="2000" baseline="30000" dirty="0">
                <a:solidFill>
                  <a:srgbClr val="000000"/>
                </a:solidFill>
                <a:ea typeface="Calibri-Light" charset="0"/>
              </a:rPr>
              <a:t>2</a:t>
            </a:r>
            <a:r>
              <a:rPr lang="en-GB" sz="2000" dirty="0">
                <a:solidFill>
                  <a:srgbClr val="000000"/>
                </a:solidFill>
                <a:ea typeface="Calibri-Light" charset="0"/>
              </a:rPr>
              <a:t>d+</a:t>
            </a:r>
            <a:r>
              <a:rPr lang="en-GB" sz="2000" baseline="30000" dirty="0">
                <a:solidFill>
                  <a:srgbClr val="000000"/>
                </a:solidFill>
                <a:ea typeface="Calibri-Light" charset="0"/>
              </a:rPr>
              <a:t>2</a:t>
            </a:r>
            <a:r>
              <a:rPr lang="en-GB" sz="2000" dirty="0">
                <a:solidFill>
                  <a:srgbClr val="000000"/>
                </a:solidFill>
                <a:ea typeface="Calibri-Light" charset="0"/>
              </a:rPr>
              <a:t>d</a:t>
            </a:r>
            <a:r>
              <a:rPr lang="en-US" sz="2000" dirty="0">
                <a:ea typeface="Times New Roman" charset="0"/>
              </a:rPr>
              <a:t>→</a:t>
            </a:r>
            <a:r>
              <a:rPr lang="en-GB" sz="2000" baseline="30000" dirty="0">
                <a:solidFill>
                  <a:srgbClr val="000000"/>
                </a:solidFill>
                <a:ea typeface="Calibri-Light" charset="0"/>
              </a:rPr>
              <a:t>4</a:t>
            </a:r>
            <a:r>
              <a:rPr lang="en-GB" sz="2000" dirty="0">
                <a:solidFill>
                  <a:srgbClr val="000000"/>
                </a:solidFill>
                <a:ea typeface="Calibri-Light" charset="0"/>
              </a:rPr>
              <a:t>He+</a:t>
            </a:r>
            <a:r>
              <a:rPr lang="el-GR" sz="2000" dirty="0">
                <a:solidFill>
                  <a:srgbClr val="000000"/>
                </a:solidFill>
                <a:ea typeface="Calibri-Light" charset="0"/>
              </a:rPr>
              <a:t>γ</a:t>
            </a:r>
            <a:r>
              <a:rPr lang="en-US" sz="2000" dirty="0">
                <a:solidFill>
                  <a:srgbClr val="000000"/>
                </a:solidFill>
                <a:ea typeface="Calibri-Light" charset="0"/>
              </a:rPr>
              <a:t> reaction.</a:t>
            </a:r>
          </a:p>
          <a:p>
            <a:pPr marL="1200150" lvl="2" indent="-285750">
              <a:spcAft>
                <a:spcPts val="500"/>
              </a:spcAft>
              <a:buFont typeface="Arial" charset="0"/>
              <a:buChar char="•"/>
            </a:pPr>
            <a:r>
              <a:rPr lang="en-US" sz="2000" dirty="0"/>
              <a:t>No unusual physics to overcome Coulomb barrier. </a:t>
            </a:r>
            <a:endParaRPr lang="en-US" sz="2000" dirty="0">
              <a:latin typeface="Times New Roman" charset="0"/>
              <a:ea typeface="Times New Roman" charset="0"/>
            </a:endParaRPr>
          </a:p>
          <a:p>
            <a:pPr marL="742950" lvl="1" indent="-285750">
              <a:spcAft>
                <a:spcPts val="500"/>
              </a:spcAft>
              <a:buFont typeface="Arial" charset="0"/>
              <a:buChar char="•"/>
            </a:pPr>
            <a:r>
              <a:rPr lang="en-US" sz="2000" dirty="0"/>
              <a:t>Standard physics and standard engineering can explain it.  </a:t>
            </a:r>
            <a:endParaRPr lang="en-GB" sz="2000" dirty="0">
              <a:solidFill>
                <a:srgbClr val="000000"/>
              </a:solidFill>
              <a:ea typeface="Calibri-Light" charset="0"/>
            </a:endParaRPr>
          </a:p>
          <a:p>
            <a:pPr marL="742950" lvl="1" indent="-285750">
              <a:spcAft>
                <a:spcPts val="500"/>
              </a:spcAft>
              <a:buFont typeface="Arial" charset="0"/>
              <a:buChar char="•"/>
            </a:pPr>
            <a:r>
              <a:rPr lang="en-GB" sz="2000" dirty="0">
                <a:solidFill>
                  <a:srgbClr val="000000"/>
                </a:solidFill>
                <a:ea typeface="Calibri-Light" charset="0"/>
              </a:rPr>
              <a:t>As in fission, t</a:t>
            </a:r>
            <a:r>
              <a:rPr lang="en-GB" sz="2000" dirty="0">
                <a:solidFill>
                  <a:srgbClr val="000000"/>
                </a:solidFill>
                <a:effectLst/>
                <a:ea typeface="Calibri-Light" charset="0"/>
              </a:rPr>
              <a:t>he by-products of the reactions sustain </a:t>
            </a:r>
            <a:r>
              <a:rPr lang="en-GB" sz="2000" dirty="0">
                <a:solidFill>
                  <a:srgbClr val="000000"/>
                </a:solidFill>
                <a:ea typeface="Calibri-Light" charset="0"/>
              </a:rPr>
              <a:t>the</a:t>
            </a:r>
            <a:r>
              <a:rPr lang="en-GB" sz="2000" dirty="0">
                <a:solidFill>
                  <a:srgbClr val="000000"/>
                </a:solidFill>
                <a:effectLst/>
                <a:ea typeface="Calibri-Light" charset="0"/>
              </a:rPr>
              <a:t> chain reaction.</a:t>
            </a:r>
          </a:p>
          <a:p>
            <a:pPr marL="1200150" lvl="2" indent="-285750">
              <a:spcAft>
                <a:spcPts val="500"/>
              </a:spcAft>
              <a:buFont typeface="Arial" charset="0"/>
              <a:buChar char="•"/>
            </a:pPr>
            <a:r>
              <a:rPr lang="en-GB" sz="2000" dirty="0">
                <a:solidFill>
                  <a:srgbClr val="000000"/>
                </a:solidFill>
                <a:ea typeface="Calibri-Light" charset="0"/>
              </a:rPr>
              <a:t>Can we confirm this mathematically?</a:t>
            </a:r>
          </a:p>
          <a:p>
            <a:pPr marL="1200150" lvl="2" indent="-285750">
              <a:spcAft>
                <a:spcPts val="500"/>
              </a:spcAft>
              <a:buFont typeface="Arial" charset="0"/>
              <a:buChar char="•"/>
            </a:pPr>
            <a:r>
              <a:rPr lang="en-GB" sz="2000" dirty="0">
                <a:solidFill>
                  <a:srgbClr val="000000"/>
                </a:solidFill>
                <a:effectLst/>
                <a:ea typeface="Calibri-Light" charset="0"/>
              </a:rPr>
              <a:t>That is the topic of THIS talk.</a:t>
            </a:r>
          </a:p>
        </p:txBody>
      </p:sp>
      <p:sp>
        <p:nvSpPr>
          <p:cNvPr id="2" name="TextBox 1"/>
          <p:cNvSpPr txBox="1"/>
          <p:nvPr/>
        </p:nvSpPr>
        <p:spPr>
          <a:xfrm>
            <a:off x="5989675" y="474921"/>
            <a:ext cx="5408427" cy="6029856"/>
          </a:xfrm>
          <a:prstGeom prst="rect">
            <a:avLst/>
          </a:prstGeom>
          <a:noFill/>
        </p:spPr>
        <p:txBody>
          <a:bodyPr wrap="square" rtlCol="0">
            <a:spAutoFit/>
          </a:bodyPr>
          <a:lstStyle/>
          <a:p>
            <a:pPr marL="285750" indent="-285750">
              <a:spcAft>
                <a:spcPts val="500"/>
              </a:spcAft>
              <a:buFont typeface="Wingdings" charset="2"/>
              <a:buChar char="q"/>
            </a:pPr>
            <a:r>
              <a:rPr lang="en-GB" sz="2000" dirty="0"/>
              <a:t>The Mechanism:</a:t>
            </a:r>
          </a:p>
          <a:p>
            <a:pPr marL="742950" lvl="1" indent="-285750">
              <a:spcAft>
                <a:spcPts val="500"/>
              </a:spcAft>
              <a:buFont typeface="Arial" charset="0"/>
              <a:buChar char="•"/>
            </a:pPr>
            <a:r>
              <a:rPr lang="en-US" sz="2000" dirty="0"/>
              <a:t>Child products collide with the cold </a:t>
            </a:r>
            <a:r>
              <a:rPr lang="en-US" sz="2000" baseline="30000" dirty="0"/>
              <a:t>2</a:t>
            </a:r>
            <a:r>
              <a:rPr lang="en-US" sz="2000" dirty="0"/>
              <a:t>d</a:t>
            </a:r>
          </a:p>
          <a:p>
            <a:pPr marL="742950" lvl="1" indent="-285750">
              <a:spcAft>
                <a:spcPts val="500"/>
              </a:spcAft>
              <a:buFont typeface="Arial" charset="0"/>
              <a:buChar char="•"/>
            </a:pPr>
            <a:r>
              <a:rPr lang="en-US" sz="2000" u="sng" dirty="0"/>
              <a:t>Frequently</a:t>
            </a:r>
            <a:r>
              <a:rPr lang="en-US" sz="2000" dirty="0"/>
              <a:t> enough and </a:t>
            </a:r>
            <a:r>
              <a:rPr lang="en-US" sz="2000" u="sng" dirty="0"/>
              <a:t>energetically</a:t>
            </a:r>
            <a:r>
              <a:rPr lang="en-US" sz="2000" dirty="0"/>
              <a:t> enough</a:t>
            </a:r>
          </a:p>
          <a:p>
            <a:pPr marL="742950" lvl="1" indent="-285750">
              <a:spcAft>
                <a:spcPts val="500"/>
              </a:spcAft>
              <a:buFont typeface="Arial" charset="0"/>
              <a:buChar char="•"/>
            </a:pPr>
            <a:r>
              <a:rPr lang="en-US" sz="2000" dirty="0"/>
              <a:t>Sustains the </a:t>
            </a:r>
            <a:r>
              <a:rPr lang="en-US" sz="2000" baseline="30000" dirty="0"/>
              <a:t>2</a:t>
            </a:r>
            <a:r>
              <a:rPr lang="en-US" sz="2000" dirty="0"/>
              <a:t>d to </a:t>
            </a:r>
            <a:r>
              <a:rPr lang="en-US" sz="2000" baseline="30000" dirty="0"/>
              <a:t>2</a:t>
            </a:r>
            <a:r>
              <a:rPr lang="en-US" sz="2000" dirty="0"/>
              <a:t>d reaction.</a:t>
            </a:r>
          </a:p>
          <a:p>
            <a:pPr marL="742950" lvl="1" indent="-285750">
              <a:spcAft>
                <a:spcPts val="500"/>
              </a:spcAft>
              <a:buFont typeface="Arial" charset="0"/>
              <a:buChar char="•"/>
            </a:pPr>
            <a:r>
              <a:rPr lang="en-US" sz="2000" dirty="0"/>
              <a:t>The conditions must be right</a:t>
            </a:r>
          </a:p>
          <a:p>
            <a:pPr marL="1200150" lvl="2" indent="-285750">
              <a:spcAft>
                <a:spcPts val="500"/>
              </a:spcAft>
              <a:buFont typeface="Arial" charset="0"/>
              <a:buChar char="•"/>
            </a:pPr>
            <a:r>
              <a:rPr lang="en-GB" sz="2000" dirty="0"/>
              <a:t>High </a:t>
            </a:r>
            <a:r>
              <a:rPr lang="en-GB" sz="2000" baseline="30000" dirty="0"/>
              <a:t>2</a:t>
            </a:r>
            <a:r>
              <a:rPr lang="en-GB" sz="2000" dirty="0"/>
              <a:t>d loading.</a:t>
            </a:r>
          </a:p>
          <a:p>
            <a:pPr marL="1200150" lvl="2" indent="-285750">
              <a:spcAft>
                <a:spcPts val="500"/>
              </a:spcAft>
              <a:buFont typeface="Arial" charset="0"/>
              <a:buChar char="•"/>
            </a:pPr>
            <a:r>
              <a:rPr lang="en-GB" sz="2000" dirty="0"/>
              <a:t>The crystal defects in the Nuclear Active Environment.</a:t>
            </a:r>
            <a:endParaRPr lang="en-US" sz="2000" dirty="0">
              <a:latin typeface="Times New Roman" charset="0"/>
              <a:ea typeface="Times New Roman" charset="0"/>
            </a:endParaRPr>
          </a:p>
          <a:p>
            <a:pPr>
              <a:spcAft>
                <a:spcPts val="500"/>
              </a:spcAft>
            </a:pPr>
            <a:endParaRPr lang="en-US" sz="2000" dirty="0"/>
          </a:p>
          <a:p>
            <a:pPr marL="285750" indent="-285750">
              <a:spcAft>
                <a:spcPts val="500"/>
              </a:spcAft>
              <a:buFont typeface="Wingdings" charset="2"/>
              <a:buChar char="q"/>
            </a:pPr>
            <a:r>
              <a:rPr lang="en-US" sz="2000" dirty="0"/>
              <a:t>Start-up condition:</a:t>
            </a:r>
          </a:p>
          <a:p>
            <a:pPr marL="285750" marR="0" lvl="0" indent="-285750">
              <a:spcBef>
                <a:spcPts val="0"/>
              </a:spcBef>
              <a:spcAft>
                <a:spcPts val="500"/>
              </a:spcAft>
              <a:buFont typeface="Arial" charset="0"/>
              <a:buChar char="•"/>
            </a:pPr>
            <a:r>
              <a:rPr lang="en-GB" sz="2000" dirty="0"/>
              <a:t>If conditions for chain reaction in the NAE are right, then:</a:t>
            </a:r>
          </a:p>
          <a:p>
            <a:pPr marL="742950" lvl="1" indent="-285750">
              <a:spcAft>
                <a:spcPts val="500"/>
              </a:spcAft>
              <a:buFont typeface="Arial" charset="0"/>
              <a:buChar char="•"/>
            </a:pPr>
            <a:r>
              <a:rPr lang="en-GB" sz="2000" dirty="0"/>
              <a:t>Reaction rate grows from the first initial start-up reaction to steady state.</a:t>
            </a:r>
            <a:endParaRPr lang="en-US" sz="2000" dirty="0"/>
          </a:p>
          <a:p>
            <a:pPr marL="742950" lvl="1" indent="-285750">
              <a:spcAft>
                <a:spcPts val="500"/>
              </a:spcAft>
              <a:buFont typeface="Arial" charset="0"/>
              <a:buChar char="•"/>
            </a:pPr>
            <a:r>
              <a:rPr lang="en-GB" sz="2000" dirty="0"/>
              <a:t>However, this first initial reaction is caused by random external influences.</a:t>
            </a:r>
            <a:endParaRPr lang="en-US" sz="2000" dirty="0"/>
          </a:p>
        </p:txBody>
      </p:sp>
      <p:sp>
        <p:nvSpPr>
          <p:cNvPr id="3" name="TextBox 2"/>
          <p:cNvSpPr txBox="1"/>
          <p:nvPr/>
        </p:nvSpPr>
        <p:spPr>
          <a:xfrm>
            <a:off x="1878418" y="0"/>
            <a:ext cx="8864286" cy="461665"/>
          </a:xfrm>
          <a:prstGeom prst="rect">
            <a:avLst/>
          </a:prstGeom>
          <a:noFill/>
        </p:spPr>
        <p:txBody>
          <a:bodyPr wrap="none" rtlCol="0">
            <a:spAutoFit/>
          </a:bodyPr>
          <a:lstStyle/>
          <a:p>
            <a:pPr lvl="0"/>
            <a:r>
              <a:rPr lang="en-US" sz="2400" b="1" u="sng" dirty="0">
                <a:ea typeface="Times New Roman" charset="0"/>
              </a:rPr>
              <a:t>Review of Previous Talk—Primary and Secondary Reaction in a LENR</a:t>
            </a:r>
          </a:p>
        </p:txBody>
      </p:sp>
    </p:spTree>
    <p:extLst>
      <p:ext uri="{BB962C8B-B14F-4D97-AF65-F5344CB8AC3E}">
        <p14:creationId xmlns:p14="http://schemas.microsoft.com/office/powerpoint/2010/main" val="209145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9237" y="635784"/>
            <a:ext cx="5741582" cy="6222216"/>
          </a:xfrm>
          <a:prstGeom prst="rect">
            <a:avLst/>
          </a:prstGeom>
        </p:spPr>
        <p:txBody>
          <a:bodyPr wrap="square">
            <a:spAutoFit/>
          </a:bodyPr>
          <a:lstStyle/>
          <a:p>
            <a:pPr marL="285750" indent="-285750">
              <a:spcAft>
                <a:spcPts val="500"/>
              </a:spcAft>
              <a:buFont typeface="Arial" charset="0"/>
              <a:buChar char="•"/>
            </a:pPr>
            <a:r>
              <a:rPr lang="en-US" sz="2000" dirty="0"/>
              <a:t>The Nuclear Active Environment (NAE) is critical for LENR.</a:t>
            </a:r>
          </a:p>
          <a:p>
            <a:pPr marL="742950" lvl="1" indent="-285750">
              <a:spcAft>
                <a:spcPts val="500"/>
              </a:spcAft>
              <a:buFont typeface="Arial" charset="0"/>
              <a:buChar char="•"/>
            </a:pPr>
            <a:r>
              <a:rPr lang="en-US" sz="2000" dirty="0"/>
              <a:t>Should not be ignored by theorists.</a:t>
            </a:r>
          </a:p>
          <a:p>
            <a:pPr marL="742950" lvl="1" indent="-285750">
              <a:spcAft>
                <a:spcPts val="500"/>
              </a:spcAft>
              <a:buFont typeface="Arial" charset="0"/>
              <a:buChar char="•"/>
            </a:pPr>
            <a:r>
              <a:rPr lang="en-US" sz="2000" dirty="0"/>
              <a:t>Not well studied.</a:t>
            </a:r>
          </a:p>
          <a:p>
            <a:pPr marL="283464" indent="-283464">
              <a:spcAft>
                <a:spcPts val="500"/>
              </a:spcAft>
              <a:buFont typeface="Arial" charset="0"/>
              <a:buChar char="•"/>
            </a:pPr>
            <a:r>
              <a:rPr lang="en-US" sz="2000" dirty="0"/>
              <a:t>The NAE:</a:t>
            </a:r>
          </a:p>
          <a:p>
            <a:pPr marL="628650" lvl="1" indent="-171450">
              <a:spcAft>
                <a:spcPts val="500"/>
              </a:spcAft>
              <a:buFont typeface="Arial" charset="0"/>
              <a:buChar char="•"/>
            </a:pPr>
            <a:r>
              <a:rPr lang="en-US" sz="2000" dirty="0"/>
              <a:t>Is </a:t>
            </a:r>
            <a:r>
              <a:rPr lang="en-US" sz="2000" u="sng" dirty="0"/>
              <a:t>not</a:t>
            </a:r>
            <a:r>
              <a:rPr lang="en-US" sz="2000" dirty="0"/>
              <a:t> a flawless crystal </a:t>
            </a:r>
            <a:r>
              <a:rPr lang="en-US" sz="2000" dirty="0" err="1"/>
              <a:t>Pd</a:t>
            </a:r>
            <a:r>
              <a:rPr lang="en-US" sz="2000"/>
              <a:t> lattice.</a:t>
            </a:r>
          </a:p>
          <a:p>
            <a:pPr marL="628650" lvl="1" indent="-171450">
              <a:spcAft>
                <a:spcPts val="500"/>
              </a:spcAft>
              <a:buFont typeface="Arial" charset="0"/>
              <a:buChar char="•"/>
            </a:pPr>
            <a:r>
              <a:rPr lang="en-US" sz="2000"/>
              <a:t>Crystal defects in the lattice.</a:t>
            </a:r>
          </a:p>
          <a:p>
            <a:pPr marL="628650" lvl="1" indent="-171450">
              <a:spcAft>
                <a:spcPts val="500"/>
              </a:spcAft>
              <a:buFont typeface="Arial" charset="0"/>
              <a:buChar char="•"/>
            </a:pPr>
            <a:r>
              <a:rPr lang="en-US" sz="2000"/>
              <a:t>Higher concentration of </a:t>
            </a:r>
            <a:r>
              <a:rPr lang="en-US" sz="2000" baseline="30000"/>
              <a:t>2</a:t>
            </a:r>
            <a:r>
              <a:rPr lang="en-US" sz="2000"/>
              <a:t>d, about 10 times more.</a:t>
            </a:r>
          </a:p>
          <a:p>
            <a:pPr marL="628650" lvl="1" indent="-171450">
              <a:spcAft>
                <a:spcPts val="500"/>
              </a:spcAft>
              <a:buFont typeface="Arial" charset="0"/>
              <a:buChar char="•"/>
            </a:pPr>
            <a:r>
              <a:rPr lang="en-US" sz="2000"/>
              <a:t>Created during loading—cracks and fissures.</a:t>
            </a:r>
          </a:p>
          <a:p>
            <a:pPr marL="285750" indent="-285750">
              <a:spcAft>
                <a:spcPts val="500"/>
              </a:spcAft>
              <a:buFont typeface="Arial" charset="0"/>
              <a:buChar char="•"/>
            </a:pPr>
            <a:r>
              <a:rPr lang="en-US" sz="2000"/>
              <a:t>Formation depends on:</a:t>
            </a:r>
          </a:p>
          <a:p>
            <a:pPr marL="742950" lvl="1" indent="-285750">
              <a:spcAft>
                <a:spcPts val="500"/>
              </a:spcAft>
              <a:buFont typeface="Arial" charset="0"/>
              <a:buChar char="•"/>
            </a:pPr>
            <a:r>
              <a:rPr lang="en-US" sz="2000" baseline="30000"/>
              <a:t>2</a:t>
            </a:r>
            <a:r>
              <a:rPr lang="en-US" sz="2000"/>
              <a:t>d infusion rate</a:t>
            </a:r>
          </a:p>
          <a:p>
            <a:pPr marL="742950" lvl="1" indent="-285750">
              <a:spcAft>
                <a:spcPts val="500"/>
              </a:spcAft>
              <a:buFont typeface="Arial" charset="0"/>
              <a:buChar char="•"/>
            </a:pPr>
            <a:r>
              <a:rPr lang="en-US" sz="2000"/>
              <a:t>Size and shape of </a:t>
            </a:r>
            <a:r>
              <a:rPr lang="en-US" sz="2000" err="1"/>
              <a:t>Pd</a:t>
            </a:r>
            <a:r>
              <a:rPr lang="en-US" sz="2000"/>
              <a:t> core</a:t>
            </a:r>
          </a:p>
          <a:p>
            <a:pPr marL="742950" lvl="1" indent="-285750">
              <a:spcAft>
                <a:spcPts val="500"/>
              </a:spcAft>
              <a:buFont typeface="Arial" charset="0"/>
              <a:buChar char="•"/>
            </a:pPr>
            <a:r>
              <a:rPr lang="en-US" sz="2000"/>
              <a:t>Pressure, voltage, current, temperature</a:t>
            </a:r>
          </a:p>
          <a:p>
            <a:pPr marL="742950" lvl="1" indent="-285750">
              <a:spcAft>
                <a:spcPts val="500"/>
              </a:spcAft>
              <a:buFont typeface="Arial" charset="0"/>
              <a:buChar char="•"/>
            </a:pPr>
            <a:r>
              <a:rPr lang="en-US" sz="2000"/>
              <a:t>Substrates.</a:t>
            </a:r>
          </a:p>
          <a:p>
            <a:pPr marL="285750" indent="-285750">
              <a:spcAft>
                <a:spcPts val="500"/>
              </a:spcAft>
              <a:buFont typeface="Arial" charset="0"/>
              <a:buChar char="•"/>
            </a:pPr>
            <a:r>
              <a:rPr lang="en-US" sz="2000"/>
              <a:t>Optimum value of these parameters--unknown.</a:t>
            </a:r>
          </a:p>
          <a:p>
            <a:pPr marL="285750" indent="-285750">
              <a:spcAft>
                <a:spcPts val="500"/>
              </a:spcAft>
              <a:buFont typeface="Arial" charset="0"/>
              <a:buChar char="•"/>
            </a:pPr>
            <a:endParaRPr lang="en-US" sz="2000"/>
          </a:p>
        </p:txBody>
      </p:sp>
      <p:sp>
        <p:nvSpPr>
          <p:cNvPr id="3" name="TextBox 2"/>
          <p:cNvSpPr txBox="1"/>
          <p:nvPr/>
        </p:nvSpPr>
        <p:spPr>
          <a:xfrm>
            <a:off x="5939281" y="666529"/>
            <a:ext cx="6438880" cy="4426853"/>
          </a:xfrm>
          <a:prstGeom prst="rect">
            <a:avLst/>
          </a:prstGeom>
          <a:noFill/>
        </p:spPr>
        <p:txBody>
          <a:bodyPr wrap="square" rtlCol="0">
            <a:spAutoFit/>
          </a:bodyPr>
          <a:lstStyle/>
          <a:p>
            <a:pPr marL="285750" lvl="0" indent="-285750">
              <a:spcAft>
                <a:spcPts val="500"/>
              </a:spcAft>
              <a:buFont typeface="Arial" charset="0"/>
              <a:buChar char="•"/>
            </a:pPr>
            <a:r>
              <a:rPr lang="en-US" sz="2000"/>
              <a:t>Inside the Palladium lattice:</a:t>
            </a:r>
          </a:p>
          <a:p>
            <a:pPr marL="742950" lvl="1" indent="-285750">
              <a:spcAft>
                <a:spcPts val="500"/>
              </a:spcAft>
              <a:buFont typeface="Arial" charset="0"/>
              <a:buChar char="•"/>
            </a:pPr>
            <a:r>
              <a:rPr lang="en-US" sz="2000" baseline="30000"/>
              <a:t>2</a:t>
            </a:r>
            <a:r>
              <a:rPr lang="en-US" sz="2000"/>
              <a:t>d is ionic and interstitial.</a:t>
            </a:r>
          </a:p>
          <a:p>
            <a:pPr marL="285750" lvl="0" indent="-285750">
              <a:spcAft>
                <a:spcPts val="500"/>
              </a:spcAft>
              <a:buFont typeface="Arial" charset="0"/>
              <a:buChar char="•"/>
            </a:pPr>
            <a:r>
              <a:rPr lang="en-US" sz="2000"/>
              <a:t>Inside the NAE:</a:t>
            </a:r>
          </a:p>
          <a:p>
            <a:pPr marL="742950" lvl="1" indent="-285750">
              <a:spcAft>
                <a:spcPts val="500"/>
              </a:spcAft>
              <a:buFont typeface="Arial" charset="0"/>
              <a:buChar char="•"/>
            </a:pPr>
            <a:r>
              <a:rPr lang="en-US" sz="2000" baseline="30000"/>
              <a:t>2</a:t>
            </a:r>
            <a:r>
              <a:rPr lang="en-US" sz="2000"/>
              <a:t>d is atomic or molecular.</a:t>
            </a:r>
          </a:p>
          <a:p>
            <a:pPr marL="742950" lvl="1" indent="-285750">
              <a:spcAft>
                <a:spcPts val="500"/>
              </a:spcAft>
              <a:buFont typeface="Arial" charset="0"/>
              <a:buChar char="•"/>
            </a:pPr>
            <a:r>
              <a:rPr lang="en-US" sz="2000"/>
              <a:t>Cannot re-enter the lattice.</a:t>
            </a:r>
          </a:p>
          <a:p>
            <a:pPr marL="742950" lvl="1" indent="-285750">
              <a:spcAft>
                <a:spcPts val="500"/>
              </a:spcAft>
              <a:buFont typeface="Arial" charset="0"/>
              <a:buChar char="•"/>
            </a:pPr>
            <a:r>
              <a:rPr lang="en-US" sz="2000"/>
              <a:t>Higher density.</a:t>
            </a:r>
          </a:p>
          <a:p>
            <a:pPr marL="285750" indent="-285750">
              <a:spcAft>
                <a:spcPts val="500"/>
              </a:spcAft>
              <a:buFont typeface="Arial" charset="0"/>
              <a:buChar char="•"/>
            </a:pPr>
            <a:r>
              <a:rPr lang="en-US" sz="2000"/>
              <a:t>When defect forms</a:t>
            </a:r>
          </a:p>
          <a:p>
            <a:pPr marL="1200150" lvl="2" indent="-285750">
              <a:spcAft>
                <a:spcPts val="500"/>
              </a:spcAft>
              <a:buFont typeface="Arial" charset="0"/>
              <a:buChar char="•"/>
            </a:pPr>
            <a:r>
              <a:rPr lang="en-US" sz="2000"/>
              <a:t>Initially a vacuum inside.</a:t>
            </a:r>
          </a:p>
          <a:p>
            <a:pPr marL="742950" lvl="1" indent="-285750">
              <a:spcAft>
                <a:spcPts val="500"/>
              </a:spcAft>
              <a:buFont typeface="Arial" charset="0"/>
              <a:buChar char="•"/>
            </a:pPr>
            <a:r>
              <a:rPr lang="en-US" sz="2000"/>
              <a:t>Quickly fills with </a:t>
            </a:r>
            <a:r>
              <a:rPr lang="en-US" sz="2000" baseline="30000"/>
              <a:t>2</a:t>
            </a:r>
            <a:r>
              <a:rPr lang="en-US" sz="2000"/>
              <a:t>d ions and electrons.</a:t>
            </a:r>
          </a:p>
          <a:p>
            <a:pPr marL="742950" lvl="1" indent="-285750">
              <a:spcAft>
                <a:spcPts val="500"/>
              </a:spcAft>
              <a:buFont typeface="Arial" charset="0"/>
              <a:buChar char="•"/>
            </a:pPr>
            <a:r>
              <a:rPr lang="en-US" sz="2000"/>
              <a:t>No underlying lattice to prevent hydrogen-electron combination</a:t>
            </a:r>
          </a:p>
          <a:p>
            <a:pPr marL="285750" indent="-285750">
              <a:spcAft>
                <a:spcPts val="500"/>
              </a:spcAft>
              <a:buFont typeface="Arial" charset="0"/>
              <a:buChar char="•"/>
            </a:pPr>
            <a:endParaRPr lang="en-US" sz="2000"/>
          </a:p>
        </p:txBody>
      </p:sp>
      <p:sp>
        <p:nvSpPr>
          <p:cNvPr id="4" name="TextBox 3"/>
          <p:cNvSpPr txBox="1"/>
          <p:nvPr/>
        </p:nvSpPr>
        <p:spPr>
          <a:xfrm>
            <a:off x="3416596" y="77972"/>
            <a:ext cx="6199774" cy="461665"/>
          </a:xfrm>
          <a:prstGeom prst="rect">
            <a:avLst/>
          </a:prstGeom>
          <a:noFill/>
        </p:spPr>
        <p:txBody>
          <a:bodyPr wrap="none" rtlCol="0">
            <a:spAutoFit/>
          </a:bodyPr>
          <a:lstStyle/>
          <a:p>
            <a:r>
              <a:rPr lang="en-US" sz="2400" b="1" u="sng">
                <a:ea typeface="Calibri" charset="0"/>
                <a:cs typeface="Times New Roman" charset="0"/>
              </a:rPr>
              <a:t>Understanding the Nuclear Active Environment</a:t>
            </a:r>
          </a:p>
        </p:txBody>
      </p:sp>
    </p:spTree>
    <p:extLst>
      <p:ext uri="{BB962C8B-B14F-4D97-AF65-F5344CB8AC3E}">
        <p14:creationId xmlns:p14="http://schemas.microsoft.com/office/powerpoint/2010/main" val="99234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559981"/>
            <a:ext cx="6485860" cy="3990836"/>
          </a:xfrm>
          <a:prstGeom prst="rect">
            <a:avLst/>
          </a:prstGeom>
        </p:spPr>
        <p:txBody>
          <a:bodyPr wrap="square">
            <a:spAutoFit/>
          </a:bodyPr>
          <a:lstStyle/>
          <a:p>
            <a:pPr marL="285750" indent="-285750">
              <a:spcAft>
                <a:spcPts val="500"/>
              </a:spcAft>
              <a:buFont typeface="Wingdings" charset="2"/>
              <a:buChar char="q"/>
            </a:pPr>
            <a:r>
              <a:rPr lang="en-US" sz="2000"/>
              <a:t>Consider an example LENR</a:t>
            </a:r>
          </a:p>
          <a:p>
            <a:pPr marL="742950" lvl="1" indent="-285750">
              <a:spcAft>
                <a:spcPts val="500"/>
              </a:spcAft>
              <a:buFont typeface="Arial" charset="0"/>
              <a:buChar char="•"/>
            </a:pPr>
            <a:r>
              <a:rPr lang="en-US" sz="2000"/>
              <a:t>Using reasonable values.</a:t>
            </a:r>
          </a:p>
          <a:p>
            <a:pPr marL="742950" lvl="1" indent="-285750">
              <a:spcAft>
                <a:spcPts val="500"/>
              </a:spcAft>
              <a:buFont typeface="Arial" charset="0"/>
              <a:buChar char="•"/>
            </a:pPr>
            <a:r>
              <a:rPr lang="en-US" sz="2000"/>
              <a:t>One watt of power, total, from primary reactions.</a:t>
            </a:r>
          </a:p>
          <a:p>
            <a:pPr marL="742950" lvl="1" indent="-285750">
              <a:spcAft>
                <a:spcPts val="500"/>
              </a:spcAft>
              <a:buFont typeface="Arial" charset="0"/>
              <a:buChar char="•"/>
            </a:pPr>
            <a:r>
              <a:rPr lang="en-US" sz="2000" baseline="30000"/>
              <a:t>2</a:t>
            </a:r>
            <a:r>
              <a:rPr lang="en-US" sz="2000"/>
              <a:t>d density 10X value of a 100% loaded </a:t>
            </a:r>
            <a:r>
              <a:rPr lang="en-US" sz="2000" err="1"/>
              <a:t>Pd</a:t>
            </a:r>
            <a:r>
              <a:rPr lang="en-US" sz="2000"/>
              <a:t> lattice.</a:t>
            </a:r>
          </a:p>
          <a:p>
            <a:pPr marL="1200150" lvl="2" indent="-285750">
              <a:spcAft>
                <a:spcPts val="500"/>
              </a:spcAft>
              <a:buFont typeface="Arial" charset="0"/>
              <a:buChar char="•"/>
            </a:pPr>
            <a:r>
              <a:rPr lang="en-US" sz="2000"/>
              <a:t>2.26 gm/cm</a:t>
            </a:r>
            <a:r>
              <a:rPr lang="en-US" sz="2000" baseline="30000"/>
              <a:t>3</a:t>
            </a:r>
            <a:r>
              <a:rPr lang="en-US" sz="2000"/>
              <a:t>.</a:t>
            </a:r>
          </a:p>
          <a:p>
            <a:pPr marL="742950" lvl="1" indent="-285750">
              <a:spcAft>
                <a:spcPts val="500"/>
              </a:spcAft>
              <a:buFont typeface="Arial" charset="0"/>
              <a:buChar char="•"/>
            </a:pPr>
            <a:r>
              <a:rPr lang="en-US" sz="2000"/>
              <a:t>The NAE’s have increased the sample dimensions by 20%.</a:t>
            </a:r>
          </a:p>
          <a:p>
            <a:pPr marL="742950" lvl="1" indent="-285750">
              <a:spcAft>
                <a:spcPts val="500"/>
              </a:spcAft>
              <a:buFont typeface="Arial" charset="0"/>
              <a:buChar char="•"/>
            </a:pPr>
            <a:r>
              <a:rPr lang="en-US" sz="2000"/>
              <a:t>The released energy of primary and secondary reactions:</a:t>
            </a:r>
          </a:p>
          <a:p>
            <a:pPr marL="1200150" lvl="2" indent="-285750">
              <a:spcAft>
                <a:spcPts val="500"/>
              </a:spcAft>
              <a:buFont typeface="Arial" charset="0"/>
              <a:buChar char="•"/>
            </a:pPr>
            <a:r>
              <a:rPr lang="en-US" sz="2000" u="sng"/>
              <a:t>Kinetic</a:t>
            </a:r>
            <a:r>
              <a:rPr lang="en-US" sz="2000"/>
              <a:t> energy of the child products.</a:t>
            </a:r>
          </a:p>
          <a:p>
            <a:pPr marL="1200150" lvl="2" indent="-285750">
              <a:spcAft>
                <a:spcPts val="500"/>
              </a:spcAft>
              <a:buFont typeface="Arial" charset="0"/>
              <a:buChar char="•"/>
            </a:pPr>
            <a:r>
              <a:rPr lang="en-US" sz="2000"/>
              <a:t>Eight different child products, total.</a:t>
            </a:r>
          </a:p>
        </p:txBody>
      </p:sp>
      <p:sp>
        <p:nvSpPr>
          <p:cNvPr id="3" name="TextBox 2"/>
          <p:cNvSpPr txBox="1"/>
          <p:nvPr/>
        </p:nvSpPr>
        <p:spPr>
          <a:xfrm>
            <a:off x="6252239" y="788582"/>
            <a:ext cx="5698461" cy="5286062"/>
          </a:xfrm>
          <a:prstGeom prst="rect">
            <a:avLst/>
          </a:prstGeom>
          <a:noFill/>
        </p:spPr>
        <p:txBody>
          <a:bodyPr wrap="square" rtlCol="0">
            <a:spAutoFit/>
          </a:bodyPr>
          <a:lstStyle/>
          <a:p>
            <a:pPr marL="742950" lvl="1" indent="-285750">
              <a:spcAft>
                <a:spcPts val="500"/>
              </a:spcAft>
              <a:buFont typeface="Arial" charset="0"/>
              <a:buChar char="•"/>
            </a:pPr>
            <a:r>
              <a:rPr lang="en-US" sz="2000"/>
              <a:t>This energy is transferred to the cold </a:t>
            </a:r>
            <a:r>
              <a:rPr lang="en-US" sz="2000" baseline="30000"/>
              <a:t>2</a:t>
            </a:r>
            <a:r>
              <a:rPr lang="en-US" sz="2000"/>
              <a:t>d via collisions.</a:t>
            </a:r>
          </a:p>
          <a:p>
            <a:pPr marL="1200150" lvl="2" indent="-285750">
              <a:spcAft>
                <a:spcPts val="500"/>
              </a:spcAft>
              <a:buFont typeface="Arial" charset="0"/>
              <a:buChar char="•"/>
            </a:pPr>
            <a:r>
              <a:rPr lang="en-US" sz="2000"/>
              <a:t>Causing a subsequent </a:t>
            </a:r>
            <a:r>
              <a:rPr lang="en-US" sz="2000" baseline="30000"/>
              <a:t>2</a:t>
            </a:r>
            <a:r>
              <a:rPr lang="en-US" sz="2000"/>
              <a:t>d to </a:t>
            </a:r>
            <a:r>
              <a:rPr lang="en-US" sz="2000" baseline="30000"/>
              <a:t>2</a:t>
            </a:r>
            <a:r>
              <a:rPr lang="en-US" sz="2000"/>
              <a:t>d reaction.</a:t>
            </a:r>
          </a:p>
          <a:p>
            <a:pPr marL="742950" lvl="1" indent="-285750">
              <a:spcAft>
                <a:spcPts val="500"/>
              </a:spcAft>
              <a:buFont typeface="Arial" charset="0"/>
              <a:buChar char="•"/>
            </a:pPr>
            <a:r>
              <a:rPr lang="en-US" sz="2000"/>
              <a:t>Negligible energy transferred to </a:t>
            </a:r>
            <a:r>
              <a:rPr lang="en-US" sz="2000" err="1"/>
              <a:t>Pd</a:t>
            </a:r>
            <a:r>
              <a:rPr lang="en-US" sz="2000"/>
              <a:t> lattice.</a:t>
            </a:r>
            <a:endParaRPr lang="en-US" sz="2000">
              <a:ea typeface="Times New Roman" charset="0"/>
              <a:cs typeface="Times New Roman" charset="0"/>
            </a:endParaRPr>
          </a:p>
          <a:p>
            <a:pPr marL="742950" lvl="1" indent="-285750">
              <a:spcAft>
                <a:spcPts val="500"/>
              </a:spcAft>
              <a:buFont typeface="Arial" charset="0"/>
              <a:buChar char="•"/>
            </a:pPr>
            <a:r>
              <a:rPr lang="en-US" sz="2000">
                <a:ea typeface="Times New Roman" charset="0"/>
                <a:cs typeface="Times New Roman" charset="0"/>
              </a:rPr>
              <a:t>The reaction rate is 1.71 x 10</a:t>
            </a:r>
            <a:r>
              <a:rPr lang="en-US" sz="2000" baseline="30000">
                <a:ea typeface="Times New Roman" charset="0"/>
                <a:cs typeface="Times New Roman" charset="0"/>
              </a:rPr>
              <a:t>12</a:t>
            </a:r>
            <a:r>
              <a:rPr lang="en-US" sz="2000">
                <a:ea typeface="Times New Roman" charset="0"/>
                <a:cs typeface="Times New Roman" charset="0"/>
              </a:rPr>
              <a:t> reactions/sec.</a:t>
            </a:r>
          </a:p>
          <a:p>
            <a:pPr marL="1200150" lvl="2" indent="-285750">
              <a:spcAft>
                <a:spcPts val="500"/>
              </a:spcAft>
              <a:buFont typeface="Arial" charset="0"/>
              <a:buChar char="•"/>
            </a:pPr>
            <a:r>
              <a:rPr lang="en-US" sz="2000">
                <a:ea typeface="Times New Roman" charset="0"/>
                <a:cs typeface="Times New Roman" charset="0"/>
              </a:rPr>
              <a:t>8.55 x 10</a:t>
            </a:r>
            <a:r>
              <a:rPr lang="en-US" sz="2000" baseline="30000">
                <a:ea typeface="Times New Roman" charset="0"/>
                <a:cs typeface="Times New Roman" charset="0"/>
              </a:rPr>
              <a:t>11</a:t>
            </a:r>
            <a:r>
              <a:rPr lang="en-US" sz="2000">
                <a:ea typeface="Times New Roman" charset="0"/>
                <a:cs typeface="Times New Roman" charset="0"/>
              </a:rPr>
              <a:t> reactions/second for each of two primary reactions.</a:t>
            </a:r>
          </a:p>
          <a:p>
            <a:pPr marL="1200150" lvl="2" indent="-285750">
              <a:spcAft>
                <a:spcPts val="500"/>
              </a:spcAft>
              <a:buFont typeface="Arial" charset="0"/>
              <a:buChar char="•"/>
            </a:pPr>
            <a:r>
              <a:rPr lang="en-US" sz="2000">
                <a:ea typeface="Times New Roman" charset="0"/>
                <a:cs typeface="Times New Roman" charset="0"/>
              </a:rPr>
              <a:t>The palladium core is 1 cm</a:t>
            </a:r>
            <a:r>
              <a:rPr lang="en-US" sz="2000" baseline="30000">
                <a:ea typeface="Times New Roman" charset="0"/>
                <a:cs typeface="Times New Roman" charset="0"/>
              </a:rPr>
              <a:t>3</a:t>
            </a:r>
            <a:r>
              <a:rPr lang="en-US" sz="2000">
                <a:ea typeface="Times New Roman" charset="0"/>
                <a:cs typeface="Times New Roman" charset="0"/>
              </a:rPr>
              <a:t>.</a:t>
            </a:r>
          </a:p>
          <a:p>
            <a:pPr marL="742950" lvl="1" indent="-285750">
              <a:spcAft>
                <a:spcPts val="500"/>
              </a:spcAft>
              <a:buFont typeface="Arial" charset="0"/>
              <a:buChar char="•"/>
            </a:pPr>
            <a:r>
              <a:rPr lang="en-US" sz="2000" baseline="30000">
                <a:ea typeface="Times New Roman" charset="0"/>
                <a:cs typeface="Times New Roman" charset="0"/>
              </a:rPr>
              <a:t>1</a:t>
            </a:r>
            <a:r>
              <a:rPr lang="en-US" sz="2000">
                <a:ea typeface="Times New Roman" charset="0"/>
                <a:cs typeface="Times New Roman" charset="0"/>
              </a:rPr>
              <a:t>H, </a:t>
            </a:r>
            <a:r>
              <a:rPr lang="en-US" sz="2000" baseline="30000">
                <a:ea typeface="Times New Roman" charset="0"/>
                <a:cs typeface="Times New Roman" charset="0"/>
              </a:rPr>
              <a:t>2</a:t>
            </a:r>
            <a:r>
              <a:rPr lang="en-US" sz="2000">
                <a:ea typeface="Times New Roman" charset="0"/>
                <a:cs typeface="Times New Roman" charset="0"/>
              </a:rPr>
              <a:t>d, </a:t>
            </a:r>
            <a:r>
              <a:rPr lang="en-US" sz="2000" baseline="30000">
                <a:ea typeface="Times New Roman" charset="0"/>
                <a:cs typeface="Times New Roman" charset="0"/>
              </a:rPr>
              <a:t>3</a:t>
            </a:r>
            <a:r>
              <a:rPr lang="en-US" sz="2000">
                <a:ea typeface="Times New Roman" charset="0"/>
                <a:cs typeface="Times New Roman" charset="0"/>
              </a:rPr>
              <a:t>,t </a:t>
            </a:r>
            <a:r>
              <a:rPr lang="en-US" sz="2000" baseline="30000">
                <a:ea typeface="Times New Roman" charset="0"/>
                <a:cs typeface="Times New Roman" charset="0"/>
              </a:rPr>
              <a:t>3</a:t>
            </a:r>
            <a:r>
              <a:rPr lang="en-US" sz="2000">
                <a:ea typeface="Times New Roman" charset="0"/>
                <a:cs typeface="Times New Roman" charset="0"/>
              </a:rPr>
              <a:t>He, and </a:t>
            </a:r>
            <a:r>
              <a:rPr lang="en-US" sz="2000" baseline="30000">
                <a:ea typeface="Times New Roman" charset="0"/>
                <a:cs typeface="Times New Roman" charset="0"/>
              </a:rPr>
              <a:t>4</a:t>
            </a:r>
            <a:r>
              <a:rPr lang="en-US" sz="2000">
                <a:ea typeface="Times New Roman" charset="0"/>
                <a:cs typeface="Times New Roman" charset="0"/>
              </a:rPr>
              <a:t>He are trapped in NAE.</a:t>
            </a:r>
          </a:p>
          <a:p>
            <a:pPr marL="742950" lvl="1" indent="-285750">
              <a:spcAft>
                <a:spcPts val="500"/>
              </a:spcAft>
              <a:buFont typeface="Arial" charset="0"/>
              <a:buChar char="•"/>
            </a:pPr>
            <a:r>
              <a:rPr lang="en-US" sz="2000">
                <a:ea typeface="Times New Roman" charset="0"/>
                <a:cs typeface="Times New Roman" charset="0"/>
              </a:rPr>
              <a:t>Energetic neutrons pass through. Escape the Palladium core.</a:t>
            </a:r>
          </a:p>
          <a:p>
            <a:pPr marL="1200150" lvl="2" indent="-285750">
              <a:spcAft>
                <a:spcPts val="500"/>
              </a:spcAft>
              <a:buFont typeface="Arial" charset="0"/>
              <a:buChar char="•"/>
            </a:pPr>
            <a:r>
              <a:rPr lang="en-US" sz="2000">
                <a:ea typeface="Times New Roman" charset="0"/>
                <a:cs typeface="Times New Roman" charset="0"/>
              </a:rPr>
              <a:t>The neutrons react in the Lithium electrolyte, the Borosilicate beaker, or the water bath.</a:t>
            </a:r>
          </a:p>
          <a:p>
            <a:pPr marL="1200150" lvl="2" indent="-285750">
              <a:spcAft>
                <a:spcPts val="500"/>
              </a:spcAft>
              <a:buFont typeface="Arial" charset="0"/>
              <a:buChar char="•"/>
            </a:pPr>
            <a:r>
              <a:rPr lang="en-US" sz="2000">
                <a:ea typeface="Times New Roman" charset="0"/>
                <a:cs typeface="Times New Roman" charset="0"/>
              </a:rPr>
              <a:t>No neutrons escape the reactor set-up.</a:t>
            </a:r>
          </a:p>
        </p:txBody>
      </p:sp>
      <p:sp>
        <p:nvSpPr>
          <p:cNvPr id="4" name="TextBox 3"/>
          <p:cNvSpPr txBox="1"/>
          <p:nvPr/>
        </p:nvSpPr>
        <p:spPr>
          <a:xfrm>
            <a:off x="3579628" y="113414"/>
            <a:ext cx="5569345" cy="461665"/>
          </a:xfrm>
          <a:prstGeom prst="rect">
            <a:avLst/>
          </a:prstGeom>
          <a:noFill/>
        </p:spPr>
        <p:txBody>
          <a:bodyPr wrap="none" rtlCol="0">
            <a:spAutoFit/>
          </a:bodyPr>
          <a:lstStyle/>
          <a:p>
            <a:r>
              <a:rPr lang="en-US" sz="2400" b="1" u="sng">
                <a:ea typeface="Times New Roman" charset="0"/>
                <a:cs typeface="Times New Roman" charset="0"/>
              </a:rPr>
              <a:t>Calculations for an Example LENR Reactor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530" y="4509827"/>
            <a:ext cx="3862317" cy="2082800"/>
          </a:xfrm>
          <a:prstGeom prst="rect">
            <a:avLst/>
          </a:prstGeom>
        </p:spPr>
      </p:pic>
    </p:spTree>
    <p:extLst>
      <p:ext uri="{BB962C8B-B14F-4D97-AF65-F5344CB8AC3E}">
        <p14:creationId xmlns:p14="http://schemas.microsoft.com/office/powerpoint/2010/main" val="160922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542627"/>
            <a:ext cx="6202326" cy="5106526"/>
          </a:xfrm>
          <a:prstGeom prst="rect">
            <a:avLst/>
          </a:prstGeom>
        </p:spPr>
        <p:txBody>
          <a:bodyPr wrap="square">
            <a:spAutoFit/>
          </a:bodyPr>
          <a:lstStyle/>
          <a:p>
            <a:pPr>
              <a:spcAft>
                <a:spcPts val="500"/>
              </a:spcAft>
            </a:pPr>
            <a:r>
              <a:rPr lang="en-US" sz="2000">
                <a:effectLst/>
                <a:ea typeface="Times New Roman" charset="0"/>
                <a:cs typeface="Times New Roman" charset="0"/>
              </a:rPr>
              <a:t> Part 1: </a:t>
            </a:r>
            <a:r>
              <a:rPr lang="en-US" sz="2000">
                <a:ea typeface="Calibri" charset="0"/>
                <a:cs typeface="Times New Roman" charset="0"/>
              </a:rPr>
              <a:t>Determine the </a:t>
            </a:r>
            <a:r>
              <a:rPr lang="en-US" sz="2000" u="sng">
                <a:ea typeface="Calibri" charset="0"/>
                <a:cs typeface="Times New Roman" charset="0"/>
              </a:rPr>
              <a:t>Number</a:t>
            </a:r>
            <a:r>
              <a:rPr lang="en-US" sz="2000">
                <a:ea typeface="Calibri" charset="0"/>
                <a:cs typeface="Times New Roman" charset="0"/>
              </a:rPr>
              <a:t> and </a:t>
            </a:r>
            <a:r>
              <a:rPr lang="en-US" sz="2000" u="sng">
                <a:ea typeface="Calibri" charset="0"/>
                <a:cs typeface="Times New Roman" charset="0"/>
              </a:rPr>
              <a:t>Average Energy</a:t>
            </a:r>
            <a:r>
              <a:rPr lang="en-US" sz="2000">
                <a:ea typeface="Calibri" charset="0"/>
                <a:cs typeface="Times New Roman" charset="0"/>
              </a:rPr>
              <a:t> of Scattered </a:t>
            </a:r>
            <a:r>
              <a:rPr lang="en-US" sz="2000" baseline="30000">
                <a:ea typeface="Calibri" charset="0"/>
                <a:cs typeface="Times New Roman" charset="0"/>
              </a:rPr>
              <a:t>2</a:t>
            </a:r>
            <a:r>
              <a:rPr lang="en-US" sz="2000">
                <a:ea typeface="Calibri" charset="0"/>
                <a:cs typeface="Times New Roman" charset="0"/>
              </a:rPr>
              <a:t>d from Child Products of </a:t>
            </a:r>
            <a:r>
              <a:rPr lang="en-US" sz="2000" u="sng">
                <a:ea typeface="Calibri" charset="0"/>
                <a:cs typeface="Times New Roman" charset="0"/>
              </a:rPr>
              <a:t>Primary</a:t>
            </a:r>
            <a:r>
              <a:rPr lang="en-US" sz="2000">
                <a:ea typeface="Calibri" charset="0"/>
                <a:cs typeface="Times New Roman" charset="0"/>
              </a:rPr>
              <a:t> Reactions. </a:t>
            </a:r>
            <a:endParaRPr lang="en-US" sz="2000">
              <a:effectLst/>
              <a:ea typeface="Times New Roman" charset="0"/>
              <a:cs typeface="Times New Roman" charset="0"/>
            </a:endParaRPr>
          </a:p>
          <a:p>
            <a:pPr marL="285750" marR="0" lvl="0" indent="-285750">
              <a:spcBef>
                <a:spcPts val="0"/>
              </a:spcBef>
              <a:spcAft>
                <a:spcPts val="500"/>
              </a:spcAft>
              <a:buFont typeface="Arial" charset="0"/>
              <a:buChar char="•"/>
            </a:pPr>
            <a:r>
              <a:rPr lang="en-US" sz="2000">
                <a:effectLst/>
                <a:ea typeface="Times New Roman" charset="0"/>
                <a:cs typeface="Times New Roman" charset="0"/>
              </a:rPr>
              <a:t>A brief review of particle scattering concepts.</a:t>
            </a:r>
          </a:p>
          <a:p>
            <a:pPr marL="742950" lvl="1" indent="-285750">
              <a:spcAft>
                <a:spcPts val="500"/>
              </a:spcAft>
              <a:buFont typeface="Arial" charset="0"/>
              <a:buChar char="•"/>
            </a:pPr>
            <a:r>
              <a:rPr lang="en-US" sz="2000">
                <a:effectLst/>
                <a:ea typeface="Times New Roman" charset="0"/>
                <a:cs typeface="Times New Roman" charset="0"/>
              </a:rPr>
              <a:t>Calculate for protons with </a:t>
            </a:r>
            <a:r>
              <a:rPr lang="en-US" sz="2000" baseline="30000">
                <a:effectLst/>
                <a:ea typeface="Times New Roman" charset="0"/>
                <a:cs typeface="Times New Roman" charset="0"/>
              </a:rPr>
              <a:t>2</a:t>
            </a:r>
            <a:r>
              <a:rPr lang="en-US" sz="2000">
                <a:effectLst/>
                <a:ea typeface="Times New Roman" charset="0"/>
                <a:cs typeface="Times New Roman" charset="0"/>
              </a:rPr>
              <a:t>d.</a:t>
            </a:r>
          </a:p>
          <a:p>
            <a:pPr marL="742950" lvl="1" indent="-285750">
              <a:spcAft>
                <a:spcPts val="500"/>
              </a:spcAft>
              <a:buFont typeface="Arial" charset="0"/>
              <a:buChar char="•"/>
            </a:pPr>
            <a:r>
              <a:rPr lang="en-US" sz="2000">
                <a:ea typeface="Times New Roman" charset="0"/>
                <a:cs typeface="Times New Roman" charset="0"/>
              </a:rPr>
              <a:t>Calculate for</a:t>
            </a:r>
            <a:r>
              <a:rPr lang="en-US" sz="2000">
                <a:effectLst/>
                <a:ea typeface="Times New Roman" charset="0"/>
                <a:cs typeface="Times New Roman" charset="0"/>
              </a:rPr>
              <a:t> </a:t>
            </a:r>
            <a:r>
              <a:rPr lang="en-US" sz="2000" baseline="30000">
                <a:effectLst/>
                <a:ea typeface="Times New Roman" charset="0"/>
                <a:cs typeface="Times New Roman" charset="0"/>
              </a:rPr>
              <a:t>3</a:t>
            </a:r>
            <a:r>
              <a:rPr lang="en-US" sz="2000">
                <a:effectLst/>
                <a:ea typeface="Times New Roman" charset="0"/>
                <a:cs typeface="Times New Roman" charset="0"/>
              </a:rPr>
              <a:t>t with </a:t>
            </a:r>
            <a:r>
              <a:rPr lang="en-US" sz="2000" baseline="30000">
                <a:effectLst/>
                <a:ea typeface="Times New Roman" charset="0"/>
                <a:cs typeface="Times New Roman" charset="0"/>
              </a:rPr>
              <a:t>2</a:t>
            </a:r>
            <a:r>
              <a:rPr lang="en-US" sz="2000">
                <a:effectLst/>
                <a:ea typeface="Times New Roman" charset="0"/>
                <a:cs typeface="Times New Roman" charset="0"/>
              </a:rPr>
              <a:t>d.</a:t>
            </a:r>
          </a:p>
          <a:p>
            <a:pPr marL="742950" lvl="1" indent="-285750">
              <a:spcAft>
                <a:spcPts val="500"/>
              </a:spcAft>
              <a:buFont typeface="Arial" charset="0"/>
              <a:buChar char="•"/>
            </a:pPr>
            <a:r>
              <a:rPr lang="en-US" sz="2000">
                <a:ea typeface="Times New Roman" charset="0"/>
                <a:cs typeface="Times New Roman" charset="0"/>
              </a:rPr>
              <a:t>Calculate for</a:t>
            </a:r>
            <a:r>
              <a:rPr lang="en-US" sz="2000">
                <a:effectLst/>
                <a:ea typeface="Times New Roman" charset="0"/>
                <a:cs typeface="Times New Roman" charset="0"/>
              </a:rPr>
              <a:t> </a:t>
            </a:r>
            <a:r>
              <a:rPr lang="en-US" sz="2000" baseline="30000">
                <a:effectLst/>
                <a:ea typeface="Times New Roman" charset="0"/>
                <a:cs typeface="Times New Roman" charset="0"/>
              </a:rPr>
              <a:t>3</a:t>
            </a:r>
            <a:r>
              <a:rPr lang="en-US" sz="2000">
                <a:effectLst/>
                <a:ea typeface="Times New Roman" charset="0"/>
                <a:cs typeface="Times New Roman" charset="0"/>
              </a:rPr>
              <a:t>He with </a:t>
            </a:r>
            <a:r>
              <a:rPr lang="en-US" sz="2000" baseline="30000">
                <a:effectLst/>
                <a:ea typeface="Times New Roman" charset="0"/>
                <a:cs typeface="Times New Roman" charset="0"/>
              </a:rPr>
              <a:t>2</a:t>
            </a:r>
            <a:r>
              <a:rPr lang="en-US" sz="2000">
                <a:effectLst/>
                <a:ea typeface="Times New Roman" charset="0"/>
                <a:cs typeface="Times New Roman" charset="0"/>
              </a:rPr>
              <a:t>d.</a:t>
            </a:r>
          </a:p>
          <a:p>
            <a:pPr marL="285750" marR="0" lvl="0" indent="-285750">
              <a:spcBef>
                <a:spcPts val="0"/>
              </a:spcBef>
              <a:spcAft>
                <a:spcPts val="500"/>
              </a:spcAft>
              <a:buFont typeface="Arial" charset="0"/>
              <a:buChar char="•"/>
            </a:pPr>
            <a:r>
              <a:rPr lang="en-US" sz="2000">
                <a:ea typeface="Times New Roman" charset="0"/>
                <a:cs typeface="Times New Roman" charset="0"/>
              </a:rPr>
              <a:t>A brief review of neutron scattering concepts.</a:t>
            </a:r>
            <a:endParaRPr lang="en-US" sz="2000">
              <a:effectLst/>
              <a:ea typeface="Times New Roman" charset="0"/>
              <a:cs typeface="Times New Roman" charset="0"/>
            </a:endParaRPr>
          </a:p>
          <a:p>
            <a:pPr marL="742950" lvl="1" indent="-285750">
              <a:spcAft>
                <a:spcPts val="500"/>
              </a:spcAft>
              <a:buFont typeface="Arial" charset="0"/>
              <a:buChar char="•"/>
            </a:pPr>
            <a:r>
              <a:rPr lang="en-US" sz="2000">
                <a:effectLst/>
                <a:ea typeface="Times New Roman" charset="0"/>
                <a:cs typeface="Times New Roman" charset="0"/>
              </a:rPr>
              <a:t>Calculate for neutrons with </a:t>
            </a:r>
            <a:r>
              <a:rPr lang="en-US" sz="2000" baseline="30000">
                <a:effectLst/>
                <a:ea typeface="Times New Roman" charset="0"/>
                <a:cs typeface="Times New Roman" charset="0"/>
              </a:rPr>
              <a:t>2</a:t>
            </a:r>
            <a:r>
              <a:rPr lang="en-US" sz="2000">
                <a:effectLst/>
                <a:ea typeface="Times New Roman" charset="0"/>
                <a:cs typeface="Times New Roman" charset="0"/>
              </a:rPr>
              <a:t>d.</a:t>
            </a:r>
            <a:endParaRPr lang="en-US" sz="2000">
              <a:ea typeface="Times New Roman" charset="0"/>
              <a:cs typeface="Times New Roman" charset="0"/>
            </a:endParaRPr>
          </a:p>
          <a:p>
            <a:pPr>
              <a:spcAft>
                <a:spcPts val="500"/>
              </a:spcAft>
            </a:pPr>
            <a:r>
              <a:rPr lang="en-US" sz="2000">
                <a:effectLst/>
                <a:ea typeface="Times New Roman" charset="0"/>
                <a:cs typeface="Times New Roman" charset="0"/>
              </a:rPr>
              <a:t> </a:t>
            </a:r>
          </a:p>
          <a:p>
            <a:pPr>
              <a:spcAft>
                <a:spcPts val="500"/>
              </a:spcAft>
            </a:pPr>
            <a:r>
              <a:rPr lang="en-US" sz="2000">
                <a:effectLst/>
                <a:ea typeface="Times New Roman" charset="0"/>
                <a:cs typeface="Times New Roman" charset="0"/>
              </a:rPr>
              <a:t>Part 2: </a:t>
            </a:r>
            <a:r>
              <a:rPr lang="en-US" sz="2000">
                <a:ea typeface="Calibri" charset="0"/>
                <a:cs typeface="Times New Roman" charset="0"/>
              </a:rPr>
              <a:t>Determine the reaction rate of the two secondary reactions. </a:t>
            </a:r>
            <a:endParaRPr lang="en-US" sz="2000">
              <a:effectLst/>
              <a:ea typeface="Times New Roman" charset="0"/>
              <a:cs typeface="Times New Roman" charset="0"/>
            </a:endParaRPr>
          </a:p>
          <a:p>
            <a:pPr marL="285750" marR="0" lvl="0" indent="-285750">
              <a:spcBef>
                <a:spcPts val="0"/>
              </a:spcBef>
              <a:spcAft>
                <a:spcPts val="500"/>
              </a:spcAft>
              <a:buFont typeface="Arial" charset="0"/>
              <a:buChar char="•"/>
            </a:pPr>
            <a:r>
              <a:rPr lang="en-US" sz="2000">
                <a:effectLst/>
                <a:ea typeface="Times New Roman" charset="0"/>
                <a:cs typeface="Times New Roman" charset="0"/>
              </a:rPr>
              <a:t>A brief review of the reaction rate concepts.</a:t>
            </a:r>
          </a:p>
          <a:p>
            <a:pPr marL="742950" lvl="1" indent="-285750">
              <a:spcAft>
                <a:spcPts val="500"/>
              </a:spcAft>
              <a:buFont typeface="Arial" charset="0"/>
              <a:buChar char="•"/>
            </a:pPr>
            <a:r>
              <a:rPr lang="en-US" sz="2000">
                <a:effectLst/>
                <a:ea typeface="Times New Roman" charset="0"/>
                <a:cs typeface="Times New Roman" charset="0"/>
              </a:rPr>
              <a:t>Calculate for secondary reaction: </a:t>
            </a:r>
            <a:r>
              <a:rPr lang="en-US" sz="2000" baseline="30000">
                <a:effectLst/>
                <a:ea typeface="Times New Roman" charset="0"/>
                <a:cs typeface="Times New Roman" charset="0"/>
              </a:rPr>
              <a:t>3</a:t>
            </a:r>
            <a:r>
              <a:rPr lang="en-US" sz="2000">
                <a:effectLst/>
                <a:ea typeface="Times New Roman" charset="0"/>
                <a:cs typeface="Times New Roman" charset="0"/>
              </a:rPr>
              <a:t>t+</a:t>
            </a:r>
            <a:r>
              <a:rPr lang="en-US" sz="2000" baseline="30000">
                <a:effectLst/>
                <a:ea typeface="Times New Roman" charset="0"/>
                <a:cs typeface="Times New Roman" charset="0"/>
              </a:rPr>
              <a:t>2</a:t>
            </a:r>
            <a:r>
              <a:rPr lang="en-US" sz="2000">
                <a:effectLst/>
                <a:ea typeface="Times New Roman" charset="0"/>
                <a:cs typeface="Times New Roman" charset="0"/>
              </a:rPr>
              <a:t>d</a:t>
            </a:r>
            <a:r>
              <a:rPr lang="en-US" sz="2000">
                <a:ea typeface="Times New Roman" charset="0"/>
              </a:rPr>
              <a:t>→</a:t>
            </a:r>
            <a:r>
              <a:rPr lang="en-US" sz="2000" baseline="30000">
                <a:effectLst/>
                <a:ea typeface="Times New Roman" charset="0"/>
                <a:cs typeface="Times New Roman" charset="0"/>
              </a:rPr>
              <a:t>4</a:t>
            </a:r>
            <a:r>
              <a:rPr lang="en-US" sz="2000">
                <a:effectLst/>
                <a:ea typeface="Times New Roman" charset="0"/>
                <a:cs typeface="Times New Roman" charset="0"/>
              </a:rPr>
              <a:t>He+n.</a:t>
            </a:r>
          </a:p>
          <a:p>
            <a:pPr marL="742950" lvl="1" indent="-285750">
              <a:spcAft>
                <a:spcPts val="500"/>
              </a:spcAft>
              <a:buFont typeface="Arial" charset="0"/>
              <a:buChar char="•"/>
            </a:pPr>
            <a:r>
              <a:rPr lang="en-US" sz="2000">
                <a:effectLst/>
                <a:ea typeface="Times New Roman" charset="0"/>
                <a:cs typeface="Times New Roman" charset="0"/>
              </a:rPr>
              <a:t>Calculate for secondary reaction: </a:t>
            </a:r>
            <a:r>
              <a:rPr lang="en-US" sz="2000" baseline="30000">
                <a:effectLst/>
                <a:ea typeface="Times New Roman" charset="0"/>
                <a:cs typeface="Times New Roman" charset="0"/>
              </a:rPr>
              <a:t>3</a:t>
            </a:r>
            <a:r>
              <a:rPr lang="en-US" sz="2000">
                <a:effectLst/>
                <a:ea typeface="Times New Roman" charset="0"/>
                <a:cs typeface="Times New Roman" charset="0"/>
              </a:rPr>
              <a:t>He+</a:t>
            </a:r>
            <a:r>
              <a:rPr lang="en-US" sz="2000" baseline="30000">
                <a:effectLst/>
                <a:ea typeface="Times New Roman" charset="0"/>
                <a:cs typeface="Times New Roman" charset="0"/>
              </a:rPr>
              <a:t>2</a:t>
            </a:r>
            <a:r>
              <a:rPr lang="en-US" sz="2000">
                <a:effectLst/>
                <a:ea typeface="Times New Roman" charset="0"/>
                <a:cs typeface="Times New Roman" charset="0"/>
              </a:rPr>
              <a:t>d</a:t>
            </a:r>
            <a:r>
              <a:rPr lang="en-US" sz="2000">
                <a:ea typeface="Times New Roman" charset="0"/>
              </a:rPr>
              <a:t>→</a:t>
            </a:r>
            <a:r>
              <a:rPr lang="en-US" sz="2000" baseline="30000">
                <a:effectLst/>
                <a:ea typeface="Times New Roman" charset="0"/>
                <a:cs typeface="Times New Roman" charset="0"/>
              </a:rPr>
              <a:t>4</a:t>
            </a:r>
            <a:r>
              <a:rPr lang="en-US" sz="2000">
                <a:effectLst/>
                <a:ea typeface="Times New Roman" charset="0"/>
                <a:cs typeface="Times New Roman" charset="0"/>
              </a:rPr>
              <a:t>He+p.</a:t>
            </a:r>
          </a:p>
        </p:txBody>
      </p:sp>
      <p:sp>
        <p:nvSpPr>
          <p:cNvPr id="3" name="Rectangle 2"/>
          <p:cNvSpPr/>
          <p:nvPr/>
        </p:nvSpPr>
        <p:spPr>
          <a:xfrm>
            <a:off x="6195238" y="474921"/>
            <a:ext cx="6096000" cy="4349909"/>
          </a:xfrm>
          <a:prstGeom prst="rect">
            <a:avLst/>
          </a:prstGeom>
        </p:spPr>
        <p:txBody>
          <a:bodyPr>
            <a:spAutoFit/>
          </a:bodyPr>
          <a:lstStyle/>
          <a:p>
            <a:r>
              <a:rPr lang="en-US" sz="2000">
                <a:ea typeface="Calibri" charset="0"/>
                <a:cs typeface="Times New Roman" charset="0"/>
              </a:rPr>
              <a:t>Part 3: Determine the </a:t>
            </a:r>
            <a:r>
              <a:rPr lang="en-US" sz="2000" u="sng">
                <a:ea typeface="Calibri" charset="0"/>
                <a:cs typeface="Times New Roman" charset="0"/>
              </a:rPr>
              <a:t>Number</a:t>
            </a:r>
            <a:r>
              <a:rPr lang="en-US" sz="2000">
                <a:ea typeface="Calibri" charset="0"/>
                <a:cs typeface="Times New Roman" charset="0"/>
              </a:rPr>
              <a:t> and </a:t>
            </a:r>
            <a:r>
              <a:rPr lang="en-US" sz="2000" u="sng">
                <a:ea typeface="Calibri" charset="0"/>
                <a:cs typeface="Times New Roman" charset="0"/>
              </a:rPr>
              <a:t>Average Energy</a:t>
            </a:r>
            <a:r>
              <a:rPr lang="en-US" sz="2000">
                <a:ea typeface="Calibri" charset="0"/>
                <a:cs typeface="Times New Roman" charset="0"/>
              </a:rPr>
              <a:t> of Scattered </a:t>
            </a:r>
            <a:r>
              <a:rPr lang="en-US" sz="2000" baseline="30000">
                <a:ea typeface="Calibri" charset="0"/>
                <a:cs typeface="Times New Roman" charset="0"/>
              </a:rPr>
              <a:t>2</a:t>
            </a:r>
            <a:r>
              <a:rPr lang="en-US" sz="2000">
                <a:ea typeface="Calibri" charset="0"/>
                <a:cs typeface="Times New Roman" charset="0"/>
              </a:rPr>
              <a:t>d from Child Products of </a:t>
            </a:r>
            <a:r>
              <a:rPr lang="en-US" sz="2000" u="sng">
                <a:ea typeface="Calibri" charset="0"/>
                <a:cs typeface="Times New Roman" charset="0"/>
              </a:rPr>
              <a:t>Secondary</a:t>
            </a:r>
            <a:r>
              <a:rPr lang="en-US" sz="2000">
                <a:ea typeface="Calibri" charset="0"/>
                <a:cs typeface="Times New Roman" charset="0"/>
              </a:rPr>
              <a:t> Reactions. </a:t>
            </a:r>
            <a:endParaRPr lang="en-US" sz="2000">
              <a:ea typeface="Times New Roman" charset="0"/>
              <a:cs typeface="Times New Roman" charset="0"/>
            </a:endParaRPr>
          </a:p>
          <a:p>
            <a:pPr marL="742950" lvl="1" indent="-285750">
              <a:spcAft>
                <a:spcPts val="500"/>
              </a:spcAft>
              <a:buFont typeface="Arial" charset="0"/>
              <a:buChar char="•"/>
            </a:pPr>
            <a:r>
              <a:rPr lang="en-US" sz="2000">
                <a:ea typeface="Times New Roman" charset="0"/>
                <a:cs typeface="Times New Roman" charset="0"/>
              </a:rPr>
              <a:t>For </a:t>
            </a:r>
            <a:r>
              <a:rPr lang="en-US" sz="2000" baseline="30000">
                <a:ea typeface="Times New Roman" charset="0"/>
                <a:cs typeface="Times New Roman" charset="0"/>
              </a:rPr>
              <a:t>4</a:t>
            </a:r>
            <a:r>
              <a:rPr lang="en-US" sz="2000">
                <a:ea typeface="Times New Roman" charset="0"/>
                <a:cs typeface="Times New Roman" charset="0"/>
              </a:rPr>
              <a:t>He with </a:t>
            </a:r>
            <a:r>
              <a:rPr lang="en-US" sz="2000" baseline="30000">
                <a:ea typeface="Times New Roman" charset="0"/>
                <a:cs typeface="Times New Roman" charset="0"/>
              </a:rPr>
              <a:t>2</a:t>
            </a:r>
            <a:r>
              <a:rPr lang="en-US" sz="2000">
                <a:ea typeface="Times New Roman" charset="0"/>
                <a:cs typeface="Times New Roman" charset="0"/>
              </a:rPr>
              <a:t>d.</a:t>
            </a:r>
          </a:p>
          <a:p>
            <a:pPr marL="742950" lvl="1" indent="-285750">
              <a:spcAft>
                <a:spcPts val="500"/>
              </a:spcAft>
              <a:buFont typeface="Arial" charset="0"/>
              <a:buChar char="•"/>
            </a:pPr>
            <a:r>
              <a:rPr lang="en-US" sz="2000">
                <a:ea typeface="Times New Roman" charset="0"/>
                <a:cs typeface="Times New Roman" charset="0"/>
              </a:rPr>
              <a:t>For neutrons with </a:t>
            </a:r>
            <a:r>
              <a:rPr lang="en-US" sz="2000" baseline="30000">
                <a:ea typeface="Times New Roman" charset="0"/>
                <a:cs typeface="Times New Roman" charset="0"/>
              </a:rPr>
              <a:t>2</a:t>
            </a:r>
            <a:r>
              <a:rPr lang="en-US" sz="2000">
                <a:ea typeface="Times New Roman" charset="0"/>
                <a:cs typeface="Times New Roman" charset="0"/>
              </a:rPr>
              <a:t>d.</a:t>
            </a:r>
          </a:p>
          <a:p>
            <a:pPr marL="742950" lvl="1" indent="-285750">
              <a:spcAft>
                <a:spcPts val="500"/>
              </a:spcAft>
              <a:buFont typeface="Arial" charset="0"/>
              <a:buChar char="•"/>
            </a:pPr>
            <a:r>
              <a:rPr lang="en-US" sz="2000">
                <a:ea typeface="Times New Roman" charset="0"/>
                <a:cs typeface="Times New Roman" charset="0"/>
              </a:rPr>
              <a:t>For </a:t>
            </a:r>
            <a:r>
              <a:rPr lang="en-US" sz="2000" baseline="30000">
                <a:ea typeface="Times New Roman" charset="0"/>
                <a:cs typeface="Times New Roman" charset="0"/>
              </a:rPr>
              <a:t>4</a:t>
            </a:r>
            <a:r>
              <a:rPr lang="en-US" sz="2000">
                <a:ea typeface="Times New Roman" charset="0"/>
                <a:cs typeface="Times New Roman" charset="0"/>
              </a:rPr>
              <a:t>He with </a:t>
            </a:r>
            <a:r>
              <a:rPr lang="en-US" sz="2000" baseline="30000">
                <a:ea typeface="Times New Roman" charset="0"/>
                <a:cs typeface="Times New Roman" charset="0"/>
              </a:rPr>
              <a:t>2</a:t>
            </a:r>
            <a:r>
              <a:rPr lang="en-US" sz="2000">
                <a:ea typeface="Times New Roman" charset="0"/>
                <a:cs typeface="Times New Roman" charset="0"/>
              </a:rPr>
              <a:t>d.</a:t>
            </a:r>
          </a:p>
          <a:p>
            <a:pPr marL="742950" lvl="1" indent="-285750">
              <a:spcAft>
                <a:spcPts val="500"/>
              </a:spcAft>
              <a:buFont typeface="Arial" charset="0"/>
              <a:buChar char="•"/>
            </a:pPr>
            <a:r>
              <a:rPr lang="en-US" sz="2000">
                <a:ea typeface="Times New Roman" charset="0"/>
                <a:cs typeface="Times New Roman" charset="0"/>
              </a:rPr>
              <a:t>For protons with </a:t>
            </a:r>
            <a:r>
              <a:rPr lang="en-US" sz="2000" baseline="30000">
                <a:ea typeface="Times New Roman" charset="0"/>
                <a:cs typeface="Times New Roman" charset="0"/>
              </a:rPr>
              <a:t>2</a:t>
            </a:r>
            <a:r>
              <a:rPr lang="en-US" sz="2000">
                <a:ea typeface="Times New Roman" charset="0"/>
                <a:cs typeface="Times New Roman" charset="0"/>
              </a:rPr>
              <a:t>d.</a:t>
            </a:r>
          </a:p>
          <a:p>
            <a:endParaRPr lang="en-US" sz="2000">
              <a:ea typeface="Times New Roman" charset="0"/>
              <a:cs typeface="Times New Roman" charset="0"/>
            </a:endParaRPr>
          </a:p>
          <a:p>
            <a:r>
              <a:rPr lang="en-US" sz="2000">
                <a:ea typeface="Times New Roman" charset="0"/>
                <a:cs typeface="Times New Roman" charset="0"/>
              </a:rPr>
              <a:t>Part 4: </a:t>
            </a:r>
            <a:r>
              <a:rPr lang="en-US" sz="2000">
                <a:ea typeface="Calibri" charset="0"/>
                <a:cs typeface="Times New Roman" charset="0"/>
              </a:rPr>
              <a:t>Determine the reaction rate of the subsequent </a:t>
            </a:r>
            <a:r>
              <a:rPr lang="en-US" sz="2000" baseline="30000">
                <a:ea typeface="Calibri" charset="0"/>
                <a:cs typeface="Times New Roman" charset="0"/>
              </a:rPr>
              <a:t>2</a:t>
            </a:r>
            <a:r>
              <a:rPr lang="en-US" sz="2000">
                <a:ea typeface="Calibri" charset="0"/>
                <a:cs typeface="Times New Roman" charset="0"/>
              </a:rPr>
              <a:t>d+</a:t>
            </a:r>
            <a:r>
              <a:rPr lang="en-US" sz="2000" baseline="30000">
                <a:ea typeface="Calibri" charset="0"/>
                <a:cs typeface="Times New Roman" charset="0"/>
              </a:rPr>
              <a:t>2</a:t>
            </a:r>
            <a:r>
              <a:rPr lang="en-US" sz="2000">
                <a:ea typeface="Calibri" charset="0"/>
                <a:cs typeface="Times New Roman" charset="0"/>
              </a:rPr>
              <a:t>d reaction.</a:t>
            </a:r>
            <a:endParaRPr lang="en-US" sz="2000">
              <a:ea typeface="Times New Roman" charset="0"/>
              <a:cs typeface="Times New Roman" charset="0"/>
            </a:endParaRPr>
          </a:p>
          <a:p>
            <a:pPr marL="800100" lvl="1" indent="-342900">
              <a:buFont typeface="Arial" charset="0"/>
              <a:buChar char="•"/>
            </a:pPr>
            <a:r>
              <a:rPr lang="en-US" sz="2000">
                <a:ea typeface="Times New Roman" charset="0"/>
                <a:cs typeface="Times New Roman" charset="0"/>
              </a:rPr>
              <a:t>Sum </a:t>
            </a:r>
            <a:r>
              <a:rPr lang="en-US" sz="2000" u="sng">
                <a:ea typeface="Times New Roman" charset="0"/>
                <a:cs typeface="Times New Roman" charset="0"/>
              </a:rPr>
              <a:t>number</a:t>
            </a:r>
            <a:r>
              <a:rPr lang="en-US" sz="2000">
                <a:ea typeface="Times New Roman" charset="0"/>
                <a:cs typeface="Times New Roman" charset="0"/>
              </a:rPr>
              <a:t> of the energetic </a:t>
            </a:r>
            <a:r>
              <a:rPr lang="en-US" sz="2000" baseline="30000">
                <a:ea typeface="Times New Roman" charset="0"/>
                <a:cs typeface="Times New Roman" charset="0"/>
              </a:rPr>
              <a:t>2</a:t>
            </a:r>
            <a:r>
              <a:rPr lang="en-US" sz="2000">
                <a:ea typeface="Times New Roman" charset="0"/>
                <a:cs typeface="Times New Roman" charset="0"/>
              </a:rPr>
              <a:t>d.</a:t>
            </a:r>
          </a:p>
          <a:p>
            <a:pPr marL="800100" lvl="1" indent="-342900">
              <a:buFont typeface="Arial" charset="0"/>
              <a:buChar char="•"/>
            </a:pPr>
            <a:r>
              <a:rPr lang="en-US" sz="2000">
                <a:ea typeface="Times New Roman" charset="0"/>
                <a:cs typeface="Times New Roman" charset="0"/>
              </a:rPr>
              <a:t>Calculate </a:t>
            </a:r>
            <a:r>
              <a:rPr lang="en-US" sz="2000" u="sng">
                <a:ea typeface="Times New Roman" charset="0"/>
                <a:cs typeface="Times New Roman" charset="0"/>
              </a:rPr>
              <a:t>average energy</a:t>
            </a:r>
            <a:r>
              <a:rPr lang="en-US" sz="2000">
                <a:ea typeface="Times New Roman" charset="0"/>
                <a:cs typeface="Times New Roman" charset="0"/>
              </a:rPr>
              <a:t> of energetic </a:t>
            </a:r>
            <a:r>
              <a:rPr lang="en-US" sz="2000" baseline="30000">
                <a:ea typeface="Times New Roman" charset="0"/>
                <a:cs typeface="Times New Roman" charset="0"/>
              </a:rPr>
              <a:t>2</a:t>
            </a:r>
            <a:r>
              <a:rPr lang="en-US" sz="2000">
                <a:ea typeface="Times New Roman" charset="0"/>
                <a:cs typeface="Times New Roman" charset="0"/>
              </a:rPr>
              <a:t>d.</a:t>
            </a:r>
          </a:p>
          <a:p>
            <a:pPr marL="800100" lvl="1" indent="-342900">
              <a:buFont typeface="Arial" charset="0"/>
              <a:buChar char="•"/>
            </a:pPr>
            <a:r>
              <a:rPr lang="en-US" sz="2000">
                <a:ea typeface="Times New Roman" charset="0"/>
                <a:cs typeface="Times New Roman" charset="0"/>
              </a:rPr>
              <a:t>Calculate rate of subsequent </a:t>
            </a:r>
            <a:r>
              <a:rPr lang="en-US" sz="2000" baseline="30000">
                <a:ea typeface="Times New Roman" charset="0"/>
                <a:cs typeface="Times New Roman" charset="0"/>
              </a:rPr>
              <a:t>2</a:t>
            </a:r>
            <a:r>
              <a:rPr lang="en-US" sz="2000">
                <a:ea typeface="Times New Roman" charset="0"/>
                <a:cs typeface="Times New Roman" charset="0"/>
              </a:rPr>
              <a:t>d + </a:t>
            </a:r>
            <a:r>
              <a:rPr lang="en-US" sz="2000" baseline="30000">
                <a:ea typeface="Times New Roman" charset="0"/>
                <a:cs typeface="Times New Roman" charset="0"/>
              </a:rPr>
              <a:t>2</a:t>
            </a:r>
            <a:r>
              <a:rPr lang="en-US" sz="2000">
                <a:ea typeface="Times New Roman" charset="0"/>
                <a:cs typeface="Times New Roman" charset="0"/>
              </a:rPr>
              <a:t>d reaction.</a:t>
            </a:r>
          </a:p>
          <a:p>
            <a:pPr marL="800100" lvl="1" indent="-342900">
              <a:buFont typeface="Arial" charset="0"/>
              <a:buChar char="•"/>
            </a:pPr>
            <a:r>
              <a:rPr lang="en-US" sz="2000">
                <a:ea typeface="Times New Roman" charset="0"/>
                <a:cs typeface="Times New Roman" charset="0"/>
              </a:rPr>
              <a:t>Determine if a chain reaction might occur.</a:t>
            </a:r>
          </a:p>
        </p:txBody>
      </p:sp>
      <p:sp>
        <p:nvSpPr>
          <p:cNvPr id="4" name="TextBox 3"/>
          <p:cNvSpPr txBox="1"/>
          <p:nvPr/>
        </p:nvSpPr>
        <p:spPr>
          <a:xfrm>
            <a:off x="3437861" y="0"/>
            <a:ext cx="4988417" cy="461665"/>
          </a:xfrm>
          <a:prstGeom prst="rect">
            <a:avLst/>
          </a:prstGeom>
          <a:noFill/>
        </p:spPr>
        <p:txBody>
          <a:bodyPr wrap="none" rtlCol="0">
            <a:spAutoFit/>
          </a:bodyPr>
          <a:lstStyle/>
          <a:p>
            <a:r>
              <a:rPr lang="en-US" sz="2400" b="1" u="sng">
                <a:ea typeface="Times New Roman" charset="0"/>
                <a:cs typeface="Times New Roman" charset="0"/>
              </a:rPr>
              <a:t>Overview of the Four-Part Calculation</a:t>
            </a:r>
            <a:endParaRPr lang="en-US" sz="2400" u="sng">
              <a:ea typeface="Times New Roman" charset="0"/>
              <a:cs typeface="Times New Roman" charset="0"/>
            </a:endParaRPr>
          </a:p>
        </p:txBody>
      </p:sp>
      <p:sp>
        <p:nvSpPr>
          <p:cNvPr id="5" name="Rectangle 4"/>
          <p:cNvSpPr/>
          <p:nvPr/>
        </p:nvSpPr>
        <p:spPr>
          <a:xfrm>
            <a:off x="1623238" y="6051719"/>
            <a:ext cx="11291776" cy="400110"/>
          </a:xfrm>
          <a:prstGeom prst="rect">
            <a:avLst/>
          </a:prstGeom>
        </p:spPr>
        <p:txBody>
          <a:bodyPr wrap="square">
            <a:spAutoFit/>
          </a:bodyPr>
          <a:lstStyle/>
          <a:p>
            <a:pPr marL="342900" marR="0" lvl="0" indent="-342900">
              <a:spcBef>
                <a:spcPts val="0"/>
              </a:spcBef>
              <a:spcAft>
                <a:spcPts val="0"/>
              </a:spcAft>
              <a:buFont typeface="Wingdings" charset="2"/>
              <a:buChar char="q"/>
            </a:pPr>
            <a:r>
              <a:rPr lang="en-US" sz="2000">
                <a:latin typeface="Calibri" charset="0"/>
                <a:ea typeface="Calibri" charset="0"/>
                <a:cs typeface="Times New Roman" charset="0"/>
              </a:rPr>
              <a:t>All of these calculations use standard equations and standard engineering.</a:t>
            </a:r>
            <a:endParaRPr lang="en-US" sz="2000">
              <a:effectLst/>
              <a:latin typeface="Calibri" charset="0"/>
              <a:ea typeface="Calibri" charset="0"/>
              <a:cs typeface="Times New Roman" charset="0"/>
            </a:endParaRPr>
          </a:p>
        </p:txBody>
      </p:sp>
    </p:spTree>
    <p:extLst>
      <p:ext uri="{BB962C8B-B14F-4D97-AF65-F5344CB8AC3E}">
        <p14:creationId xmlns:p14="http://schemas.microsoft.com/office/powerpoint/2010/main" val="81616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 y="694661"/>
                <a:ext cx="6110177" cy="5398914"/>
              </a:xfrm>
              <a:prstGeom prst="rect">
                <a:avLst/>
              </a:prstGeom>
            </p:spPr>
            <p:txBody>
              <a:bodyPr wrap="square">
                <a:spAutoFit/>
              </a:bodyPr>
              <a:lstStyle/>
              <a:p>
                <a:pPr marL="285750" indent="-285750">
                  <a:spcAft>
                    <a:spcPts val="500"/>
                  </a:spcAft>
                  <a:buFont typeface="Wingdings" charset="2"/>
                  <a:buChar char="q"/>
                </a:pPr>
                <a:r>
                  <a:rPr lang="en-US" sz="2000">
                    <a:effectLst/>
                    <a:ea typeface="Calibri" charset="0"/>
                    <a:cs typeface="Times New Roman" charset="0"/>
                  </a:rPr>
                  <a:t>Scattering </a:t>
                </a:r>
                <a:r>
                  <a:rPr lang="en-US" sz="2000">
                    <a:ea typeface="Calibri" charset="0"/>
                    <a:cs typeface="Times New Roman" charset="0"/>
                  </a:rPr>
                  <a:t>C</a:t>
                </a:r>
                <a:r>
                  <a:rPr lang="en-US" sz="2000">
                    <a:effectLst/>
                    <a:ea typeface="Calibri" charset="0"/>
                    <a:cs typeface="Times New Roman" charset="0"/>
                  </a:rPr>
                  <a:t>alculations</a:t>
                </a:r>
              </a:p>
              <a:p>
                <a:pPr marL="628650" lvl="1" indent="-171450">
                  <a:buFont typeface="Arial" charset="0"/>
                  <a:buChar char="•"/>
                </a:pPr>
                <a:r>
                  <a:rPr lang="en-US" sz="2000">
                    <a:ea typeface="Calibri" charset="0"/>
                    <a:cs typeface="Times New Roman" charset="0"/>
                  </a:rPr>
                  <a:t>S</a:t>
                </a:r>
                <a:r>
                  <a:rPr lang="en-US" sz="2000">
                    <a:effectLst/>
                    <a:ea typeface="Calibri" charset="0"/>
                    <a:cs typeface="Times New Roman" charset="0"/>
                  </a:rPr>
                  <a:t>imilar to Rutherford </a:t>
                </a:r>
                <a:r>
                  <a:rPr lang="en-US" sz="2000">
                    <a:ea typeface="Calibri" charset="0"/>
                    <a:cs typeface="Times New Roman" charset="0"/>
                  </a:rPr>
                  <a:t>s</a:t>
                </a:r>
                <a:r>
                  <a:rPr lang="en-US" sz="2000">
                    <a:effectLst/>
                    <a:ea typeface="Calibri" charset="0"/>
                    <a:cs typeface="Times New Roman" charset="0"/>
                  </a:rPr>
                  <a:t>cattering,</a:t>
                </a:r>
              </a:p>
              <a:p>
                <a:pPr marL="1085850" lvl="2" indent="-171450">
                  <a:buFont typeface="Arial" charset="0"/>
                  <a:buChar char="•"/>
                </a:pPr>
                <a:r>
                  <a:rPr lang="en-US" sz="2000">
                    <a:ea typeface="Calibri" charset="0"/>
                    <a:cs typeface="Times New Roman" charset="0"/>
                  </a:rPr>
                  <a:t>without approximations.</a:t>
                </a:r>
              </a:p>
              <a:p>
                <a:pPr marL="628650" lvl="1" indent="-171450">
                  <a:spcAft>
                    <a:spcPts val="800"/>
                  </a:spcAft>
                  <a:buFont typeface="Arial" charset="0"/>
                  <a:buChar char="•"/>
                </a:pPr>
                <a:r>
                  <a:rPr lang="en-US" sz="2000">
                    <a:ea typeface="Calibri" charset="0"/>
                    <a:cs typeface="Times New Roman" charset="0"/>
                  </a:rPr>
                  <a:t>Deflection angles in center-of-mass reference frame, </a:t>
                </a:r>
                <a:r>
                  <a:rPr lang="el-GR" sz="2000">
                    <a:ea typeface="Calibri" charset="0"/>
                    <a:cs typeface="Times New Roman" charset="0"/>
                  </a:rPr>
                  <a:t>Θ</a:t>
                </a:r>
                <a:r>
                  <a:rPr lang="en-US" sz="2000" baseline="-25000">
                    <a:ea typeface="Calibri" charset="0"/>
                    <a:cs typeface="Times New Roman" charset="0"/>
                  </a:rPr>
                  <a:t>CM</a:t>
                </a:r>
                <a:r>
                  <a:rPr lang="en-US" sz="2000">
                    <a:ea typeface="Calibri" charset="0"/>
                    <a:cs typeface="Times New Roman" charset="0"/>
                  </a:rPr>
                  <a:t>:</a:t>
                </a:r>
              </a:p>
              <a:p>
                <a:pPr>
                  <a:spcAft>
                    <a:spcPts val="500"/>
                  </a:spcAft>
                </a:pPr>
                <a14:m>
                  <m:oMathPara xmlns:m="http://schemas.openxmlformats.org/officeDocument/2006/math">
                    <m:oMathParaPr>
                      <m:jc m:val="centerGroup"/>
                    </m:oMathParaPr>
                    <m:oMath xmlns:m="http://schemas.openxmlformats.org/officeDocument/2006/math">
                      <m:r>
                        <a:rPr lang="en-US" sz="1400" i="1">
                          <a:latin typeface="Cambria Math" charset="0"/>
                          <a:ea typeface="Calibri" charset="0"/>
                          <a:cs typeface="Times New Roman" charset="0"/>
                        </a:rPr>
                        <m:t>𝐶𝑜𝑠</m:t>
                      </m:r>
                      <m:d>
                        <m:dPr>
                          <m:ctrlPr>
                            <a:rPr lang="en-US" sz="1400" i="1">
                              <a:latin typeface="Cambria Math" panose="02040503050406030204" pitchFamily="18" charset="0"/>
                              <a:ea typeface="Calibri" charset="0"/>
                              <a:cs typeface="Times New Roman" charset="0"/>
                            </a:rPr>
                          </m:ctrlPr>
                        </m:dPr>
                        <m:e>
                          <m:sSub>
                            <m:sSubPr>
                              <m:ctrlPr>
                                <a:rPr lang="en-US" sz="1400" i="1">
                                  <a:latin typeface="Cambria Math" panose="02040503050406030204" pitchFamily="18" charset="0"/>
                                  <a:ea typeface="Calibri" charset="0"/>
                                  <a:cs typeface="Times New Roman" charset="0"/>
                                </a:rPr>
                              </m:ctrlPr>
                            </m:sSubPr>
                            <m:e>
                              <m:r>
                                <m:rPr>
                                  <m:sty m:val="p"/>
                                </m:rPr>
                                <a:rPr lang="en-US" sz="1400">
                                  <a:latin typeface="Cambria Math" charset="0"/>
                                  <a:ea typeface="Calibri" charset="0"/>
                                  <a:cs typeface="Times New Roman" charset="0"/>
                                </a:rPr>
                                <m:t>Θ</m:t>
                              </m:r>
                            </m:e>
                            <m:sub>
                              <m:r>
                                <a:rPr lang="en-US" sz="1400" i="1">
                                  <a:latin typeface="Cambria Math" charset="0"/>
                                  <a:ea typeface="Calibri" charset="0"/>
                                  <a:cs typeface="Times New Roman" charset="0"/>
                                </a:rPr>
                                <m:t>𝐶𝑀</m:t>
                              </m:r>
                            </m:sub>
                          </m:sSub>
                        </m:e>
                      </m:d>
                      <m:r>
                        <a:rPr lang="en-US" sz="1400" i="1">
                          <a:latin typeface="Cambria Math" charset="0"/>
                          <a:ea typeface="Calibri" charset="0"/>
                          <a:cs typeface="Times New Roman" charset="0"/>
                        </a:rPr>
                        <m:t>=</m:t>
                      </m:r>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m:t>
                                  </m:r>
                                  <m:r>
                                    <a:rPr lang="en-US" sz="1400" i="1">
                                      <a:latin typeface="Cambria Math" charset="0"/>
                                      <a:ea typeface="Calibri" charset="0"/>
                                      <a:cs typeface="Times New Roman" charset="0"/>
                                    </a:rPr>
                                    <m:t>𝑚</m:t>
                                  </m:r>
                                </m:e>
                                <m:sub>
                                  <m:r>
                                    <a:rPr lang="en-US" sz="1400" i="1">
                                      <a:latin typeface="Cambria Math" charset="0"/>
                                      <a:ea typeface="Calibri" charset="0"/>
                                      <a:cs typeface="Times New Roman" charset="0"/>
                                    </a:rPr>
                                    <m:t>𝑝</m:t>
                                  </m:r>
                                </m:sub>
                              </m:sSub>
                            </m:num>
                            <m:den>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𝑚</m:t>
                                  </m:r>
                                </m:e>
                                <m:sub>
                                  <m:r>
                                    <a:rPr lang="en-US" sz="1400" i="1">
                                      <a:latin typeface="Cambria Math" charset="0"/>
                                      <a:ea typeface="Calibri" charset="0"/>
                                      <a:cs typeface="Times New Roman" charset="0"/>
                                    </a:rPr>
                                    <m:t>𝑡</m:t>
                                  </m:r>
                                </m:sub>
                              </m:sSub>
                            </m:den>
                          </m:f>
                        </m:e>
                      </m:d>
                      <m:r>
                        <a:rPr lang="en-US" sz="1400" i="1">
                          <a:latin typeface="Cambria Math" charset="0"/>
                          <a:ea typeface="Calibri" charset="0"/>
                          <a:cs typeface="Times New Roman" charset="0"/>
                        </a:rPr>
                        <m:t>×</m:t>
                      </m:r>
                      <m:d>
                        <m:dPr>
                          <m:ctrlPr>
                            <a:rPr lang="en-US" sz="1400" i="1">
                              <a:latin typeface="Cambria Math" panose="02040503050406030204" pitchFamily="18" charset="0"/>
                              <a:ea typeface="Calibri" charset="0"/>
                              <a:cs typeface="Times New Roman" charset="0"/>
                            </a:rPr>
                          </m:ctrlPr>
                        </m:dPr>
                        <m:e>
                          <m:sSup>
                            <m:sSupPr>
                              <m:ctrlPr>
                                <a:rPr lang="en-US" sz="1400" i="1">
                                  <a:latin typeface="Cambria Math" panose="02040503050406030204" pitchFamily="18" charset="0"/>
                                  <a:ea typeface="Calibri" charset="0"/>
                                  <a:cs typeface="Times New Roman" charset="0"/>
                                </a:rPr>
                              </m:ctrlPr>
                            </m:sSupPr>
                            <m:e>
                              <m:r>
                                <a:rPr lang="en-US" sz="1400" i="1">
                                  <a:latin typeface="Cambria Math" charset="0"/>
                                  <a:ea typeface="Calibri" charset="0"/>
                                  <a:cs typeface="Times New Roman" charset="0"/>
                                </a:rPr>
                                <m:t>𝑆𝑖𝑛</m:t>
                              </m:r>
                            </m:e>
                            <m:sup>
                              <m:r>
                                <a:rPr lang="en-US" sz="1400" i="1">
                                  <a:latin typeface="Cambria Math" charset="0"/>
                                  <a:ea typeface="Calibri" charset="0"/>
                                  <a:cs typeface="Times New Roman" charset="0"/>
                                </a:rPr>
                                <m:t>2</m:t>
                              </m:r>
                            </m:sup>
                          </m:sSup>
                          <m:d>
                            <m:dPr>
                              <m:ctrlPr>
                                <a:rPr lang="en-US" sz="1400" i="1">
                                  <a:latin typeface="Cambria Math" panose="02040503050406030204" pitchFamily="18" charset="0"/>
                                  <a:ea typeface="Calibri" charset="0"/>
                                  <a:cs typeface="Times New Roman" charset="0"/>
                                </a:rPr>
                              </m:ctrlPr>
                            </m:dPr>
                            <m:e>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𝜃</m:t>
                                  </m:r>
                                </m:e>
                                <m:sub>
                                  <m:r>
                                    <a:rPr lang="en-US" sz="1400" i="1">
                                      <a:latin typeface="Cambria Math" charset="0"/>
                                      <a:ea typeface="Calibri" charset="0"/>
                                      <a:cs typeface="Times New Roman" charset="0"/>
                                    </a:rPr>
                                    <m:t>𝐿𝐴𝐵</m:t>
                                  </m:r>
                                </m:sub>
                              </m:sSub>
                            </m:e>
                          </m:d>
                        </m:e>
                      </m:d>
                    </m:oMath>
                  </m:oMathPara>
                </a14:m>
                <a:endParaRPr lang="en-US" sz="1400" i="1">
                  <a:latin typeface="Cambria Math" charset="0"/>
                  <a:ea typeface="Calibri" charset="0"/>
                  <a:cs typeface="Times New Roman" charset="0"/>
                </a:endParaRPr>
              </a:p>
              <a:p>
                <a:pPr>
                  <a:spcAft>
                    <a:spcPts val="500"/>
                  </a:spcAft>
                </a:pPr>
                <a14:m>
                  <m:oMathPara xmlns:m="http://schemas.openxmlformats.org/officeDocument/2006/math">
                    <m:oMathParaPr>
                      <m:jc m:val="centerGroup"/>
                    </m:oMathParaPr>
                    <m:oMath xmlns:m="http://schemas.openxmlformats.org/officeDocument/2006/math">
                      <m:r>
                        <a:rPr lang="en-US" sz="1400" i="1">
                          <a:latin typeface="Cambria Math" charset="0"/>
                          <a:ea typeface="Calibri" charset="0"/>
                          <a:cs typeface="Times New Roman" charset="0"/>
                        </a:rPr>
                        <m:t>±</m:t>
                      </m:r>
                      <m:sSup>
                        <m:sSupPr>
                          <m:ctrlPr>
                            <a:rPr lang="en-US" sz="1400" i="1">
                              <a:latin typeface="Cambria Math" panose="02040503050406030204" pitchFamily="18" charset="0"/>
                              <a:ea typeface="Calibri" charset="0"/>
                              <a:cs typeface="Times New Roman" charset="0"/>
                            </a:rPr>
                          </m:ctrlPr>
                        </m:sSupPr>
                        <m:e>
                          <m:d>
                            <m:dPr>
                              <m:begChr m:val="["/>
                              <m:endChr m:val="]"/>
                              <m:ctrlPr>
                                <a:rPr lang="en-US" sz="1400" i="1">
                                  <a:latin typeface="Cambria Math" panose="02040503050406030204" pitchFamily="18" charset="0"/>
                                  <a:ea typeface="Calibri" charset="0"/>
                                  <a:cs typeface="Times New Roman" charset="0"/>
                                </a:rPr>
                              </m:ctrlPr>
                            </m:dPr>
                            <m:e>
                              <m:d>
                                <m:dPr>
                                  <m:ctrlPr>
                                    <a:rPr lang="en-US" sz="1400" i="1">
                                      <a:latin typeface="Cambria Math" panose="02040503050406030204" pitchFamily="18" charset="0"/>
                                      <a:ea typeface="Calibri" charset="0"/>
                                      <a:cs typeface="Times New Roman" charset="0"/>
                                    </a:rPr>
                                  </m:ctrlPr>
                                </m:dPr>
                                <m:e>
                                  <m:d>
                                    <m:dPr>
                                      <m:ctrlPr>
                                        <a:rPr lang="en-US" sz="1400" i="1">
                                          <a:latin typeface="Cambria Math" panose="02040503050406030204" pitchFamily="18" charset="0"/>
                                          <a:ea typeface="Calibri" charset="0"/>
                                          <a:cs typeface="Times New Roman" charset="0"/>
                                        </a:rPr>
                                      </m:ctrlPr>
                                    </m:dPr>
                                    <m:e>
                                      <m:sSup>
                                        <m:sSupPr>
                                          <m:ctrlPr>
                                            <a:rPr lang="en-US" sz="1400" i="1">
                                              <a:latin typeface="Cambria Math" panose="02040503050406030204" pitchFamily="18" charset="0"/>
                                              <a:ea typeface="Calibri" charset="0"/>
                                              <a:cs typeface="Times New Roman" charset="0"/>
                                            </a:rPr>
                                          </m:ctrlPr>
                                        </m:sSupPr>
                                        <m:e>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𝑚</m:t>
                                                      </m:r>
                                                    </m:e>
                                                    <m:sub>
                                                      <m:r>
                                                        <a:rPr lang="en-US" sz="1400" i="1">
                                                          <a:latin typeface="Cambria Math" charset="0"/>
                                                          <a:ea typeface="Calibri" charset="0"/>
                                                          <a:cs typeface="Times New Roman" charset="0"/>
                                                        </a:rPr>
                                                        <m:t>𝑝</m:t>
                                                      </m:r>
                                                    </m:sub>
                                                  </m:sSub>
                                                </m:num>
                                                <m:den>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𝑚</m:t>
                                                      </m:r>
                                                    </m:e>
                                                    <m:sub>
                                                      <m:r>
                                                        <a:rPr lang="en-US" sz="1400" i="1">
                                                          <a:latin typeface="Cambria Math" charset="0"/>
                                                          <a:ea typeface="Calibri" charset="0"/>
                                                          <a:cs typeface="Times New Roman" charset="0"/>
                                                        </a:rPr>
                                                        <m:t>𝑡</m:t>
                                                      </m:r>
                                                    </m:sub>
                                                  </m:sSub>
                                                </m:den>
                                              </m:f>
                                            </m:e>
                                          </m:d>
                                        </m:e>
                                        <m:sup>
                                          <m:r>
                                            <a:rPr lang="en-US" sz="1400" i="1">
                                              <a:latin typeface="Cambria Math" charset="0"/>
                                              <a:ea typeface="Calibri" charset="0"/>
                                              <a:cs typeface="Times New Roman" charset="0"/>
                                            </a:rPr>
                                            <m:t>2</m:t>
                                          </m:r>
                                        </m:sup>
                                      </m:sSup>
                                    </m:e>
                                  </m:d>
                                  <m:r>
                                    <a:rPr lang="en-US" sz="1400" i="1">
                                      <a:latin typeface="Cambria Math" charset="0"/>
                                      <a:ea typeface="Calibri" charset="0"/>
                                      <a:cs typeface="Times New Roman" charset="0"/>
                                    </a:rPr>
                                    <m:t>×</m:t>
                                  </m:r>
                                  <m:d>
                                    <m:dPr>
                                      <m:ctrlPr>
                                        <a:rPr lang="en-US" sz="1400" i="1">
                                          <a:latin typeface="Cambria Math" panose="02040503050406030204" pitchFamily="18" charset="0"/>
                                          <a:ea typeface="Calibri" charset="0"/>
                                          <a:cs typeface="Times New Roman" charset="0"/>
                                        </a:rPr>
                                      </m:ctrlPr>
                                    </m:dPr>
                                    <m:e>
                                      <m:sSup>
                                        <m:sSupPr>
                                          <m:ctrlPr>
                                            <a:rPr lang="en-US" sz="1400" i="1">
                                              <a:latin typeface="Cambria Math" panose="02040503050406030204" pitchFamily="18" charset="0"/>
                                              <a:ea typeface="Calibri" charset="0"/>
                                              <a:cs typeface="Times New Roman" charset="0"/>
                                            </a:rPr>
                                          </m:ctrlPr>
                                        </m:sSupPr>
                                        <m:e>
                                          <m:r>
                                            <a:rPr lang="en-US" sz="1400" i="1">
                                              <a:latin typeface="Cambria Math" charset="0"/>
                                              <a:ea typeface="Calibri" charset="0"/>
                                              <a:cs typeface="Times New Roman" charset="0"/>
                                            </a:rPr>
                                            <m:t>𝑆𝑖𝑛</m:t>
                                          </m:r>
                                        </m:e>
                                        <m:sup>
                                          <m:r>
                                            <a:rPr lang="en-US" sz="1400" i="1">
                                              <a:latin typeface="Cambria Math" charset="0"/>
                                              <a:ea typeface="Calibri" charset="0"/>
                                              <a:cs typeface="Times New Roman" charset="0"/>
                                            </a:rPr>
                                            <m:t>4</m:t>
                                          </m:r>
                                        </m:sup>
                                      </m:sSup>
                                      <m:d>
                                        <m:dPr>
                                          <m:ctrlPr>
                                            <a:rPr lang="en-US" sz="1400" i="1">
                                              <a:latin typeface="Cambria Math" panose="02040503050406030204" pitchFamily="18" charset="0"/>
                                              <a:ea typeface="Calibri" charset="0"/>
                                              <a:cs typeface="Times New Roman" charset="0"/>
                                            </a:rPr>
                                          </m:ctrlPr>
                                        </m:dPr>
                                        <m:e>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𝜃</m:t>
                                              </m:r>
                                            </m:e>
                                            <m:sub>
                                              <m:r>
                                                <a:rPr lang="en-US" sz="1400" i="1">
                                                  <a:latin typeface="Cambria Math" charset="0"/>
                                                  <a:ea typeface="Calibri" charset="0"/>
                                                  <a:cs typeface="Times New Roman" charset="0"/>
                                                </a:rPr>
                                                <m:t>𝐿𝐴𝐵</m:t>
                                              </m:r>
                                            </m:sub>
                                          </m:sSub>
                                        </m:e>
                                      </m:d>
                                    </m:e>
                                  </m:d>
                                  <m:r>
                                    <a:rPr lang="en-US" sz="1400" i="1">
                                      <a:latin typeface="Cambria Math" charset="0"/>
                                      <a:ea typeface="Calibri" charset="0"/>
                                      <a:cs typeface="Times New Roman" charset="0"/>
                                    </a:rPr>
                                    <m:t>−</m:t>
                                  </m:r>
                                  <m:d>
                                    <m:dPr>
                                      <m:ctrlPr>
                                        <a:rPr lang="en-US" sz="1400" i="1">
                                          <a:latin typeface="Cambria Math" panose="02040503050406030204" pitchFamily="18" charset="0"/>
                                          <a:ea typeface="Calibri" charset="0"/>
                                          <a:cs typeface="Times New Roman" charset="0"/>
                                        </a:rPr>
                                      </m:ctrlPr>
                                    </m:dPr>
                                    <m:e>
                                      <m:sSup>
                                        <m:sSupPr>
                                          <m:ctrlPr>
                                            <a:rPr lang="en-US" sz="1400" i="1">
                                              <a:latin typeface="Cambria Math" panose="02040503050406030204" pitchFamily="18" charset="0"/>
                                              <a:ea typeface="Calibri" charset="0"/>
                                              <a:cs typeface="Times New Roman" charset="0"/>
                                            </a:rPr>
                                          </m:ctrlPr>
                                        </m:sSupPr>
                                        <m:e>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𝑚</m:t>
                                                      </m:r>
                                                    </m:e>
                                                    <m:sub>
                                                      <m:r>
                                                        <a:rPr lang="en-US" sz="1400" i="1">
                                                          <a:latin typeface="Cambria Math" charset="0"/>
                                                          <a:ea typeface="Calibri" charset="0"/>
                                                          <a:cs typeface="Times New Roman" charset="0"/>
                                                        </a:rPr>
                                                        <m:t>𝑝</m:t>
                                                      </m:r>
                                                    </m:sub>
                                                  </m:sSub>
                                                </m:num>
                                                <m:den>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𝑚</m:t>
                                                      </m:r>
                                                    </m:e>
                                                    <m:sub>
                                                      <m:r>
                                                        <a:rPr lang="en-US" sz="1400" i="1">
                                                          <a:latin typeface="Cambria Math" charset="0"/>
                                                          <a:ea typeface="Calibri" charset="0"/>
                                                          <a:cs typeface="Times New Roman" charset="0"/>
                                                        </a:rPr>
                                                        <m:t>𝑡</m:t>
                                                      </m:r>
                                                    </m:sub>
                                                  </m:sSub>
                                                </m:den>
                                              </m:f>
                                            </m:e>
                                          </m:d>
                                        </m:e>
                                        <m:sup>
                                          <m:r>
                                            <a:rPr lang="en-US" sz="1400" i="1">
                                              <a:latin typeface="Cambria Math" charset="0"/>
                                              <a:ea typeface="Calibri" charset="0"/>
                                              <a:cs typeface="Times New Roman" charset="0"/>
                                            </a:rPr>
                                            <m:t>2</m:t>
                                          </m:r>
                                        </m:sup>
                                      </m:sSup>
                                    </m:e>
                                  </m:d>
                                  <m:r>
                                    <a:rPr lang="en-US" sz="1400" i="1">
                                      <a:latin typeface="Cambria Math" charset="0"/>
                                      <a:ea typeface="Calibri" charset="0"/>
                                      <a:cs typeface="Times New Roman" charset="0"/>
                                    </a:rPr>
                                    <m:t>×</m:t>
                                  </m:r>
                                  <m:d>
                                    <m:dPr>
                                      <m:ctrlPr>
                                        <a:rPr lang="en-US" sz="1400" i="1">
                                          <a:latin typeface="Cambria Math" panose="02040503050406030204" pitchFamily="18" charset="0"/>
                                          <a:ea typeface="Calibri" charset="0"/>
                                          <a:cs typeface="Times New Roman" charset="0"/>
                                        </a:rPr>
                                      </m:ctrlPr>
                                    </m:dPr>
                                    <m:e>
                                      <m:sSup>
                                        <m:sSupPr>
                                          <m:ctrlPr>
                                            <a:rPr lang="en-US" sz="1400" i="1">
                                              <a:latin typeface="Cambria Math" panose="02040503050406030204" pitchFamily="18" charset="0"/>
                                              <a:ea typeface="Calibri" charset="0"/>
                                              <a:cs typeface="Times New Roman" charset="0"/>
                                            </a:rPr>
                                          </m:ctrlPr>
                                        </m:sSupPr>
                                        <m:e>
                                          <m:r>
                                            <a:rPr lang="en-US" sz="1400" i="1">
                                              <a:latin typeface="Cambria Math" charset="0"/>
                                              <a:ea typeface="Calibri" charset="0"/>
                                              <a:cs typeface="Times New Roman" charset="0"/>
                                            </a:rPr>
                                            <m:t>𝑆𝑖𝑛</m:t>
                                          </m:r>
                                        </m:e>
                                        <m:sup>
                                          <m:r>
                                            <a:rPr lang="en-US" sz="1400" i="1">
                                              <a:latin typeface="Cambria Math" charset="0"/>
                                              <a:ea typeface="Calibri" charset="0"/>
                                              <a:cs typeface="Times New Roman" charset="0"/>
                                            </a:rPr>
                                            <m:t>2</m:t>
                                          </m:r>
                                        </m:sup>
                                      </m:sSup>
                                      <m:d>
                                        <m:dPr>
                                          <m:ctrlPr>
                                            <a:rPr lang="en-US" sz="1400" i="1">
                                              <a:latin typeface="Cambria Math" panose="02040503050406030204" pitchFamily="18" charset="0"/>
                                              <a:ea typeface="Calibri" charset="0"/>
                                              <a:cs typeface="Times New Roman" charset="0"/>
                                            </a:rPr>
                                          </m:ctrlPr>
                                        </m:dPr>
                                        <m:e>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𝜃</m:t>
                                              </m:r>
                                            </m:e>
                                            <m:sub>
                                              <m:r>
                                                <a:rPr lang="en-US" sz="1400" i="1">
                                                  <a:latin typeface="Cambria Math" charset="0"/>
                                                  <a:ea typeface="Calibri" charset="0"/>
                                                  <a:cs typeface="Times New Roman" charset="0"/>
                                                </a:rPr>
                                                <m:t>𝐿𝐴𝐵</m:t>
                                              </m:r>
                                            </m:sub>
                                          </m:sSub>
                                        </m:e>
                                      </m:d>
                                    </m:e>
                                  </m:d>
                                  <m:r>
                                    <a:rPr lang="en-US" sz="1400" i="1">
                                      <a:latin typeface="Cambria Math" charset="0"/>
                                      <a:ea typeface="Calibri" charset="0"/>
                                      <a:cs typeface="Times New Roman" charset="0"/>
                                    </a:rPr>
                                    <m:t>+</m:t>
                                  </m:r>
                                  <m:sSup>
                                    <m:sSupPr>
                                      <m:ctrlPr>
                                        <a:rPr lang="en-US" sz="1400" i="1">
                                          <a:latin typeface="Cambria Math" panose="02040503050406030204" pitchFamily="18" charset="0"/>
                                          <a:ea typeface="Calibri" charset="0"/>
                                          <a:cs typeface="Times New Roman" charset="0"/>
                                        </a:rPr>
                                      </m:ctrlPr>
                                    </m:sSupPr>
                                    <m:e>
                                      <m:r>
                                        <a:rPr lang="en-US" sz="1400" i="1">
                                          <a:latin typeface="Cambria Math" charset="0"/>
                                          <a:ea typeface="Calibri" charset="0"/>
                                          <a:cs typeface="Times New Roman" charset="0"/>
                                        </a:rPr>
                                        <m:t>𝐶𝑜𝑠</m:t>
                                      </m:r>
                                    </m:e>
                                    <m:sup>
                                      <m:r>
                                        <a:rPr lang="en-US" sz="1400" i="1">
                                          <a:latin typeface="Cambria Math" charset="0"/>
                                          <a:ea typeface="Calibri" charset="0"/>
                                          <a:cs typeface="Times New Roman" charset="0"/>
                                        </a:rPr>
                                        <m:t>2</m:t>
                                      </m:r>
                                    </m:sup>
                                  </m:sSup>
                                  <m:d>
                                    <m:dPr>
                                      <m:ctrlPr>
                                        <a:rPr lang="en-US" sz="1400" i="1">
                                          <a:latin typeface="Cambria Math" panose="02040503050406030204" pitchFamily="18" charset="0"/>
                                          <a:ea typeface="Calibri" charset="0"/>
                                          <a:cs typeface="Times New Roman" charset="0"/>
                                        </a:rPr>
                                      </m:ctrlPr>
                                    </m:dPr>
                                    <m:e>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𝜃</m:t>
                                          </m:r>
                                        </m:e>
                                        <m:sub>
                                          <m:r>
                                            <a:rPr lang="en-US" sz="1400" i="1">
                                              <a:latin typeface="Cambria Math" charset="0"/>
                                              <a:ea typeface="Calibri" charset="0"/>
                                              <a:cs typeface="Times New Roman" charset="0"/>
                                            </a:rPr>
                                            <m:t>𝐿𝐴𝐵</m:t>
                                          </m:r>
                                        </m:sub>
                                      </m:sSub>
                                    </m:e>
                                  </m:d>
                                </m:e>
                              </m:d>
                            </m:e>
                          </m:d>
                        </m:e>
                        <m:sup>
                          <m:r>
                            <a:rPr lang="en-US" sz="1400" i="1">
                              <a:latin typeface="Cambria Math" charset="0"/>
                              <a:ea typeface="Calibri" charset="0"/>
                              <a:cs typeface="Times New Roman" charset="0"/>
                            </a:rPr>
                            <m:t>1/2</m:t>
                          </m:r>
                        </m:sup>
                      </m:sSup>
                    </m:oMath>
                  </m:oMathPara>
                </a14:m>
                <a:endParaRPr lang="en-US" sz="2000">
                  <a:ea typeface="Calibri" charset="0"/>
                  <a:cs typeface="Times New Roman" charset="0"/>
                </a:endParaRPr>
              </a:p>
              <a:p>
                <a:pPr marL="628650" lvl="1" indent="-171450">
                  <a:spcAft>
                    <a:spcPts val="500"/>
                  </a:spcAft>
                  <a:buFont typeface="Arial" charset="0"/>
                  <a:buChar char="•"/>
                </a:pPr>
                <a:r>
                  <a:rPr lang="en-US" sz="2000">
                    <a:ea typeface="Calibri" charset="0"/>
                    <a:cs typeface="Times New Roman" charset="0"/>
                  </a:rPr>
                  <a:t>The kinetic energies use reduced mass, </a:t>
                </a:r>
                <a:r>
                  <a:rPr lang="el-GR" sz="2000">
                    <a:ea typeface="Calibri" charset="0"/>
                    <a:cs typeface="Times New Roman" charset="0"/>
                  </a:rPr>
                  <a:t>μ</a:t>
                </a:r>
                <a:r>
                  <a:rPr lang="en-US" sz="2000">
                    <a:ea typeface="Calibri" charset="0"/>
                    <a:cs typeface="Times New Roman" charset="0"/>
                  </a:rPr>
                  <a:t>.</a:t>
                </a:r>
                <a:endParaRPr lang="en-US" sz="2000">
                  <a:latin typeface="Times New Roman" charset="0"/>
                  <a:ea typeface="Calibri" charset="0"/>
                  <a:cs typeface="Times New Roman" charset="0"/>
                </a:endParaRPr>
              </a:p>
              <a:p>
                <a:pPr lvl="1" algn="ctr">
                  <a:spcAft>
                    <a:spcPts val="500"/>
                  </a:spcAft>
                </a:pPr>
                <a14:m>
                  <m:oMath xmlns:m="http://schemas.openxmlformats.org/officeDocument/2006/math">
                    <m:r>
                      <a:rPr lang="en-US" sz="2000" i="1">
                        <a:latin typeface="Cambria Math" charset="0"/>
                      </a:rPr>
                      <m:t>𝜇</m:t>
                    </m:r>
                    <m:r>
                      <a:rPr lang="en-US" sz="2000" i="1">
                        <a:latin typeface="Cambria Math"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charset="0"/>
                              </a:rPr>
                              <m:t>𝑚</m:t>
                            </m:r>
                          </m:e>
                          <m:sub>
                            <m:r>
                              <a:rPr lang="en-US" sz="2000" b="0" i="1" smtClean="0">
                                <a:latin typeface="Cambria Math" charset="0"/>
                              </a:rPr>
                              <m:t>𝑝</m:t>
                            </m:r>
                          </m:sub>
                        </m:sSub>
                        <m:sSub>
                          <m:sSubPr>
                            <m:ctrlPr>
                              <a:rPr lang="en-US" sz="2000" i="1">
                                <a:latin typeface="Cambria Math" panose="02040503050406030204" pitchFamily="18" charset="0"/>
                              </a:rPr>
                            </m:ctrlPr>
                          </m:sSubPr>
                          <m:e>
                            <m:r>
                              <a:rPr lang="en-US" sz="2000" i="1">
                                <a:latin typeface="Cambria Math" charset="0"/>
                              </a:rPr>
                              <m:t>𝑚</m:t>
                            </m:r>
                          </m:e>
                          <m:sub>
                            <m:r>
                              <a:rPr lang="en-US" sz="2000" b="0" i="1" smtClean="0">
                                <a:latin typeface="Cambria Math" charset="0"/>
                              </a:rPr>
                              <m:t>𝑡</m:t>
                            </m:r>
                          </m:sub>
                        </m:sSub>
                      </m:num>
                      <m:den>
                        <m:sSub>
                          <m:sSubPr>
                            <m:ctrlPr>
                              <a:rPr lang="en-US" sz="2000" i="1">
                                <a:latin typeface="Cambria Math" panose="02040503050406030204" pitchFamily="18" charset="0"/>
                              </a:rPr>
                            </m:ctrlPr>
                          </m:sSubPr>
                          <m:e>
                            <m:r>
                              <a:rPr lang="en-US" sz="2000" i="1">
                                <a:latin typeface="Cambria Math" charset="0"/>
                              </a:rPr>
                              <m:t>𝑚</m:t>
                            </m:r>
                          </m:e>
                          <m:sub>
                            <m:r>
                              <a:rPr lang="en-US" sz="2000" b="0" i="1" smtClean="0">
                                <a:latin typeface="Cambria Math" charset="0"/>
                              </a:rPr>
                              <m:t>𝑝</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𝑚</m:t>
                            </m:r>
                          </m:e>
                          <m:sub>
                            <m:r>
                              <a:rPr lang="en-US" sz="2000" b="0" i="1" smtClean="0">
                                <a:latin typeface="Cambria Math" charset="0"/>
                              </a:rPr>
                              <m:t>𝑡</m:t>
                            </m:r>
                          </m:sub>
                        </m:sSub>
                      </m:den>
                    </m:f>
                  </m:oMath>
                </a14:m>
                <a:r>
                  <a:rPr lang="en-US" sz="2000">
                    <a:effectLst/>
                  </a:rPr>
                  <a:t> </a:t>
                </a:r>
                <a:endParaRPr lang="en-US" sz="1400">
                  <a:effectLst/>
                  <a:latin typeface="Calibri" charset="0"/>
                  <a:ea typeface="Calibri" charset="0"/>
                  <a:cs typeface="Times New Roman" charset="0"/>
                </a:endParaRPr>
              </a:p>
              <a:p>
                <a:pPr lvl="2"/>
                <a:endParaRPr lang="en-US">
                  <a:effectLst/>
                  <a:ea typeface="Calibri" charset="0"/>
                  <a:cs typeface="Times New Roman" charset="0"/>
                </a:endParaRPr>
              </a:p>
              <a:p>
                <a:pPr lvl="2"/>
                <a:r>
                  <a:rPr lang="en-US">
                    <a:effectLst/>
                    <a:ea typeface="Calibri" charset="0"/>
                    <a:cs typeface="Times New Roman" charset="0"/>
                  </a:rPr>
                  <a:t>where:</a:t>
                </a:r>
              </a:p>
              <a:p>
                <a:pPr lvl="2"/>
                <a:r>
                  <a:rPr lang="el-GR">
                    <a:effectLst/>
                    <a:ea typeface="Calibri" charset="0"/>
                    <a:cs typeface="Times New Roman" charset="0"/>
                  </a:rPr>
                  <a:t>θ</a:t>
                </a:r>
                <a:r>
                  <a:rPr lang="en-US" baseline="-25000">
                    <a:effectLst/>
                    <a:ea typeface="Calibri" charset="0"/>
                    <a:cs typeface="Times New Roman" charset="0"/>
                  </a:rPr>
                  <a:t>LAB</a:t>
                </a:r>
                <a:r>
                  <a:rPr lang="en-US">
                    <a:effectLst/>
                    <a:ea typeface="Calibri" charset="0"/>
                    <a:cs typeface="Times New Roman" charset="0"/>
                  </a:rPr>
                  <a:t> is deflection angle in lab reference frame</a:t>
                </a:r>
              </a:p>
              <a:p>
                <a:pPr lvl="2"/>
                <a:r>
                  <a:rPr lang="en-US" err="1">
                    <a:effectLst/>
                    <a:ea typeface="Calibri" charset="0"/>
                    <a:cs typeface="Times New Roman" charset="0"/>
                  </a:rPr>
                  <a:t>m</a:t>
                </a:r>
                <a:r>
                  <a:rPr lang="en-US" baseline="-25000" err="1">
                    <a:effectLst/>
                    <a:ea typeface="Calibri" charset="0"/>
                    <a:cs typeface="Times New Roman" charset="0"/>
                  </a:rPr>
                  <a:t>p</a:t>
                </a:r>
                <a:r>
                  <a:rPr lang="en-US">
                    <a:effectLst/>
                    <a:ea typeface="Calibri" charset="0"/>
                    <a:cs typeface="Times New Roman" charset="0"/>
                  </a:rPr>
                  <a:t> is projectile mass</a:t>
                </a:r>
              </a:p>
              <a:p>
                <a:pPr lvl="2"/>
                <a:r>
                  <a:rPr lang="en-US" err="1">
                    <a:effectLst/>
                    <a:ea typeface="Calibri" charset="0"/>
                    <a:cs typeface="Times New Roman" charset="0"/>
                  </a:rPr>
                  <a:t>m</a:t>
                </a:r>
                <a:r>
                  <a:rPr lang="en-US" baseline="-25000" err="1">
                    <a:effectLst/>
                    <a:ea typeface="Calibri" charset="0"/>
                    <a:cs typeface="Times New Roman" charset="0"/>
                  </a:rPr>
                  <a:t>t</a:t>
                </a:r>
                <a:r>
                  <a:rPr lang="en-US">
                    <a:effectLst/>
                    <a:ea typeface="Calibri" charset="0"/>
                    <a:cs typeface="Times New Roman" charset="0"/>
                  </a:rPr>
                  <a:t> is target mass.</a:t>
                </a:r>
              </a:p>
            </p:txBody>
          </p:sp>
        </mc:Choice>
        <mc:Fallback xmlns="">
          <p:sp>
            <p:nvSpPr>
              <p:cNvPr id="4" name="Rectangle 3"/>
              <p:cNvSpPr>
                <a:spLocks noRot="1" noChangeAspect="1" noMove="1" noResize="1" noEditPoints="1" noAdjustHandles="1" noChangeArrowheads="1" noChangeShapeType="1" noTextEdit="1"/>
              </p:cNvSpPr>
              <p:nvPr/>
            </p:nvSpPr>
            <p:spPr>
              <a:xfrm>
                <a:off x="-1" y="694661"/>
                <a:ext cx="6110177" cy="5398914"/>
              </a:xfrm>
              <a:prstGeom prst="rect">
                <a:avLst/>
              </a:prstGeom>
              <a:blipFill rotWithShape="0">
                <a:blip r:embed="rId3"/>
                <a:stretch>
                  <a:fillRect l="-898" t="-677" b="-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337003" y="1049079"/>
                <a:ext cx="5606903" cy="5570115"/>
              </a:xfrm>
              <a:prstGeom prst="rect">
                <a:avLst/>
              </a:prstGeom>
            </p:spPr>
            <p:txBody>
              <a:bodyPr wrap="square">
                <a:spAutoFit/>
              </a:bodyPr>
              <a:lstStyle/>
              <a:p>
                <a:pPr marL="285750" indent="-285750">
                  <a:buFont typeface="Arial" charset="0"/>
                  <a:buChar char="•"/>
                </a:pPr>
                <a:r>
                  <a:rPr lang="en-US" sz="2000">
                    <a:effectLst/>
                    <a:ea typeface="Calibri" charset="0"/>
                    <a:cs typeface="Times New Roman" charset="0"/>
                  </a:rPr>
                  <a:t>The final velocity of the projectile:</a:t>
                </a:r>
              </a:p>
              <a:p>
                <a:pPr/>
                <a14:m>
                  <m:oMathPara xmlns:m="http://schemas.openxmlformats.org/officeDocument/2006/math">
                    <m:oMathParaPr>
                      <m:jc m:val="centerGroup"/>
                    </m:oMathParaPr>
                    <m:oMath xmlns:m="http://schemas.openxmlformats.org/officeDocument/2006/math">
                      <m:d>
                        <m:dPr>
                          <m:ctrlPr>
                            <a:rPr lang="en-US" sz="2000" i="1">
                              <a:effectLst/>
                              <a:latin typeface="Cambria Math" panose="02040503050406030204" pitchFamily="18" charset="0"/>
                              <a:ea typeface="Calibri" charset="0"/>
                              <a:cs typeface="Times New Roman" charset="0"/>
                            </a:rPr>
                          </m:ctrlPr>
                        </m:dPr>
                        <m:e>
                          <m:f>
                            <m:fPr>
                              <m:ctrlPr>
                                <a:rPr lang="en-US" sz="2000" i="1">
                                  <a:effectLst/>
                                  <a:latin typeface="Cambria Math" panose="02040503050406030204" pitchFamily="18" charset="0"/>
                                  <a:ea typeface="Calibri" charset="0"/>
                                  <a:cs typeface="Times New Roman" charset="0"/>
                                </a:rPr>
                              </m:ctrlPr>
                            </m:fPr>
                            <m:num>
                              <m:sSub>
                                <m:sSubPr>
                                  <m:ctrlPr>
                                    <a:rPr lang="en-US" sz="2000" i="1">
                                      <a:effectLst/>
                                      <a:latin typeface="Cambria Math" panose="02040503050406030204" pitchFamily="18" charset="0"/>
                                      <a:ea typeface="Calibri" charset="0"/>
                                      <a:cs typeface="Times New Roman" charset="0"/>
                                    </a:rPr>
                                  </m:ctrlPr>
                                </m:sSubPr>
                                <m:e>
                                  <m:r>
                                    <a:rPr lang="en-US" sz="2000" i="1">
                                      <a:effectLst/>
                                      <a:latin typeface="Cambria Math" charset="0"/>
                                      <a:ea typeface="Calibri" charset="0"/>
                                      <a:cs typeface="Times New Roman" charset="0"/>
                                    </a:rPr>
                                    <m:t>𝑣</m:t>
                                  </m:r>
                                </m:e>
                                <m:sub>
                                  <m:r>
                                    <a:rPr lang="en-US" sz="2000" i="1">
                                      <a:effectLst/>
                                      <a:latin typeface="Cambria Math" charset="0"/>
                                      <a:ea typeface="Calibri" charset="0"/>
                                      <a:cs typeface="Times New Roman" charset="0"/>
                                    </a:rPr>
                                    <m:t>𝑝𝑓</m:t>
                                  </m:r>
                                  <m:r>
                                    <a:rPr lang="en-US" sz="2000" b="0" i="1" smtClean="0">
                                      <a:effectLst/>
                                      <a:latin typeface="Cambria Math" charset="0"/>
                                      <a:ea typeface="Calibri" charset="0"/>
                                      <a:cs typeface="Times New Roman" charset="0"/>
                                    </a:rPr>
                                    <m:t>_</m:t>
                                  </m:r>
                                  <m:r>
                                    <a:rPr lang="en-US" sz="2000" b="0" i="1" smtClean="0">
                                      <a:effectLst/>
                                      <a:latin typeface="Cambria Math" charset="0"/>
                                      <a:ea typeface="Calibri" charset="0"/>
                                      <a:cs typeface="Times New Roman" charset="0"/>
                                    </a:rPr>
                                    <m:t>𝑙𝑎𝑏</m:t>
                                  </m:r>
                                </m:sub>
                              </m:sSub>
                            </m:num>
                            <m:den>
                              <m:sSub>
                                <m:sSubPr>
                                  <m:ctrlPr>
                                    <a:rPr lang="en-US" sz="2000" i="1">
                                      <a:effectLst/>
                                      <a:latin typeface="Cambria Math" panose="02040503050406030204" pitchFamily="18" charset="0"/>
                                      <a:ea typeface="Calibri" charset="0"/>
                                      <a:cs typeface="Times New Roman" charset="0"/>
                                    </a:rPr>
                                  </m:ctrlPr>
                                </m:sSubPr>
                                <m:e>
                                  <m:r>
                                    <a:rPr lang="en-US" sz="2000" i="1">
                                      <a:effectLst/>
                                      <a:latin typeface="Cambria Math" charset="0"/>
                                      <a:ea typeface="Calibri" charset="0"/>
                                      <a:cs typeface="Times New Roman" charset="0"/>
                                    </a:rPr>
                                    <m:t>𝑣</m:t>
                                  </m:r>
                                </m:e>
                                <m:sub>
                                  <m:r>
                                    <a:rPr lang="en-US" sz="2000" i="1">
                                      <a:effectLst/>
                                      <a:latin typeface="Cambria Math" charset="0"/>
                                      <a:ea typeface="Calibri" charset="0"/>
                                      <a:cs typeface="Times New Roman" charset="0"/>
                                    </a:rPr>
                                    <m:t>𝑝</m:t>
                                  </m:r>
                                  <m:r>
                                    <a:rPr lang="en-US" sz="2000" b="0" i="1" smtClean="0">
                                      <a:effectLst/>
                                      <a:latin typeface="Cambria Math" charset="0"/>
                                      <a:ea typeface="Calibri" charset="0"/>
                                      <a:cs typeface="Times New Roman" charset="0"/>
                                    </a:rPr>
                                    <m:t>𝑖</m:t>
                                  </m:r>
                                  <m:r>
                                    <a:rPr lang="en-US" sz="2000" b="0" i="1" smtClean="0">
                                      <a:effectLst/>
                                      <a:latin typeface="Cambria Math" charset="0"/>
                                      <a:ea typeface="Calibri" charset="0"/>
                                      <a:cs typeface="Times New Roman" charset="0"/>
                                    </a:rPr>
                                    <m:t>_</m:t>
                                  </m:r>
                                  <m:r>
                                    <a:rPr lang="en-US" sz="2000" b="0" i="1" smtClean="0">
                                      <a:effectLst/>
                                      <a:latin typeface="Cambria Math" charset="0"/>
                                      <a:ea typeface="Calibri" charset="0"/>
                                      <a:cs typeface="Times New Roman" charset="0"/>
                                    </a:rPr>
                                    <m:t>𝑙𝑎𝑏</m:t>
                                  </m:r>
                                </m:sub>
                              </m:sSub>
                            </m:den>
                          </m:f>
                        </m:e>
                      </m:d>
                      <m:r>
                        <a:rPr lang="en-US" sz="2000" i="1">
                          <a:effectLst/>
                          <a:latin typeface="Cambria Math" charset="0"/>
                          <a:ea typeface="Calibri" charset="0"/>
                          <a:cs typeface="Times New Roman" charset="0"/>
                        </a:rPr>
                        <m:t>=</m:t>
                      </m:r>
                      <m:f>
                        <m:fPr>
                          <m:ctrlPr>
                            <a:rPr lang="en-US" sz="2000" i="1">
                              <a:effectLst/>
                              <a:latin typeface="Cambria Math" panose="02040503050406030204" pitchFamily="18" charset="0"/>
                              <a:ea typeface="Calibri" charset="0"/>
                              <a:cs typeface="Times New Roman" charset="0"/>
                            </a:rPr>
                          </m:ctrlPr>
                        </m:fPr>
                        <m:num>
                          <m:sSup>
                            <m:sSupPr>
                              <m:ctrlPr>
                                <a:rPr lang="en-US" sz="2000" i="1">
                                  <a:effectLst/>
                                  <a:latin typeface="Cambria Math" panose="02040503050406030204" pitchFamily="18" charset="0"/>
                                  <a:ea typeface="Calibri" charset="0"/>
                                  <a:cs typeface="Times New Roman" charset="0"/>
                                </a:rPr>
                              </m:ctrlPr>
                            </m:sSupPr>
                            <m:e>
                              <m:d>
                                <m:dPr>
                                  <m:ctrlPr>
                                    <a:rPr lang="en-US" sz="2000" i="1">
                                      <a:effectLst/>
                                      <a:latin typeface="Cambria Math" panose="02040503050406030204" pitchFamily="18" charset="0"/>
                                      <a:ea typeface="Calibri" charset="0"/>
                                      <a:cs typeface="Times New Roman" charset="0"/>
                                    </a:rPr>
                                  </m:ctrlPr>
                                </m:dPr>
                                <m:e>
                                  <m:sSubSup>
                                    <m:sSubSupPr>
                                      <m:ctrlPr>
                                        <a:rPr lang="en-US" sz="2000" i="1">
                                          <a:effectLst/>
                                          <a:latin typeface="Cambria Math" panose="02040503050406030204" pitchFamily="18" charset="0"/>
                                          <a:ea typeface="Calibri" charset="0"/>
                                          <a:cs typeface="Times New Roman" charset="0"/>
                                        </a:rPr>
                                      </m:ctrlPr>
                                    </m:sSubSupPr>
                                    <m:e>
                                      <m:r>
                                        <a:rPr lang="en-US" sz="2000" i="1">
                                          <a:effectLst/>
                                          <a:latin typeface="Cambria Math" charset="0"/>
                                          <a:ea typeface="Calibri" charset="0"/>
                                          <a:cs typeface="Times New Roman" charset="0"/>
                                        </a:rPr>
                                        <m:t>𝑚</m:t>
                                      </m:r>
                                    </m:e>
                                    <m:sub>
                                      <m:r>
                                        <a:rPr lang="en-US" sz="2000" i="1">
                                          <a:effectLst/>
                                          <a:latin typeface="Cambria Math" charset="0"/>
                                          <a:ea typeface="Calibri" charset="0"/>
                                          <a:cs typeface="Times New Roman" charset="0"/>
                                        </a:rPr>
                                        <m:t>𝑝</m:t>
                                      </m:r>
                                    </m:sub>
                                    <m:sup>
                                      <m:r>
                                        <a:rPr lang="en-US" sz="2000" i="1">
                                          <a:effectLst/>
                                          <a:latin typeface="Cambria Math" charset="0"/>
                                          <a:ea typeface="Calibri" charset="0"/>
                                          <a:cs typeface="Times New Roman" charset="0"/>
                                        </a:rPr>
                                        <m:t>2</m:t>
                                      </m:r>
                                    </m:sup>
                                  </m:sSubSup>
                                  <m:r>
                                    <a:rPr lang="en-US" sz="2000" i="1">
                                      <a:effectLst/>
                                      <a:latin typeface="Cambria Math" charset="0"/>
                                      <a:ea typeface="Calibri" charset="0"/>
                                      <a:cs typeface="Times New Roman" charset="0"/>
                                    </a:rPr>
                                    <m:t>+2</m:t>
                                  </m:r>
                                  <m:sSub>
                                    <m:sSubPr>
                                      <m:ctrlPr>
                                        <a:rPr lang="en-US" sz="2000" i="1">
                                          <a:effectLst/>
                                          <a:latin typeface="Cambria Math" panose="02040503050406030204" pitchFamily="18" charset="0"/>
                                          <a:ea typeface="Calibri" charset="0"/>
                                          <a:cs typeface="Times New Roman" charset="0"/>
                                        </a:rPr>
                                      </m:ctrlPr>
                                    </m:sSubPr>
                                    <m:e>
                                      <m:r>
                                        <a:rPr lang="en-US" sz="2000" i="1">
                                          <a:effectLst/>
                                          <a:latin typeface="Cambria Math" charset="0"/>
                                          <a:ea typeface="Calibri" charset="0"/>
                                          <a:cs typeface="Times New Roman" charset="0"/>
                                        </a:rPr>
                                        <m:t>𝑚</m:t>
                                      </m:r>
                                    </m:e>
                                    <m:sub>
                                      <m:r>
                                        <a:rPr lang="en-US" sz="2000" i="1">
                                          <a:effectLst/>
                                          <a:latin typeface="Cambria Math" charset="0"/>
                                          <a:ea typeface="Calibri" charset="0"/>
                                          <a:cs typeface="Times New Roman" charset="0"/>
                                        </a:rPr>
                                        <m:t>𝑡</m:t>
                                      </m:r>
                                    </m:sub>
                                  </m:sSub>
                                  <m:sSub>
                                    <m:sSubPr>
                                      <m:ctrlPr>
                                        <a:rPr lang="en-US" sz="2000" i="1">
                                          <a:effectLst/>
                                          <a:latin typeface="Cambria Math" panose="02040503050406030204" pitchFamily="18" charset="0"/>
                                          <a:ea typeface="Calibri" charset="0"/>
                                          <a:cs typeface="Times New Roman" charset="0"/>
                                        </a:rPr>
                                      </m:ctrlPr>
                                    </m:sSubPr>
                                    <m:e>
                                      <m:r>
                                        <a:rPr lang="en-US" sz="2000" i="1">
                                          <a:effectLst/>
                                          <a:latin typeface="Cambria Math" charset="0"/>
                                          <a:ea typeface="Calibri" charset="0"/>
                                          <a:cs typeface="Times New Roman" charset="0"/>
                                        </a:rPr>
                                        <m:t>𝑚</m:t>
                                      </m:r>
                                    </m:e>
                                    <m:sub>
                                      <m:r>
                                        <a:rPr lang="en-US" sz="2000" i="1">
                                          <a:effectLst/>
                                          <a:latin typeface="Cambria Math" charset="0"/>
                                          <a:ea typeface="Calibri" charset="0"/>
                                          <a:cs typeface="Times New Roman" charset="0"/>
                                        </a:rPr>
                                        <m:t>𝑝</m:t>
                                      </m:r>
                                    </m:sub>
                                  </m:sSub>
                                  <m:r>
                                    <a:rPr lang="en-US" sz="2000" i="1">
                                      <a:effectLst/>
                                      <a:latin typeface="Cambria Math" charset="0"/>
                                      <a:ea typeface="Calibri" charset="0"/>
                                      <a:cs typeface="Times New Roman" charset="0"/>
                                    </a:rPr>
                                    <m:t>𝐶𝑜𝑠</m:t>
                                  </m:r>
                                  <m:d>
                                    <m:dPr>
                                      <m:ctrlPr>
                                        <a:rPr lang="en-US" sz="2000" i="1">
                                          <a:effectLst/>
                                          <a:latin typeface="Cambria Math" panose="02040503050406030204" pitchFamily="18" charset="0"/>
                                          <a:ea typeface="Calibri" charset="0"/>
                                          <a:cs typeface="Times New Roman" charset="0"/>
                                        </a:rPr>
                                      </m:ctrlPr>
                                    </m:dPr>
                                    <m:e>
                                      <m:sSub>
                                        <m:sSubPr>
                                          <m:ctrlPr>
                                            <a:rPr lang="en-US" sz="2000" i="1">
                                              <a:effectLst/>
                                              <a:latin typeface="Cambria Math" panose="02040503050406030204" pitchFamily="18" charset="0"/>
                                              <a:ea typeface="Calibri" charset="0"/>
                                              <a:cs typeface="Times New Roman" charset="0"/>
                                            </a:rPr>
                                          </m:ctrlPr>
                                        </m:sSubPr>
                                        <m:e>
                                          <m:r>
                                            <m:rPr>
                                              <m:sty m:val="p"/>
                                            </m:rPr>
                                            <a:rPr lang="en-US" sz="2000">
                                              <a:effectLst/>
                                              <a:latin typeface="Cambria Math" charset="0"/>
                                              <a:ea typeface="Calibri" charset="0"/>
                                              <a:cs typeface="Times New Roman" charset="0"/>
                                            </a:rPr>
                                            <m:t>Θ</m:t>
                                          </m:r>
                                        </m:e>
                                        <m:sub>
                                          <m:r>
                                            <a:rPr lang="en-US" sz="2000" i="1">
                                              <a:effectLst/>
                                              <a:latin typeface="Cambria Math" charset="0"/>
                                              <a:ea typeface="Calibri" charset="0"/>
                                              <a:cs typeface="Times New Roman" charset="0"/>
                                            </a:rPr>
                                            <m:t>𝐶𝑀</m:t>
                                          </m:r>
                                        </m:sub>
                                      </m:sSub>
                                    </m:e>
                                  </m:d>
                                  <m:r>
                                    <a:rPr lang="en-US" sz="2000" i="1">
                                      <a:effectLst/>
                                      <a:latin typeface="Cambria Math" charset="0"/>
                                      <a:ea typeface="Calibri" charset="0"/>
                                      <a:cs typeface="Times New Roman" charset="0"/>
                                    </a:rPr>
                                    <m:t>+</m:t>
                                  </m:r>
                                  <m:sSubSup>
                                    <m:sSubSupPr>
                                      <m:ctrlPr>
                                        <a:rPr lang="en-US" sz="2000" i="1">
                                          <a:effectLst/>
                                          <a:latin typeface="Cambria Math" panose="02040503050406030204" pitchFamily="18" charset="0"/>
                                          <a:ea typeface="Calibri" charset="0"/>
                                          <a:cs typeface="Times New Roman" charset="0"/>
                                        </a:rPr>
                                      </m:ctrlPr>
                                    </m:sSubSupPr>
                                    <m:e>
                                      <m:r>
                                        <a:rPr lang="en-US" sz="2000" i="1">
                                          <a:effectLst/>
                                          <a:latin typeface="Cambria Math" charset="0"/>
                                          <a:ea typeface="Calibri" charset="0"/>
                                          <a:cs typeface="Times New Roman" charset="0"/>
                                        </a:rPr>
                                        <m:t>𝑚</m:t>
                                      </m:r>
                                    </m:e>
                                    <m:sub>
                                      <m:r>
                                        <a:rPr lang="en-US" sz="2000" i="1">
                                          <a:effectLst/>
                                          <a:latin typeface="Cambria Math" charset="0"/>
                                          <a:ea typeface="Calibri" charset="0"/>
                                          <a:cs typeface="Times New Roman" charset="0"/>
                                        </a:rPr>
                                        <m:t>𝑡</m:t>
                                      </m:r>
                                    </m:sub>
                                    <m:sup>
                                      <m:r>
                                        <a:rPr lang="en-US" sz="2000" i="1">
                                          <a:effectLst/>
                                          <a:latin typeface="Cambria Math" charset="0"/>
                                          <a:ea typeface="Calibri" charset="0"/>
                                          <a:cs typeface="Times New Roman" charset="0"/>
                                        </a:rPr>
                                        <m:t>2</m:t>
                                      </m:r>
                                    </m:sup>
                                  </m:sSubSup>
                                </m:e>
                              </m:d>
                            </m:e>
                            <m:sup>
                              <m:r>
                                <a:rPr lang="en-US" sz="2000" i="1">
                                  <a:effectLst/>
                                  <a:latin typeface="Cambria Math" charset="0"/>
                                  <a:ea typeface="Calibri" charset="0"/>
                                  <a:cs typeface="Times New Roman" charset="0"/>
                                </a:rPr>
                                <m:t>1/2</m:t>
                              </m:r>
                            </m:sup>
                          </m:sSup>
                        </m:num>
                        <m:den>
                          <m:d>
                            <m:dPr>
                              <m:ctrlPr>
                                <a:rPr lang="en-US" sz="2000" i="1">
                                  <a:effectLst/>
                                  <a:latin typeface="Cambria Math" panose="02040503050406030204" pitchFamily="18" charset="0"/>
                                  <a:ea typeface="Calibri" charset="0"/>
                                  <a:cs typeface="Times New Roman" charset="0"/>
                                </a:rPr>
                              </m:ctrlPr>
                            </m:dPr>
                            <m:e>
                              <m:sSub>
                                <m:sSubPr>
                                  <m:ctrlPr>
                                    <a:rPr lang="en-US" sz="2000" i="1">
                                      <a:effectLst/>
                                      <a:latin typeface="Cambria Math" panose="02040503050406030204" pitchFamily="18" charset="0"/>
                                      <a:ea typeface="Calibri" charset="0"/>
                                      <a:cs typeface="Times New Roman" charset="0"/>
                                    </a:rPr>
                                  </m:ctrlPr>
                                </m:sSubPr>
                                <m:e>
                                  <m:r>
                                    <a:rPr lang="en-US" sz="2000" i="1">
                                      <a:effectLst/>
                                      <a:latin typeface="Cambria Math" charset="0"/>
                                      <a:ea typeface="Calibri" charset="0"/>
                                      <a:cs typeface="Times New Roman" charset="0"/>
                                    </a:rPr>
                                    <m:t>𝑚</m:t>
                                  </m:r>
                                </m:e>
                                <m:sub>
                                  <m:r>
                                    <a:rPr lang="en-US" sz="2000" i="1">
                                      <a:effectLst/>
                                      <a:latin typeface="Cambria Math" charset="0"/>
                                      <a:ea typeface="Calibri" charset="0"/>
                                      <a:cs typeface="Times New Roman" charset="0"/>
                                    </a:rPr>
                                    <m:t>𝑝</m:t>
                                  </m:r>
                                </m:sub>
                              </m:sSub>
                              <m:r>
                                <a:rPr lang="en-US" sz="2000" i="1">
                                  <a:effectLst/>
                                  <a:latin typeface="Cambria Math" charset="0"/>
                                  <a:ea typeface="Calibri" charset="0"/>
                                  <a:cs typeface="Times New Roman" charset="0"/>
                                </a:rPr>
                                <m:t>+</m:t>
                              </m:r>
                              <m:sSub>
                                <m:sSubPr>
                                  <m:ctrlPr>
                                    <a:rPr lang="en-US" sz="2000" i="1">
                                      <a:effectLst/>
                                      <a:latin typeface="Cambria Math" panose="02040503050406030204" pitchFamily="18" charset="0"/>
                                      <a:ea typeface="Calibri" charset="0"/>
                                      <a:cs typeface="Times New Roman" charset="0"/>
                                    </a:rPr>
                                  </m:ctrlPr>
                                </m:sSubPr>
                                <m:e>
                                  <m:r>
                                    <a:rPr lang="en-US" sz="2000" i="1">
                                      <a:effectLst/>
                                      <a:latin typeface="Cambria Math" charset="0"/>
                                      <a:ea typeface="Calibri" charset="0"/>
                                      <a:cs typeface="Times New Roman" charset="0"/>
                                    </a:rPr>
                                    <m:t>𝑚</m:t>
                                  </m:r>
                                </m:e>
                                <m:sub>
                                  <m:r>
                                    <a:rPr lang="en-US" sz="2000" i="1">
                                      <a:effectLst/>
                                      <a:latin typeface="Cambria Math" charset="0"/>
                                      <a:ea typeface="Calibri" charset="0"/>
                                      <a:cs typeface="Times New Roman" charset="0"/>
                                    </a:rPr>
                                    <m:t>𝑡</m:t>
                                  </m:r>
                                </m:sub>
                              </m:sSub>
                            </m:e>
                          </m:d>
                        </m:den>
                      </m:f>
                      <m:r>
                        <a:rPr lang="en-US" sz="2000" i="1">
                          <a:effectLst/>
                          <a:latin typeface="Cambria Math" charset="0"/>
                          <a:ea typeface="Calibri" charset="0"/>
                          <a:cs typeface="Times New Roman" charset="0"/>
                        </a:rPr>
                        <m:t> </m:t>
                      </m:r>
                    </m:oMath>
                  </m:oMathPara>
                </a14:m>
                <a:endParaRPr lang="en-US" sz="2000">
                  <a:effectLst/>
                  <a:latin typeface="Calibri" charset="0"/>
                  <a:ea typeface="Calibri" charset="0"/>
                  <a:cs typeface="Times New Roman" charset="0"/>
                </a:endParaRPr>
              </a:p>
              <a:p>
                <a:pPr marL="285750" indent="-285750">
                  <a:buFont typeface="Arial" charset="0"/>
                  <a:buChar char="•"/>
                </a:pPr>
                <a:endParaRPr lang="en-US" sz="2000">
                  <a:effectLst/>
                  <a:latin typeface="Times New Roman" charset="0"/>
                  <a:ea typeface="맑은 고딕" charset="-127"/>
                  <a:cs typeface="Times New Roman" charset="0"/>
                </a:endParaRPr>
              </a:p>
              <a:p>
                <a:pPr marL="285750" indent="-285750">
                  <a:buFont typeface="Arial" charset="0"/>
                  <a:buChar char="•"/>
                </a:pPr>
                <a:r>
                  <a:rPr lang="en-US" sz="2000">
                    <a:effectLst/>
                    <a:ea typeface="맑은 고딕" charset="-127"/>
                    <a:cs typeface="Times New Roman" charset="0"/>
                  </a:rPr>
                  <a:t>The final energy of the projectile:</a:t>
                </a:r>
              </a:p>
              <a:p>
                <a:pPr marL="285750" indent="-285750">
                  <a:buFont typeface="Arial" charset="0"/>
                  <a:buChar char="•"/>
                </a:pPr>
                <a:endParaRPr lang="en-US" sz="2000">
                  <a:effectLst/>
                  <a:latin typeface="Calibri" charset="0"/>
                  <a:ea typeface="Calibri" charset="0"/>
                  <a:cs typeface="Times New Roman" charset="0"/>
                </a:endParaRPr>
              </a:p>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맑은 고딕" charset="-127"/>
                              <a:cs typeface="Times New Roman" charset="0"/>
                            </a:rPr>
                          </m:ctrlPr>
                        </m:fPr>
                        <m:num>
                          <m:sSub>
                            <m:sSubPr>
                              <m:ctrlPr>
                                <a:rPr lang="en-US" sz="2000" i="1">
                                  <a:latin typeface="Cambria Math" panose="02040503050406030204" pitchFamily="18" charset="0"/>
                                  <a:ea typeface="맑은 고딕" charset="-127"/>
                                  <a:cs typeface="Times New Roman" charset="0"/>
                                </a:rPr>
                              </m:ctrlPr>
                            </m:sSubPr>
                            <m:e>
                              <m:r>
                                <a:rPr lang="en-US" sz="2000">
                                  <a:latin typeface="Cambria Math" charset="0"/>
                                  <a:ea typeface="맑은 고딕" charset="-127"/>
                                  <a:cs typeface="Times New Roman" charset="0"/>
                                </a:rPr>
                                <m:t>𝐸</m:t>
                              </m:r>
                            </m:e>
                            <m:sub>
                              <m:r>
                                <a:rPr lang="en-US" sz="2000">
                                  <a:latin typeface="Cambria Math" charset="0"/>
                                  <a:ea typeface="맑은 고딕" charset="-127"/>
                                  <a:cs typeface="Times New Roman" charset="0"/>
                                </a:rPr>
                                <m:t>𝑝𝑓</m:t>
                              </m:r>
                            </m:sub>
                          </m:sSub>
                        </m:num>
                        <m:den>
                          <m:sSub>
                            <m:sSubPr>
                              <m:ctrlPr>
                                <a:rPr lang="en-US" sz="2000" i="1">
                                  <a:latin typeface="Cambria Math" panose="02040503050406030204" pitchFamily="18" charset="0"/>
                                  <a:ea typeface="맑은 고딕" charset="-127"/>
                                  <a:cs typeface="Times New Roman" charset="0"/>
                                </a:rPr>
                              </m:ctrlPr>
                            </m:sSubPr>
                            <m:e>
                              <m:r>
                                <a:rPr lang="en-US" sz="2000">
                                  <a:latin typeface="Cambria Math" charset="0"/>
                                  <a:ea typeface="맑은 고딕" charset="-127"/>
                                  <a:cs typeface="Times New Roman" charset="0"/>
                                </a:rPr>
                                <m:t>𝐸</m:t>
                              </m:r>
                            </m:e>
                            <m:sub>
                              <m:r>
                                <a:rPr lang="en-US" sz="2000">
                                  <a:latin typeface="Cambria Math" charset="0"/>
                                  <a:ea typeface="맑은 고딕" charset="-127"/>
                                  <a:cs typeface="Times New Roman" charset="0"/>
                                </a:rPr>
                                <m:t>𝑝𝑖</m:t>
                              </m:r>
                            </m:sub>
                          </m:sSub>
                        </m:den>
                      </m:f>
                      <m:r>
                        <a:rPr lang="en-US" sz="2000">
                          <a:latin typeface="Cambria Math" charset="0"/>
                          <a:ea typeface="맑은 고딕" charset="-127"/>
                          <a:cs typeface="Times New Roman" charset="0"/>
                        </a:rPr>
                        <m:t>=</m:t>
                      </m:r>
                      <m:f>
                        <m:fPr>
                          <m:ctrlPr>
                            <a:rPr lang="en-US" sz="2000" i="1">
                              <a:latin typeface="Cambria Math" panose="02040503050406030204" pitchFamily="18" charset="0"/>
                              <a:ea typeface="맑은 고딕" charset="-127"/>
                              <a:cs typeface="Times New Roman" charset="0"/>
                            </a:rPr>
                          </m:ctrlPr>
                        </m:fPr>
                        <m:num>
                          <m:d>
                            <m:dPr>
                              <m:ctrlPr>
                                <a:rPr lang="en-US" sz="2000" i="1">
                                  <a:latin typeface="Cambria Math" panose="02040503050406030204" pitchFamily="18" charset="0"/>
                                  <a:ea typeface="맑은 고딕" charset="-127"/>
                                  <a:cs typeface="Times New Roman" charset="0"/>
                                </a:rPr>
                              </m:ctrlPr>
                            </m:dPr>
                            <m:e>
                              <m:sSubSup>
                                <m:sSubSupPr>
                                  <m:ctrlPr>
                                    <a:rPr lang="en-US" sz="2000" i="1">
                                      <a:latin typeface="Cambria Math" panose="02040503050406030204" pitchFamily="18" charset="0"/>
                                      <a:ea typeface="맑은 고딕" charset="-127"/>
                                      <a:cs typeface="Times New Roman" charset="0"/>
                                    </a:rPr>
                                  </m:ctrlPr>
                                </m:sSubSupPr>
                                <m:e>
                                  <m:r>
                                    <a:rPr lang="en-US" sz="2000">
                                      <a:latin typeface="Cambria Math" charset="0"/>
                                      <a:ea typeface="맑은 고딕" charset="-127"/>
                                      <a:cs typeface="Times New Roman" charset="0"/>
                                    </a:rPr>
                                    <m:t>𝑚</m:t>
                                  </m:r>
                                </m:e>
                                <m:sub>
                                  <m:r>
                                    <a:rPr lang="en-US" sz="2000">
                                      <a:latin typeface="Cambria Math" charset="0"/>
                                      <a:ea typeface="맑은 고딕" charset="-127"/>
                                      <a:cs typeface="Times New Roman" charset="0"/>
                                    </a:rPr>
                                    <m:t>𝑝</m:t>
                                  </m:r>
                                </m:sub>
                                <m:sup>
                                  <m:r>
                                    <a:rPr lang="en-US" sz="2000">
                                      <a:latin typeface="Cambria Math" charset="0"/>
                                      <a:ea typeface="맑은 고딕" charset="-127"/>
                                      <a:cs typeface="Times New Roman" charset="0"/>
                                    </a:rPr>
                                    <m:t>2</m:t>
                                  </m:r>
                                </m:sup>
                              </m:sSubSup>
                              <m:r>
                                <a:rPr lang="en-US" sz="2000">
                                  <a:latin typeface="Cambria Math" charset="0"/>
                                  <a:ea typeface="맑은 고딕" charset="-127"/>
                                  <a:cs typeface="Times New Roman" charset="0"/>
                                </a:rPr>
                                <m:t>+2</m:t>
                              </m:r>
                              <m:sSub>
                                <m:sSubPr>
                                  <m:ctrlPr>
                                    <a:rPr lang="en-US" sz="2000" i="1">
                                      <a:latin typeface="Cambria Math" panose="02040503050406030204" pitchFamily="18" charset="0"/>
                                      <a:ea typeface="맑은 고딕" charset="-127"/>
                                      <a:cs typeface="Times New Roman" charset="0"/>
                                    </a:rPr>
                                  </m:ctrlPr>
                                </m:sSubPr>
                                <m:e>
                                  <m:r>
                                    <a:rPr lang="en-US" sz="2000">
                                      <a:latin typeface="Cambria Math" charset="0"/>
                                      <a:ea typeface="맑은 고딕" charset="-127"/>
                                      <a:cs typeface="Times New Roman" charset="0"/>
                                    </a:rPr>
                                    <m:t>𝑚</m:t>
                                  </m:r>
                                </m:e>
                                <m:sub>
                                  <m:r>
                                    <a:rPr lang="en-US" sz="2000">
                                      <a:latin typeface="Cambria Math" charset="0"/>
                                      <a:ea typeface="맑은 고딕" charset="-127"/>
                                      <a:cs typeface="Times New Roman" charset="0"/>
                                    </a:rPr>
                                    <m:t>𝑡</m:t>
                                  </m:r>
                                </m:sub>
                              </m:sSub>
                              <m:sSub>
                                <m:sSubPr>
                                  <m:ctrlPr>
                                    <a:rPr lang="en-US" sz="2000" i="1">
                                      <a:latin typeface="Cambria Math" panose="02040503050406030204" pitchFamily="18" charset="0"/>
                                      <a:ea typeface="맑은 고딕" charset="-127"/>
                                      <a:cs typeface="Times New Roman" charset="0"/>
                                    </a:rPr>
                                  </m:ctrlPr>
                                </m:sSubPr>
                                <m:e>
                                  <m:r>
                                    <a:rPr lang="en-US" sz="2000">
                                      <a:latin typeface="Cambria Math" charset="0"/>
                                      <a:ea typeface="맑은 고딕" charset="-127"/>
                                      <a:cs typeface="Times New Roman" charset="0"/>
                                    </a:rPr>
                                    <m:t>𝑚</m:t>
                                  </m:r>
                                </m:e>
                                <m:sub>
                                  <m:r>
                                    <a:rPr lang="en-US" sz="2000">
                                      <a:latin typeface="Cambria Math" charset="0"/>
                                      <a:ea typeface="맑은 고딕" charset="-127"/>
                                      <a:cs typeface="Times New Roman" charset="0"/>
                                    </a:rPr>
                                    <m:t>𝑝</m:t>
                                  </m:r>
                                </m:sub>
                              </m:sSub>
                              <m:r>
                                <a:rPr lang="en-US" sz="2000">
                                  <a:latin typeface="Cambria Math" charset="0"/>
                                  <a:ea typeface="맑은 고딕" charset="-127"/>
                                  <a:cs typeface="Times New Roman" charset="0"/>
                                </a:rPr>
                                <m:t>𝐶𝑜𝑠</m:t>
                              </m:r>
                              <m:d>
                                <m:dPr>
                                  <m:ctrlPr>
                                    <a:rPr lang="en-US" sz="2000" i="1">
                                      <a:latin typeface="Cambria Math" panose="02040503050406030204" pitchFamily="18" charset="0"/>
                                      <a:ea typeface="맑은 고딕" charset="-127"/>
                                      <a:cs typeface="Times New Roman" charset="0"/>
                                    </a:rPr>
                                  </m:ctrlPr>
                                </m:dPr>
                                <m:e>
                                  <m:sSub>
                                    <m:sSubPr>
                                      <m:ctrlPr>
                                        <a:rPr lang="en-US" sz="2000" i="1">
                                          <a:latin typeface="Cambria Math" panose="02040503050406030204" pitchFamily="18" charset="0"/>
                                          <a:ea typeface="맑은 고딕" charset="-127"/>
                                          <a:cs typeface="Times New Roman" charset="0"/>
                                        </a:rPr>
                                      </m:ctrlPr>
                                    </m:sSubPr>
                                    <m:e>
                                      <m:r>
                                        <m:rPr>
                                          <m:sty m:val="p"/>
                                        </m:rPr>
                                        <a:rPr lang="en-US" sz="2000">
                                          <a:latin typeface="Cambria Math" charset="0"/>
                                          <a:ea typeface="맑은 고딕" charset="-127"/>
                                          <a:cs typeface="Times New Roman" charset="0"/>
                                        </a:rPr>
                                        <m:t>Θ</m:t>
                                      </m:r>
                                    </m:e>
                                    <m:sub>
                                      <m:r>
                                        <a:rPr lang="en-US" sz="2000">
                                          <a:latin typeface="Cambria Math" charset="0"/>
                                          <a:ea typeface="맑은 고딕" charset="-127"/>
                                          <a:cs typeface="Times New Roman" charset="0"/>
                                        </a:rPr>
                                        <m:t>𝐶𝑀</m:t>
                                      </m:r>
                                    </m:sub>
                                  </m:sSub>
                                </m:e>
                              </m:d>
                              <m:r>
                                <a:rPr lang="en-US" sz="2000">
                                  <a:latin typeface="Cambria Math" charset="0"/>
                                  <a:ea typeface="맑은 고딕" charset="-127"/>
                                  <a:cs typeface="Times New Roman" charset="0"/>
                                </a:rPr>
                                <m:t>+</m:t>
                              </m:r>
                              <m:sSubSup>
                                <m:sSubSupPr>
                                  <m:ctrlPr>
                                    <a:rPr lang="en-US" sz="2000" i="1">
                                      <a:latin typeface="Cambria Math" panose="02040503050406030204" pitchFamily="18" charset="0"/>
                                      <a:ea typeface="맑은 고딕" charset="-127"/>
                                      <a:cs typeface="Times New Roman" charset="0"/>
                                    </a:rPr>
                                  </m:ctrlPr>
                                </m:sSubSupPr>
                                <m:e>
                                  <m:r>
                                    <a:rPr lang="en-US" sz="2000">
                                      <a:latin typeface="Cambria Math" charset="0"/>
                                      <a:ea typeface="맑은 고딕" charset="-127"/>
                                      <a:cs typeface="Times New Roman" charset="0"/>
                                    </a:rPr>
                                    <m:t>𝑚</m:t>
                                  </m:r>
                                </m:e>
                                <m:sub>
                                  <m:r>
                                    <a:rPr lang="en-US" sz="2000">
                                      <a:latin typeface="Cambria Math" charset="0"/>
                                      <a:ea typeface="맑은 고딕" charset="-127"/>
                                      <a:cs typeface="Times New Roman" charset="0"/>
                                    </a:rPr>
                                    <m:t>𝑡</m:t>
                                  </m:r>
                                </m:sub>
                                <m:sup>
                                  <m:r>
                                    <a:rPr lang="en-US" sz="2000">
                                      <a:latin typeface="Cambria Math" charset="0"/>
                                      <a:ea typeface="맑은 고딕" charset="-127"/>
                                      <a:cs typeface="Times New Roman" charset="0"/>
                                    </a:rPr>
                                    <m:t>2</m:t>
                                  </m:r>
                                </m:sup>
                              </m:sSubSup>
                            </m:e>
                          </m:d>
                        </m:num>
                        <m:den>
                          <m:sSup>
                            <m:sSupPr>
                              <m:ctrlPr>
                                <a:rPr lang="en-US" sz="2000" i="1">
                                  <a:latin typeface="Cambria Math" panose="02040503050406030204" pitchFamily="18" charset="0"/>
                                  <a:ea typeface="맑은 고딕" charset="-127"/>
                                  <a:cs typeface="Times New Roman" charset="0"/>
                                </a:rPr>
                              </m:ctrlPr>
                            </m:sSupPr>
                            <m:e>
                              <m:d>
                                <m:dPr>
                                  <m:ctrlPr>
                                    <a:rPr lang="en-US" sz="2000" i="1">
                                      <a:latin typeface="Cambria Math" panose="02040503050406030204" pitchFamily="18" charset="0"/>
                                      <a:ea typeface="맑은 고딕" charset="-127"/>
                                      <a:cs typeface="Times New Roman" charset="0"/>
                                    </a:rPr>
                                  </m:ctrlPr>
                                </m:dPr>
                                <m:e>
                                  <m:sSub>
                                    <m:sSubPr>
                                      <m:ctrlPr>
                                        <a:rPr lang="en-US" sz="2000" i="1">
                                          <a:latin typeface="Cambria Math" panose="02040503050406030204" pitchFamily="18" charset="0"/>
                                          <a:ea typeface="맑은 고딕" charset="-127"/>
                                          <a:cs typeface="Times New Roman" charset="0"/>
                                        </a:rPr>
                                      </m:ctrlPr>
                                    </m:sSubPr>
                                    <m:e>
                                      <m:r>
                                        <a:rPr lang="en-US" sz="2000">
                                          <a:latin typeface="Cambria Math" charset="0"/>
                                          <a:ea typeface="맑은 고딕" charset="-127"/>
                                          <a:cs typeface="Times New Roman" charset="0"/>
                                        </a:rPr>
                                        <m:t>𝑚</m:t>
                                      </m:r>
                                    </m:e>
                                    <m:sub>
                                      <m:r>
                                        <a:rPr lang="en-US" sz="2000">
                                          <a:latin typeface="Cambria Math" charset="0"/>
                                          <a:ea typeface="맑은 고딕" charset="-127"/>
                                          <a:cs typeface="Times New Roman" charset="0"/>
                                        </a:rPr>
                                        <m:t>𝑝</m:t>
                                      </m:r>
                                    </m:sub>
                                  </m:sSub>
                                  <m:r>
                                    <a:rPr lang="en-US" sz="2000">
                                      <a:latin typeface="Cambria Math" charset="0"/>
                                      <a:ea typeface="맑은 고딕" charset="-127"/>
                                      <a:cs typeface="Times New Roman" charset="0"/>
                                    </a:rPr>
                                    <m:t>+</m:t>
                                  </m:r>
                                  <m:sSub>
                                    <m:sSubPr>
                                      <m:ctrlPr>
                                        <a:rPr lang="en-US" sz="2000" i="1">
                                          <a:latin typeface="Cambria Math" panose="02040503050406030204" pitchFamily="18" charset="0"/>
                                          <a:ea typeface="맑은 고딕" charset="-127"/>
                                          <a:cs typeface="Times New Roman" charset="0"/>
                                        </a:rPr>
                                      </m:ctrlPr>
                                    </m:sSubPr>
                                    <m:e>
                                      <m:r>
                                        <a:rPr lang="en-US" sz="2000">
                                          <a:latin typeface="Cambria Math" charset="0"/>
                                          <a:ea typeface="맑은 고딕" charset="-127"/>
                                          <a:cs typeface="Times New Roman" charset="0"/>
                                        </a:rPr>
                                        <m:t>𝑚</m:t>
                                      </m:r>
                                    </m:e>
                                    <m:sub>
                                      <m:r>
                                        <a:rPr lang="en-US" sz="2000">
                                          <a:latin typeface="Cambria Math" charset="0"/>
                                          <a:ea typeface="맑은 고딕" charset="-127"/>
                                          <a:cs typeface="Times New Roman" charset="0"/>
                                        </a:rPr>
                                        <m:t>𝑡</m:t>
                                      </m:r>
                                    </m:sub>
                                  </m:sSub>
                                </m:e>
                              </m:d>
                            </m:e>
                            <m:sup>
                              <m:r>
                                <a:rPr lang="en-US" sz="2000">
                                  <a:latin typeface="Cambria Math" charset="0"/>
                                  <a:ea typeface="맑은 고딕" charset="-127"/>
                                  <a:cs typeface="Times New Roman" charset="0"/>
                                </a:rPr>
                                <m:t>2</m:t>
                              </m:r>
                            </m:sup>
                          </m:sSup>
                        </m:den>
                      </m:f>
                    </m:oMath>
                  </m:oMathPara>
                </a14:m>
                <a:endParaRPr lang="en-US" sz="2000">
                  <a:latin typeface="Times New Roman" charset="0"/>
                  <a:ea typeface="맑은 고딕" charset="-127"/>
                  <a:cs typeface="Times New Roman" charset="0"/>
                </a:endParaRPr>
              </a:p>
              <a:p>
                <a:pPr marL="285750" indent="-285750">
                  <a:buFont typeface="Arial" charset="0"/>
                  <a:buChar char="•"/>
                </a:pPr>
                <a:endParaRPr lang="en-US" sz="2000">
                  <a:ea typeface="맑은 고딕" charset="-127"/>
                  <a:cs typeface="Times New Roman" charset="0"/>
                </a:endParaRPr>
              </a:p>
              <a:p>
                <a:pPr marL="285750" indent="-285750">
                  <a:buFont typeface="Arial" charset="0"/>
                  <a:buChar char="•"/>
                </a:pPr>
                <a:r>
                  <a:rPr lang="en-US" sz="2000">
                    <a:ea typeface="맑은 고딕" charset="-127"/>
                    <a:cs typeface="Times New Roman" charset="0"/>
                  </a:rPr>
                  <a:t>The final energy of the target is the difference.</a:t>
                </a: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맑은 고딕" charset="-127"/>
                              <a:cs typeface="Times New Roman" charset="0"/>
                            </a:rPr>
                          </m:ctrlPr>
                        </m:sSubPr>
                        <m:e>
                          <m:r>
                            <a:rPr lang="en-US" sz="2000" i="1">
                              <a:latin typeface="Cambria Math" charset="0"/>
                              <a:ea typeface="맑은 고딕" charset="-127"/>
                              <a:cs typeface="Times New Roman" charset="0"/>
                            </a:rPr>
                            <m:t>𝐸</m:t>
                          </m:r>
                        </m:e>
                        <m:sub>
                          <m:r>
                            <a:rPr lang="en-US" sz="2000" i="1">
                              <a:latin typeface="Cambria Math" charset="0"/>
                              <a:ea typeface="맑은 고딕" charset="-127"/>
                              <a:cs typeface="Times New Roman" charset="0"/>
                            </a:rPr>
                            <m:t>𝑡𝑓</m:t>
                          </m:r>
                        </m:sub>
                      </m:sSub>
                      <m:r>
                        <a:rPr lang="en-US" sz="2000" i="1">
                          <a:latin typeface="Cambria Math" charset="0"/>
                          <a:ea typeface="맑은 고딕" charset="-127"/>
                          <a:cs typeface="Times New Roman" charset="0"/>
                        </a:rPr>
                        <m:t>=</m:t>
                      </m:r>
                      <m:sSub>
                        <m:sSubPr>
                          <m:ctrlPr>
                            <a:rPr lang="en-US" sz="2000" i="1">
                              <a:latin typeface="Cambria Math" panose="02040503050406030204" pitchFamily="18" charset="0"/>
                              <a:ea typeface="맑은 고딕" charset="-127"/>
                              <a:cs typeface="Times New Roman" charset="0"/>
                            </a:rPr>
                          </m:ctrlPr>
                        </m:sSubPr>
                        <m:e>
                          <m:r>
                            <a:rPr lang="en-US" sz="2000" i="1">
                              <a:latin typeface="Cambria Math" charset="0"/>
                              <a:ea typeface="맑은 고딕" charset="-127"/>
                              <a:cs typeface="Times New Roman" charset="0"/>
                            </a:rPr>
                            <m:t>𝐸</m:t>
                          </m:r>
                        </m:e>
                        <m:sub>
                          <m:r>
                            <a:rPr lang="en-US" sz="2000" i="1">
                              <a:latin typeface="Cambria Math" charset="0"/>
                              <a:ea typeface="맑은 고딕" charset="-127"/>
                              <a:cs typeface="Times New Roman" charset="0"/>
                            </a:rPr>
                            <m:t>𝑝𝑖</m:t>
                          </m:r>
                        </m:sub>
                      </m:sSub>
                      <m:r>
                        <a:rPr lang="en-US" sz="2000" i="1">
                          <a:latin typeface="Cambria Math" charset="0"/>
                          <a:ea typeface="맑은 고딕" charset="-127"/>
                          <a:cs typeface="Times New Roman" charset="0"/>
                        </a:rPr>
                        <m:t>−</m:t>
                      </m:r>
                      <m:sSub>
                        <m:sSubPr>
                          <m:ctrlPr>
                            <a:rPr lang="en-US" sz="2000" i="1">
                              <a:latin typeface="Cambria Math" panose="02040503050406030204" pitchFamily="18" charset="0"/>
                              <a:ea typeface="맑은 고딕" charset="-127"/>
                              <a:cs typeface="Times New Roman" charset="0"/>
                            </a:rPr>
                          </m:ctrlPr>
                        </m:sSubPr>
                        <m:e>
                          <m:r>
                            <a:rPr lang="en-US" sz="2000" i="1">
                              <a:latin typeface="Cambria Math" charset="0"/>
                              <a:ea typeface="맑은 고딕" charset="-127"/>
                              <a:cs typeface="Times New Roman" charset="0"/>
                            </a:rPr>
                            <m:t>𝐸</m:t>
                          </m:r>
                        </m:e>
                        <m:sub>
                          <m:r>
                            <a:rPr lang="en-US" sz="2000" i="1">
                              <a:latin typeface="Cambria Math" charset="0"/>
                              <a:ea typeface="맑은 고딕" charset="-127"/>
                              <a:cs typeface="Times New Roman" charset="0"/>
                            </a:rPr>
                            <m:t>𝑝𝑓</m:t>
                          </m:r>
                        </m:sub>
                      </m:sSub>
                    </m:oMath>
                  </m:oMathPara>
                </a14:m>
                <a:endParaRPr lang="en-US" sz="2000">
                  <a:latin typeface="Calibri" charset="0"/>
                  <a:ea typeface="맑은 고딕" charset="-127"/>
                  <a:cs typeface="Times New Roman" charset="0"/>
                </a:endParaRPr>
              </a:p>
              <a:p>
                <a:pPr lvl="2"/>
                <a:endParaRPr lang="en-US">
                  <a:ea typeface="맑은 고딕" charset="-127"/>
                  <a:cs typeface="Times New Roman" charset="0"/>
                </a:endParaRPr>
              </a:p>
              <a:p>
                <a:pPr lvl="2"/>
                <a:r>
                  <a:rPr lang="en-US">
                    <a:ea typeface="맑은 고딕" charset="-127"/>
                    <a:cs typeface="Times New Roman" charset="0"/>
                  </a:rPr>
                  <a:t>where:</a:t>
                </a:r>
              </a:p>
              <a:p>
                <a:pPr lvl="2"/>
                <a:r>
                  <a:rPr lang="en-US">
                    <a:ea typeface="맑은 고딕" charset="-127"/>
                    <a:cs typeface="Times New Roman" charset="0"/>
                  </a:rPr>
                  <a:t>E</a:t>
                </a:r>
                <a:r>
                  <a:rPr lang="en-US" baseline="-25000">
                    <a:ea typeface="맑은 고딕" charset="-127"/>
                    <a:cs typeface="Times New Roman" charset="0"/>
                  </a:rPr>
                  <a:t>pi</a:t>
                </a:r>
                <a:r>
                  <a:rPr lang="en-US">
                    <a:ea typeface="맑은 고딕" charset="-127"/>
                    <a:cs typeface="Times New Roman" charset="0"/>
                  </a:rPr>
                  <a:t> = projectile initial energy, lab</a:t>
                </a:r>
              </a:p>
              <a:p>
                <a:pPr lvl="2"/>
                <a:r>
                  <a:rPr lang="en-US" err="1">
                    <a:ea typeface="맑은 고딕" charset="-127"/>
                    <a:cs typeface="Times New Roman" charset="0"/>
                  </a:rPr>
                  <a:t>E</a:t>
                </a:r>
                <a:r>
                  <a:rPr lang="en-US" baseline="-25000" err="1">
                    <a:ea typeface="맑은 고딕" charset="-127"/>
                    <a:cs typeface="Times New Roman" charset="0"/>
                  </a:rPr>
                  <a:t>pf</a:t>
                </a:r>
                <a:r>
                  <a:rPr lang="en-US">
                    <a:ea typeface="맑은 고딕" charset="-127"/>
                    <a:cs typeface="Times New Roman" charset="0"/>
                  </a:rPr>
                  <a:t> = projectile final energy, lab</a:t>
                </a:r>
              </a:p>
              <a:p>
                <a:pPr lvl="2"/>
                <a:r>
                  <a:rPr lang="en-US" err="1">
                    <a:ea typeface="맑은 고딕" charset="-127"/>
                    <a:cs typeface="Times New Roman" charset="0"/>
                  </a:rPr>
                  <a:t>E</a:t>
                </a:r>
                <a:r>
                  <a:rPr lang="en-US" baseline="-25000" err="1">
                    <a:ea typeface="맑은 고딕" charset="-127"/>
                    <a:cs typeface="Times New Roman" charset="0"/>
                  </a:rPr>
                  <a:t>ti</a:t>
                </a:r>
                <a:r>
                  <a:rPr lang="en-US">
                    <a:ea typeface="맑은 고딕" charset="-127"/>
                    <a:cs typeface="Times New Roman" charset="0"/>
                  </a:rPr>
                  <a:t> = target initial energy, lab</a:t>
                </a:r>
              </a:p>
              <a:p>
                <a:pPr lvl="2"/>
                <a:r>
                  <a:rPr lang="en-US" err="1">
                    <a:ea typeface="맑은 고딕" charset="-127"/>
                    <a:cs typeface="Times New Roman" charset="0"/>
                  </a:rPr>
                  <a:t>E</a:t>
                </a:r>
                <a:r>
                  <a:rPr lang="en-US" baseline="-25000" err="1">
                    <a:ea typeface="맑은 고딕" charset="-127"/>
                    <a:cs typeface="Times New Roman" charset="0"/>
                  </a:rPr>
                  <a:t>tf</a:t>
                </a:r>
                <a:r>
                  <a:rPr lang="en-US">
                    <a:ea typeface="맑은 고딕" charset="-127"/>
                    <a:cs typeface="Times New Roman" charset="0"/>
                  </a:rPr>
                  <a:t> = target final energy, lab</a:t>
                </a:r>
              </a:p>
            </p:txBody>
          </p:sp>
        </mc:Choice>
        <mc:Fallback xmlns="">
          <p:sp>
            <p:nvSpPr>
              <p:cNvPr id="3" name="Rectangle 2"/>
              <p:cNvSpPr>
                <a:spLocks noRot="1" noChangeAspect="1" noMove="1" noResize="1" noEditPoints="1" noAdjustHandles="1" noChangeArrowheads="1" noChangeShapeType="1" noTextEdit="1"/>
              </p:cNvSpPr>
              <p:nvPr/>
            </p:nvSpPr>
            <p:spPr>
              <a:xfrm>
                <a:off x="6337003" y="1049079"/>
                <a:ext cx="5606903" cy="5570115"/>
              </a:xfrm>
              <a:prstGeom prst="rect">
                <a:avLst/>
              </a:prstGeom>
              <a:blipFill rotWithShape="0">
                <a:blip r:embed="rId4"/>
                <a:stretch>
                  <a:fillRect l="-979" t="-547" b="-766"/>
                </a:stretch>
              </a:blipFill>
            </p:spPr>
            <p:txBody>
              <a:bodyPr/>
              <a:lstStyle/>
              <a:p>
                <a:r>
                  <a:rPr lang="en-US">
                    <a:noFill/>
                  </a:rPr>
                  <a:t> </a:t>
                </a:r>
              </a:p>
            </p:txBody>
          </p:sp>
        </mc:Fallback>
      </mc:AlternateContent>
      <p:sp>
        <p:nvSpPr>
          <p:cNvPr id="2" name="TextBox 1"/>
          <p:cNvSpPr txBox="1"/>
          <p:nvPr/>
        </p:nvSpPr>
        <p:spPr>
          <a:xfrm>
            <a:off x="11417094" y="3293952"/>
            <a:ext cx="643125" cy="369332"/>
          </a:xfrm>
          <a:prstGeom prst="rect">
            <a:avLst/>
          </a:prstGeom>
          <a:noFill/>
        </p:spPr>
        <p:txBody>
          <a:bodyPr wrap="none" rtlCol="0">
            <a:spAutoFit/>
          </a:bodyPr>
          <a:lstStyle/>
          <a:p>
            <a:r>
              <a:rPr lang="en-US"/>
              <a:t>Eq. 1</a:t>
            </a:r>
          </a:p>
        </p:txBody>
      </p:sp>
      <p:sp>
        <p:nvSpPr>
          <p:cNvPr id="5" name="TextBox 4"/>
          <p:cNvSpPr txBox="1"/>
          <p:nvPr/>
        </p:nvSpPr>
        <p:spPr>
          <a:xfrm>
            <a:off x="3544186" y="113414"/>
            <a:ext cx="5203156" cy="461665"/>
          </a:xfrm>
          <a:prstGeom prst="rect">
            <a:avLst/>
          </a:prstGeom>
          <a:noFill/>
        </p:spPr>
        <p:txBody>
          <a:bodyPr wrap="none" rtlCol="0">
            <a:spAutoFit/>
          </a:bodyPr>
          <a:lstStyle/>
          <a:p>
            <a:r>
              <a:rPr lang="en-US" sz="2400" b="1" u="sng">
                <a:ea typeface="Calibri" charset="0"/>
                <a:cs typeface="Times New Roman" charset="0"/>
              </a:rPr>
              <a:t>Particle Scattering for Charged Particles</a:t>
            </a:r>
          </a:p>
        </p:txBody>
      </p:sp>
    </p:spTree>
    <p:extLst>
      <p:ext uri="{BB962C8B-B14F-4D97-AF65-F5344CB8AC3E}">
        <p14:creationId xmlns:p14="http://schemas.microsoft.com/office/powerpoint/2010/main" val="205390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oup 2"/>
          <p:cNvGrpSpPr/>
          <p:nvPr/>
        </p:nvGrpSpPr>
        <p:grpSpPr>
          <a:xfrm>
            <a:off x="6746800" y="599933"/>
            <a:ext cx="4847178" cy="3113064"/>
            <a:chOff x="6746800" y="599933"/>
            <a:chExt cx="4847178" cy="3113064"/>
          </a:xfrm>
        </p:grpSpPr>
        <p:pic>
          <p:nvPicPr>
            <p:cNvPr id="6" name="Picture 5"/>
            <p:cNvPicPr/>
            <p:nvPr/>
          </p:nvPicPr>
          <p:blipFill rotWithShape="1">
            <a:blip r:embed="rId3" cstate="print">
              <a:extLst>
                <a:ext uri="{28A0092B-C50C-407E-A947-70E740481C1C}">
                  <a14:useLocalDpi xmlns:a14="http://schemas.microsoft.com/office/drawing/2010/main" val="0"/>
                </a:ext>
              </a:extLst>
            </a:blip>
            <a:srcRect l="3432" t="3118" r="1543" b="2379"/>
            <a:stretch/>
          </p:blipFill>
          <p:spPr>
            <a:xfrm>
              <a:off x="6746800" y="599933"/>
              <a:ext cx="4847178" cy="3113064"/>
            </a:xfrm>
            <a:prstGeom prst="rect">
              <a:avLst/>
            </a:prstGeom>
          </p:spPr>
        </p:pic>
        <p:sp>
          <p:nvSpPr>
            <p:cNvPr id="7" name="Right Arrow 6"/>
            <p:cNvSpPr/>
            <p:nvPr/>
          </p:nvSpPr>
          <p:spPr>
            <a:xfrm rot="14396900">
              <a:off x="9825013" y="2134897"/>
              <a:ext cx="836428" cy="20556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Rectangle 10"/>
              <p:cNvSpPr/>
              <p:nvPr/>
            </p:nvSpPr>
            <p:spPr>
              <a:xfrm>
                <a:off x="6655414" y="5446680"/>
                <a:ext cx="5124090" cy="12200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charset="0"/>
                          <a:ea typeface="Calibri" charset="0"/>
                          <a:cs typeface="Times New Roman" charset="0"/>
                        </a:rPr>
                        <m:t> </m:t>
                      </m:r>
                    </m:oMath>
                  </m:oMathPara>
                </a14:m>
                <a:endParaRPr lang="en-US" sz="1600">
                  <a:latin typeface="Calibri" charset="0"/>
                  <a:ea typeface="Calibri" charset="0"/>
                  <a:cs typeface="Times New Roman"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charset="0"/>
                              <a:cs typeface="Times New Roman" charset="0"/>
                            </a:rPr>
                          </m:ctrlPr>
                        </m:sSubPr>
                        <m:e>
                          <m:r>
                            <a:rPr lang="en-US" i="1">
                              <a:latin typeface="Cambria Math" charset="0"/>
                              <a:ea typeface="Calibri" charset="0"/>
                              <a:cs typeface="Times New Roman" charset="0"/>
                            </a:rPr>
                            <m:t>𝐸</m:t>
                          </m:r>
                        </m:e>
                        <m:sub>
                          <m:r>
                            <a:rPr lang="en-US" b="0" i="1" smtClean="0">
                              <a:latin typeface="Cambria Math" charset="0"/>
                              <a:ea typeface="Calibri" charset="0"/>
                              <a:cs typeface="Times New Roman" charset="0"/>
                            </a:rPr>
                            <m:t>𝑎𝑣𝑒𝑟𝑎𝑔𝑒</m:t>
                          </m:r>
                          <m:r>
                            <a:rPr lang="en-US" i="1">
                              <a:latin typeface="Cambria Math" charset="0"/>
                              <a:ea typeface="Calibri" charset="0"/>
                              <a:cs typeface="Times New Roman" charset="0"/>
                            </a:rPr>
                            <m:t>_</m:t>
                          </m:r>
                          <m:r>
                            <a:rPr lang="en-US" i="1">
                              <a:latin typeface="Cambria Math" charset="0"/>
                              <a:ea typeface="Calibri" charset="0"/>
                              <a:cs typeface="Times New Roman" charset="0"/>
                            </a:rPr>
                            <m:t>𝑝𝑓</m:t>
                          </m:r>
                        </m:sub>
                      </m:sSub>
                      <m:r>
                        <a:rPr lang="en-US" i="1">
                          <a:latin typeface="Cambria Math" charset="0"/>
                          <a:ea typeface="Calibri" charset="0"/>
                          <a:cs typeface="Times New Roman" charset="0"/>
                        </a:rPr>
                        <m:t>=</m:t>
                      </m:r>
                      <m:f>
                        <m:fPr>
                          <m:ctrlPr>
                            <a:rPr lang="en-US" i="1">
                              <a:latin typeface="Cambria Math" panose="02040503050406030204" pitchFamily="18" charset="0"/>
                              <a:ea typeface="Calibri" charset="0"/>
                              <a:cs typeface="Times New Roman" charset="0"/>
                            </a:rPr>
                          </m:ctrlPr>
                        </m:fPr>
                        <m:num>
                          <m:r>
                            <a:rPr lang="en-US" i="1">
                              <a:latin typeface="Cambria Math" charset="0"/>
                              <a:ea typeface="Calibri" charset="0"/>
                              <a:cs typeface="Times New Roman" charset="0"/>
                            </a:rPr>
                            <m:t>∫</m:t>
                          </m:r>
                          <m:r>
                            <a:rPr lang="en-US" i="1">
                              <a:latin typeface="Cambria Math" charset="0"/>
                              <a:ea typeface="Calibri" charset="0"/>
                              <a:cs typeface="Times New Roman" charset="0"/>
                            </a:rPr>
                            <m:t>𝑃</m:t>
                          </m:r>
                          <m:d>
                            <m:dPr>
                              <m:ctrlPr>
                                <a:rPr lang="en-US" i="1">
                                  <a:latin typeface="Cambria Math" panose="02040503050406030204" pitchFamily="18" charset="0"/>
                                  <a:ea typeface="Calibri" charset="0"/>
                                  <a:cs typeface="Times New Roman" charset="0"/>
                                </a:rPr>
                              </m:ctrlPr>
                            </m:dPr>
                            <m:e>
                              <m:sSub>
                                <m:sSubPr>
                                  <m:ctrlPr>
                                    <a:rPr lang="en-US" i="1">
                                      <a:latin typeface="Cambria Math" panose="02040503050406030204" pitchFamily="18" charset="0"/>
                                      <a:ea typeface="Calibri" charset="0"/>
                                      <a:cs typeface="Times New Roman" charset="0"/>
                                    </a:rPr>
                                  </m:ctrlPr>
                                </m:sSubPr>
                                <m:e>
                                  <m:r>
                                    <m:rPr>
                                      <m:sty m:val="p"/>
                                    </m:rPr>
                                    <a:rPr lang="en-US">
                                      <a:latin typeface="Cambria Math" charset="0"/>
                                      <a:ea typeface="Calibri" charset="0"/>
                                      <a:cs typeface="Times New Roman" charset="0"/>
                                    </a:rPr>
                                    <m:t>Θ</m:t>
                                  </m:r>
                                </m:e>
                                <m:sub>
                                  <m:r>
                                    <a:rPr lang="en-US" i="1">
                                      <a:latin typeface="Cambria Math" charset="0"/>
                                      <a:ea typeface="Calibri" charset="0"/>
                                      <a:cs typeface="Times New Roman" charset="0"/>
                                    </a:rPr>
                                    <m:t>𝐶𝑀</m:t>
                                  </m:r>
                                </m:sub>
                              </m:sSub>
                            </m:e>
                          </m:d>
                          <m:r>
                            <a:rPr lang="en-US" i="1">
                              <a:latin typeface="Cambria Math" charset="0"/>
                              <a:ea typeface="Calibri" charset="0"/>
                              <a:cs typeface="Times New Roman" charset="0"/>
                            </a:rPr>
                            <m:t>𝐸</m:t>
                          </m:r>
                          <m:r>
                            <a:rPr lang="en-US" i="1">
                              <a:latin typeface="Cambria Math" charset="0"/>
                              <a:ea typeface="Calibri" charset="0"/>
                              <a:cs typeface="Times New Roman" charset="0"/>
                            </a:rPr>
                            <m:t>(</m:t>
                          </m:r>
                          <m:sSub>
                            <m:sSubPr>
                              <m:ctrlPr>
                                <a:rPr lang="en-US" i="1">
                                  <a:latin typeface="Cambria Math" panose="02040503050406030204" pitchFamily="18" charset="0"/>
                                  <a:ea typeface="Calibri" charset="0"/>
                                  <a:cs typeface="Times New Roman" charset="0"/>
                                </a:rPr>
                              </m:ctrlPr>
                            </m:sSubPr>
                            <m:e>
                              <m:r>
                                <m:rPr>
                                  <m:sty m:val="p"/>
                                </m:rPr>
                                <a:rPr lang="en-US">
                                  <a:latin typeface="Cambria Math" charset="0"/>
                                  <a:ea typeface="Calibri" charset="0"/>
                                  <a:cs typeface="Times New Roman" charset="0"/>
                                </a:rPr>
                                <m:t>Θ</m:t>
                              </m:r>
                            </m:e>
                            <m:sub>
                              <m:r>
                                <a:rPr lang="en-US" i="1">
                                  <a:latin typeface="Cambria Math" charset="0"/>
                                  <a:ea typeface="Calibri" charset="0"/>
                                  <a:cs typeface="Times New Roman" charset="0"/>
                                </a:rPr>
                                <m:t>𝐶𝑀</m:t>
                              </m:r>
                            </m:sub>
                          </m:sSub>
                          <m:r>
                            <a:rPr lang="en-US" i="1">
                              <a:latin typeface="Cambria Math" charset="0"/>
                              <a:ea typeface="Calibri" charset="0"/>
                              <a:cs typeface="Times New Roman" charset="0"/>
                            </a:rPr>
                            <m:t>)</m:t>
                          </m:r>
                          <m:r>
                            <a:rPr lang="en-US" i="1">
                              <a:latin typeface="Cambria Math" charset="0"/>
                              <a:ea typeface="Calibri" charset="0"/>
                              <a:cs typeface="Times New Roman" charset="0"/>
                            </a:rPr>
                            <m:t>𝑑</m:t>
                          </m:r>
                          <m:sSub>
                            <m:sSubPr>
                              <m:ctrlPr>
                                <a:rPr lang="en-US" i="1">
                                  <a:latin typeface="Cambria Math" panose="02040503050406030204" pitchFamily="18" charset="0"/>
                                  <a:ea typeface="Calibri" charset="0"/>
                                  <a:cs typeface="Times New Roman" charset="0"/>
                                </a:rPr>
                              </m:ctrlPr>
                            </m:sSubPr>
                            <m:e>
                              <m:r>
                                <m:rPr>
                                  <m:sty m:val="p"/>
                                </m:rPr>
                                <a:rPr lang="en-US">
                                  <a:latin typeface="Cambria Math" charset="0"/>
                                  <a:ea typeface="Calibri" charset="0"/>
                                  <a:cs typeface="Times New Roman" charset="0"/>
                                </a:rPr>
                                <m:t>Θ</m:t>
                              </m:r>
                            </m:e>
                            <m:sub>
                              <m:r>
                                <a:rPr lang="en-US" i="1">
                                  <a:latin typeface="Cambria Math" charset="0"/>
                                  <a:ea typeface="Calibri" charset="0"/>
                                  <a:cs typeface="Times New Roman" charset="0"/>
                                </a:rPr>
                                <m:t>𝐶𝑀</m:t>
                              </m:r>
                            </m:sub>
                          </m:sSub>
                        </m:num>
                        <m:den>
                          <m:r>
                            <a:rPr lang="en-US" i="1">
                              <a:latin typeface="Cambria Math" charset="0"/>
                              <a:ea typeface="Calibri" charset="0"/>
                              <a:cs typeface="Times New Roman" charset="0"/>
                            </a:rPr>
                            <m:t>∫</m:t>
                          </m:r>
                          <m:r>
                            <a:rPr lang="en-US" i="1">
                              <a:latin typeface="Cambria Math" charset="0"/>
                              <a:ea typeface="Calibri" charset="0"/>
                              <a:cs typeface="Times New Roman" charset="0"/>
                            </a:rPr>
                            <m:t>𝑃</m:t>
                          </m:r>
                          <m:r>
                            <a:rPr lang="en-US" i="1">
                              <a:latin typeface="Cambria Math" charset="0"/>
                              <a:ea typeface="Calibri" charset="0"/>
                              <a:cs typeface="Times New Roman" charset="0"/>
                            </a:rPr>
                            <m:t>(</m:t>
                          </m:r>
                          <m:sSub>
                            <m:sSubPr>
                              <m:ctrlPr>
                                <a:rPr lang="en-US" i="1">
                                  <a:latin typeface="Cambria Math" panose="02040503050406030204" pitchFamily="18" charset="0"/>
                                  <a:ea typeface="Calibri" charset="0"/>
                                  <a:cs typeface="Times New Roman" charset="0"/>
                                </a:rPr>
                              </m:ctrlPr>
                            </m:sSubPr>
                            <m:e>
                              <m:r>
                                <m:rPr>
                                  <m:sty m:val="p"/>
                                </m:rPr>
                                <a:rPr lang="en-US">
                                  <a:latin typeface="Cambria Math" charset="0"/>
                                  <a:ea typeface="Calibri" charset="0"/>
                                  <a:cs typeface="Times New Roman" charset="0"/>
                                </a:rPr>
                                <m:t>Θ</m:t>
                              </m:r>
                            </m:e>
                            <m:sub>
                              <m:r>
                                <a:rPr lang="en-US" i="1">
                                  <a:latin typeface="Cambria Math" charset="0"/>
                                  <a:ea typeface="Calibri" charset="0"/>
                                  <a:cs typeface="Times New Roman" charset="0"/>
                                </a:rPr>
                                <m:t>𝐶𝑀</m:t>
                              </m:r>
                            </m:sub>
                          </m:sSub>
                          <m:r>
                            <a:rPr lang="en-US" i="1">
                              <a:latin typeface="Cambria Math" charset="0"/>
                              <a:ea typeface="Calibri" charset="0"/>
                              <a:cs typeface="Times New Roman" charset="0"/>
                            </a:rPr>
                            <m:t>)</m:t>
                          </m:r>
                          <m:r>
                            <a:rPr lang="en-US" i="1">
                              <a:latin typeface="Cambria Math" charset="0"/>
                              <a:ea typeface="Calibri" charset="0"/>
                              <a:cs typeface="Times New Roman" charset="0"/>
                            </a:rPr>
                            <m:t>𝑑</m:t>
                          </m:r>
                          <m:sSub>
                            <m:sSubPr>
                              <m:ctrlPr>
                                <a:rPr lang="en-US" i="1">
                                  <a:latin typeface="Cambria Math" panose="02040503050406030204" pitchFamily="18" charset="0"/>
                                  <a:ea typeface="Calibri" charset="0"/>
                                  <a:cs typeface="Times New Roman" charset="0"/>
                                </a:rPr>
                              </m:ctrlPr>
                            </m:sSubPr>
                            <m:e>
                              <m:r>
                                <m:rPr>
                                  <m:sty m:val="p"/>
                                </m:rPr>
                                <a:rPr lang="en-US">
                                  <a:latin typeface="Cambria Math" charset="0"/>
                                  <a:ea typeface="Calibri" charset="0"/>
                                  <a:cs typeface="Times New Roman" charset="0"/>
                                </a:rPr>
                                <m:t>Θ</m:t>
                              </m:r>
                            </m:e>
                            <m:sub>
                              <m:r>
                                <a:rPr lang="en-US" i="1">
                                  <a:latin typeface="Cambria Math" charset="0"/>
                                  <a:ea typeface="Calibri" charset="0"/>
                                  <a:cs typeface="Times New Roman" charset="0"/>
                                </a:rPr>
                                <m:t>𝐶𝑀</m:t>
                              </m:r>
                            </m:sub>
                          </m:sSub>
                        </m:den>
                      </m:f>
                    </m:oMath>
                  </m:oMathPara>
                </a14:m>
                <a:endParaRPr lang="en-US">
                  <a:latin typeface="Times New Roman" charset="0"/>
                  <a:ea typeface="Calibri" charset="0"/>
                  <a:cs typeface="Times New Roman" charset="0"/>
                </a:endParaRPr>
              </a:p>
              <a:p>
                <a:endParaRPr lang="en-US" sz="1600">
                  <a:latin typeface="Times New Roman" charset="0"/>
                  <a:ea typeface="Calibri" charset="0"/>
                  <a:cs typeface="Times New Roman"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655414" y="5446680"/>
                <a:ext cx="5124090" cy="1220014"/>
              </a:xfrm>
              <a:prstGeom prst="rect">
                <a:avLst/>
              </a:prstGeom>
              <a:blipFill rotWithShape="0">
                <a:blip r:embed="rId4"/>
                <a:stretch>
                  <a:fillRect t="-24378"/>
                </a:stretch>
              </a:blipFill>
            </p:spPr>
            <p:txBody>
              <a:bodyPr/>
              <a:lstStyle/>
              <a:p>
                <a:r>
                  <a:rPr lang="en-US">
                    <a:noFill/>
                  </a:rPr>
                  <a:t> </a:t>
                </a:r>
              </a:p>
            </p:txBody>
          </p:sp>
        </mc:Fallback>
      </mc:AlternateContent>
      <p:sp>
        <p:nvSpPr>
          <p:cNvPr id="4" name="TextBox 3"/>
          <p:cNvSpPr txBox="1"/>
          <p:nvPr/>
        </p:nvSpPr>
        <p:spPr>
          <a:xfrm>
            <a:off x="3076354" y="0"/>
            <a:ext cx="6716839" cy="461665"/>
          </a:xfrm>
          <a:prstGeom prst="rect">
            <a:avLst/>
          </a:prstGeom>
          <a:noFill/>
        </p:spPr>
        <p:txBody>
          <a:bodyPr wrap="none" rtlCol="0">
            <a:spAutoFit/>
          </a:bodyPr>
          <a:lstStyle/>
          <a:p>
            <a:r>
              <a:rPr lang="en-US" sz="2400" b="1" u="sng">
                <a:ea typeface="Calibri" charset="0"/>
                <a:cs typeface="Times New Roman" charset="0"/>
              </a:rPr>
              <a:t>Continued--Particle Scattering for Charged Particles</a:t>
            </a:r>
          </a:p>
        </p:txBody>
      </p:sp>
      <mc:AlternateContent xmlns:mc="http://schemas.openxmlformats.org/markup-compatibility/2006" xmlns:a14="http://schemas.microsoft.com/office/drawing/2010/main">
        <mc:Choice Requires="a14">
          <p:sp>
            <p:nvSpPr>
              <p:cNvPr id="10" name="Rectangle 9"/>
              <p:cNvSpPr/>
              <p:nvPr/>
            </p:nvSpPr>
            <p:spPr>
              <a:xfrm>
                <a:off x="0" y="387718"/>
                <a:ext cx="5972175" cy="6216445"/>
              </a:xfrm>
              <a:prstGeom prst="rect">
                <a:avLst/>
              </a:prstGeom>
            </p:spPr>
            <p:txBody>
              <a:bodyPr wrap="square">
                <a:spAutoFit/>
              </a:bodyPr>
              <a:lstStyle/>
              <a:p>
                <a:pPr marL="285750" marR="0" lvl="0" indent="-285750">
                  <a:spcBef>
                    <a:spcPts val="0"/>
                  </a:spcBef>
                  <a:spcAft>
                    <a:spcPts val="0"/>
                  </a:spcAft>
                  <a:buFont typeface="Arial" charset="0"/>
                  <a:buChar char="•"/>
                </a:pPr>
                <a:r>
                  <a:rPr lang="en-US" sz="2000">
                    <a:latin typeface="Calibri" charset="0"/>
                    <a:ea typeface="Calibri" charset="0"/>
                    <a:cs typeface="Times New Roman" charset="0"/>
                  </a:rPr>
                  <a:t>First Goal: </a:t>
                </a:r>
                <a:r>
                  <a:rPr lang="en-US" sz="2000" u="sng">
                    <a:latin typeface="Calibri" charset="0"/>
                    <a:ea typeface="Calibri" charset="0"/>
                    <a:cs typeface="Times New Roman" charset="0"/>
                  </a:rPr>
                  <a:t>Number</a:t>
                </a:r>
                <a:r>
                  <a:rPr lang="en-US" sz="2000">
                    <a:latin typeface="Calibri" charset="0"/>
                    <a:ea typeface="Calibri" charset="0"/>
                    <a:cs typeface="Times New Roman" charset="0"/>
                  </a:rPr>
                  <a:t> of successfully scattered </a:t>
                </a:r>
                <a:r>
                  <a:rPr lang="en-US" sz="2000" baseline="30000">
                    <a:latin typeface="Calibri" charset="0"/>
                    <a:ea typeface="Calibri" charset="0"/>
                    <a:cs typeface="Times New Roman" charset="0"/>
                  </a:rPr>
                  <a:t>2</a:t>
                </a:r>
                <a:r>
                  <a:rPr lang="en-US" sz="2000">
                    <a:latin typeface="Calibri" charset="0"/>
                    <a:ea typeface="Calibri" charset="0"/>
                    <a:cs typeface="Times New Roman" charset="0"/>
                  </a:rPr>
                  <a:t>d.</a:t>
                </a:r>
              </a:p>
              <a:p>
                <a:pPr marL="742950" lvl="1" indent="-285750">
                  <a:buFont typeface="Arial" charset="0"/>
                  <a:buChar char="•"/>
                </a:pPr>
                <a:r>
                  <a:rPr lang="en-US" sz="2000">
                    <a:latin typeface="Calibri" charset="0"/>
                    <a:ea typeface="Calibri" charset="0"/>
                    <a:cs typeface="Times New Roman" charset="0"/>
                  </a:rPr>
                  <a:t>Successful = 0.1 MeV or more.</a:t>
                </a:r>
              </a:p>
              <a:p>
                <a:pPr marL="285750" marR="0" lvl="0" indent="-285750">
                  <a:spcBef>
                    <a:spcPts val="0"/>
                  </a:spcBef>
                  <a:spcAft>
                    <a:spcPts val="0"/>
                  </a:spcAft>
                  <a:buFont typeface="Arial" charset="0"/>
                  <a:buChar char="•"/>
                </a:pPr>
                <a:r>
                  <a:rPr lang="en-US" sz="2000">
                    <a:latin typeface="Calibri" charset="0"/>
                    <a:ea typeface="Calibri" charset="0"/>
                    <a:cs typeface="Times New Roman" charset="0"/>
                  </a:rPr>
                  <a:t>Second Goal: </a:t>
                </a:r>
                <a:r>
                  <a:rPr lang="en-US" sz="2000" u="sng">
                    <a:latin typeface="Calibri" charset="0"/>
                    <a:ea typeface="Calibri" charset="0"/>
                    <a:cs typeface="Times New Roman" charset="0"/>
                  </a:rPr>
                  <a:t>Average Energy</a:t>
                </a:r>
                <a:r>
                  <a:rPr lang="en-US" sz="2000">
                    <a:latin typeface="Calibri" charset="0"/>
                    <a:ea typeface="Calibri" charset="0"/>
                    <a:cs typeface="Times New Roman" charset="0"/>
                  </a:rPr>
                  <a:t> of successfully scattered </a:t>
                </a:r>
                <a:r>
                  <a:rPr lang="en-US" sz="2000" baseline="30000">
                    <a:latin typeface="Calibri" charset="0"/>
                    <a:ea typeface="Calibri" charset="0"/>
                    <a:cs typeface="Times New Roman" charset="0"/>
                  </a:rPr>
                  <a:t>2</a:t>
                </a:r>
                <a:r>
                  <a:rPr lang="en-US" sz="2000">
                    <a:latin typeface="Calibri" charset="0"/>
                    <a:ea typeface="Calibri" charset="0"/>
                    <a:cs typeface="Times New Roman" charset="0"/>
                  </a:rPr>
                  <a:t>d.</a:t>
                </a:r>
              </a:p>
              <a:p>
                <a:pPr marL="742950" lvl="1" indent="-285750">
                  <a:buFont typeface="Arial" charset="0"/>
                  <a:buChar char="•"/>
                </a:pPr>
                <a:r>
                  <a:rPr lang="en-US" sz="2000">
                    <a:latin typeface="Calibri" charset="0"/>
                    <a:ea typeface="Calibri" charset="0"/>
                    <a:cs typeface="Times New Roman" charset="0"/>
                  </a:rPr>
                  <a:t>To achieve these two goals, we find:</a:t>
                </a:r>
              </a:p>
              <a:p>
                <a:pPr marL="1014984" lvl="2" indent="-285750">
                  <a:buFont typeface="Arial" charset="0"/>
                  <a:buChar char="•"/>
                </a:pPr>
                <a:r>
                  <a:rPr lang="en-US" sz="2000" b="1">
                    <a:latin typeface="Calibri" charset="0"/>
                    <a:ea typeface="Calibri" charset="0"/>
                    <a:cs typeface="Times New Roman" charset="0"/>
                  </a:rPr>
                  <a:t>Impact parameter</a:t>
                </a:r>
                <a:r>
                  <a:rPr lang="en-US" sz="2000">
                    <a:latin typeface="Calibri" charset="0"/>
                    <a:ea typeface="Calibri" charset="0"/>
                    <a:cs typeface="Times New Roman" charset="0"/>
                  </a:rPr>
                  <a:t>, b:</a:t>
                </a:r>
              </a:p>
              <a:p>
                <a:pPr lvl="2"/>
                <a14:m>
                  <m:oMathPara xmlns:m="http://schemas.openxmlformats.org/officeDocument/2006/math">
                    <m:oMathParaPr>
                      <m:jc m:val="centerGroup"/>
                    </m:oMathParaPr>
                    <m:oMath xmlns:m="http://schemas.openxmlformats.org/officeDocument/2006/math">
                      <m:r>
                        <a:rPr lang="en-US" i="1">
                          <a:latin typeface="Cambria Math" charset="0"/>
                          <a:ea typeface="Calibri" charset="0"/>
                          <a:cs typeface="Times New Roman" charset="0"/>
                        </a:rPr>
                        <m:t>𝑏</m:t>
                      </m:r>
                      <m:r>
                        <a:rPr lang="en-US" i="1">
                          <a:latin typeface="Cambria Math" charset="0"/>
                          <a:ea typeface="Calibri" charset="0"/>
                          <a:cs typeface="Times New Roman" charset="0"/>
                        </a:rPr>
                        <m:t>=</m:t>
                      </m:r>
                      <m:f>
                        <m:fPr>
                          <m:ctrlPr>
                            <a:rPr lang="en-US" i="1">
                              <a:latin typeface="Cambria Math" panose="02040503050406030204" pitchFamily="18" charset="0"/>
                              <a:ea typeface="Calibri" charset="0"/>
                              <a:cs typeface="Times New Roman" charset="0"/>
                            </a:rPr>
                          </m:ctrlPr>
                        </m:fPr>
                        <m:num>
                          <m:r>
                            <a:rPr lang="en-US" i="1">
                              <a:latin typeface="Cambria Math" charset="0"/>
                              <a:ea typeface="Calibri" charset="0"/>
                              <a:cs typeface="Times New Roman" charset="0"/>
                            </a:rPr>
                            <m:t>(</m:t>
                          </m:r>
                          <m:r>
                            <a:rPr lang="en-US" i="1">
                              <a:latin typeface="Cambria Math" charset="0"/>
                              <a:ea typeface="Calibri" charset="0"/>
                              <a:cs typeface="Times New Roman" charset="0"/>
                            </a:rPr>
                            <m:t>𝑘</m:t>
                          </m:r>
                          <m:r>
                            <a:rPr lang="en-US" i="1">
                              <a:latin typeface="Cambria Math" charset="0"/>
                              <a:ea typeface="Calibri" charset="0"/>
                              <a:cs typeface="Times New Roman" charset="0"/>
                            </a:rPr>
                            <m:t>)(</m:t>
                          </m:r>
                          <m:sSub>
                            <m:sSubPr>
                              <m:ctrlPr>
                                <a:rPr lang="en-US" i="1">
                                  <a:latin typeface="Cambria Math" panose="02040503050406030204" pitchFamily="18" charset="0"/>
                                  <a:ea typeface="Calibri" charset="0"/>
                                  <a:cs typeface="Times New Roman" charset="0"/>
                                </a:rPr>
                              </m:ctrlPr>
                            </m:sSubPr>
                            <m:e>
                              <m:r>
                                <a:rPr lang="en-US" i="1">
                                  <a:latin typeface="Cambria Math" charset="0"/>
                                  <a:ea typeface="Calibri" charset="0"/>
                                  <a:cs typeface="Times New Roman" charset="0"/>
                                </a:rPr>
                                <m:t>𝑍</m:t>
                              </m:r>
                            </m:e>
                            <m:sub>
                              <m:r>
                                <a:rPr lang="en-US" i="1">
                                  <a:latin typeface="Cambria Math" charset="0"/>
                                  <a:ea typeface="Calibri" charset="0"/>
                                  <a:cs typeface="Times New Roman" charset="0"/>
                                </a:rPr>
                                <m:t>𝑝</m:t>
                              </m:r>
                            </m:sub>
                          </m:sSub>
                          <m:r>
                            <a:rPr lang="en-US" i="1">
                              <a:latin typeface="Cambria Math" charset="0"/>
                              <a:ea typeface="Calibri" charset="0"/>
                              <a:cs typeface="Times New Roman" charset="0"/>
                            </a:rPr>
                            <m:t>)(</m:t>
                          </m:r>
                          <m:sSub>
                            <m:sSubPr>
                              <m:ctrlPr>
                                <a:rPr lang="en-US" i="1">
                                  <a:latin typeface="Cambria Math" panose="02040503050406030204" pitchFamily="18" charset="0"/>
                                  <a:ea typeface="Calibri" charset="0"/>
                                  <a:cs typeface="Times New Roman" charset="0"/>
                                </a:rPr>
                              </m:ctrlPr>
                            </m:sSubPr>
                            <m:e>
                              <m:r>
                                <a:rPr lang="en-US" i="1">
                                  <a:latin typeface="Cambria Math" charset="0"/>
                                  <a:ea typeface="Calibri" charset="0"/>
                                  <a:cs typeface="Times New Roman" charset="0"/>
                                </a:rPr>
                                <m:t>𝑍</m:t>
                              </m:r>
                            </m:e>
                            <m:sub>
                              <m:r>
                                <a:rPr lang="en-US" i="1">
                                  <a:latin typeface="Cambria Math" charset="0"/>
                                  <a:ea typeface="Calibri" charset="0"/>
                                  <a:cs typeface="Times New Roman" charset="0"/>
                                </a:rPr>
                                <m:t>𝑡</m:t>
                              </m:r>
                            </m:sub>
                          </m:sSub>
                          <m:r>
                            <a:rPr lang="en-US" i="1">
                              <a:latin typeface="Cambria Math" charset="0"/>
                              <a:ea typeface="Calibri" charset="0"/>
                              <a:cs typeface="Times New Roman" charset="0"/>
                            </a:rPr>
                            <m:t>)(</m:t>
                          </m:r>
                          <m:sSup>
                            <m:sSupPr>
                              <m:ctrlPr>
                                <a:rPr lang="en-US" i="1">
                                  <a:latin typeface="Cambria Math" panose="02040503050406030204" pitchFamily="18" charset="0"/>
                                  <a:ea typeface="Calibri" charset="0"/>
                                  <a:cs typeface="Times New Roman" charset="0"/>
                                </a:rPr>
                              </m:ctrlPr>
                            </m:sSupPr>
                            <m:e>
                              <m:r>
                                <a:rPr lang="en-US" i="1">
                                  <a:latin typeface="Cambria Math" charset="0"/>
                                  <a:ea typeface="Calibri" charset="0"/>
                                  <a:cs typeface="Times New Roman" charset="0"/>
                                </a:rPr>
                                <m:t>𝑒</m:t>
                              </m:r>
                            </m:e>
                            <m:sup>
                              <m:r>
                                <a:rPr lang="en-US" i="1">
                                  <a:latin typeface="Cambria Math" charset="0"/>
                                  <a:ea typeface="Calibri" charset="0"/>
                                  <a:cs typeface="Times New Roman" charset="0"/>
                                </a:rPr>
                                <m:t>2</m:t>
                              </m:r>
                            </m:sup>
                          </m:sSup>
                          <m:r>
                            <a:rPr lang="en-US" i="1">
                              <a:latin typeface="Cambria Math" charset="0"/>
                              <a:ea typeface="Calibri" charset="0"/>
                              <a:cs typeface="Times New Roman" charset="0"/>
                            </a:rPr>
                            <m:t>)</m:t>
                          </m:r>
                        </m:num>
                        <m:den>
                          <m:sSub>
                            <m:sSubPr>
                              <m:ctrlPr>
                                <a:rPr lang="en-US" i="1">
                                  <a:latin typeface="Cambria Math" panose="02040503050406030204" pitchFamily="18" charset="0"/>
                                  <a:ea typeface="Calibri" charset="0"/>
                                  <a:cs typeface="Times New Roman" charset="0"/>
                                </a:rPr>
                              </m:ctrlPr>
                            </m:sSubPr>
                            <m:e>
                              <m:r>
                                <a:rPr lang="en-US" i="1">
                                  <a:latin typeface="Cambria Math" charset="0"/>
                                  <a:ea typeface="Calibri" charset="0"/>
                                  <a:cs typeface="Times New Roman" charset="0"/>
                                </a:rPr>
                                <m:t>(2)(</m:t>
                              </m:r>
                              <m:r>
                                <a:rPr lang="en-US" i="1">
                                  <a:latin typeface="Cambria Math" charset="0"/>
                                  <a:ea typeface="Calibri" charset="0"/>
                                  <a:cs typeface="Times New Roman" charset="0"/>
                                </a:rPr>
                                <m:t>𝐸</m:t>
                              </m:r>
                            </m:e>
                            <m:sub>
                              <m:r>
                                <a:rPr lang="en-US" i="1">
                                  <a:latin typeface="Cambria Math" charset="0"/>
                                  <a:ea typeface="Calibri" charset="0"/>
                                  <a:cs typeface="Times New Roman" charset="0"/>
                                </a:rPr>
                                <m:t>𝑡𝑜𝑡𝑎𝑙</m:t>
                              </m:r>
                              <m:r>
                                <a:rPr lang="en-US" i="1">
                                  <a:latin typeface="Cambria Math" charset="0"/>
                                  <a:ea typeface="Calibri" charset="0"/>
                                  <a:cs typeface="Times New Roman" charset="0"/>
                                </a:rPr>
                                <m:t>_</m:t>
                              </m:r>
                              <m:r>
                                <a:rPr lang="en-US" i="1">
                                  <a:latin typeface="Cambria Math" charset="0"/>
                                  <a:ea typeface="Calibri" charset="0"/>
                                  <a:cs typeface="Times New Roman" charset="0"/>
                                </a:rPr>
                                <m:t>𝑐𝑚</m:t>
                              </m:r>
                            </m:sub>
                          </m:sSub>
                          <m:r>
                            <a:rPr lang="en-US" i="1">
                              <a:latin typeface="Cambria Math" charset="0"/>
                              <a:ea typeface="Calibri" charset="0"/>
                              <a:cs typeface="Times New Roman" charset="0"/>
                            </a:rPr>
                            <m:t>)</m:t>
                          </m:r>
                        </m:den>
                      </m:f>
                      <m:r>
                        <a:rPr lang="en-US" i="1">
                          <a:latin typeface="Cambria Math" charset="0"/>
                          <a:ea typeface="Calibri" charset="0"/>
                          <a:cs typeface="Times New Roman" charset="0"/>
                        </a:rPr>
                        <m:t> × </m:t>
                      </m:r>
                      <m:rad>
                        <m:radPr>
                          <m:degHide m:val="on"/>
                          <m:ctrlPr>
                            <a:rPr lang="en-US" i="1">
                              <a:latin typeface="Cambria Math" panose="02040503050406030204" pitchFamily="18" charset="0"/>
                              <a:ea typeface="Calibri" charset="0"/>
                              <a:cs typeface="Times New Roman" charset="0"/>
                            </a:rPr>
                          </m:ctrlPr>
                        </m:radPr>
                        <m:deg/>
                        <m:e>
                          <m:d>
                            <m:dPr>
                              <m:ctrlPr>
                                <a:rPr lang="en-US" i="1">
                                  <a:latin typeface="Cambria Math" panose="02040503050406030204" pitchFamily="18" charset="0"/>
                                  <a:ea typeface="Calibri" charset="0"/>
                                  <a:cs typeface="Times New Roman" charset="0"/>
                                </a:rPr>
                              </m:ctrlPr>
                            </m:dPr>
                            <m:e>
                              <m:f>
                                <m:fPr>
                                  <m:ctrlPr>
                                    <a:rPr lang="en-US" i="1">
                                      <a:latin typeface="Cambria Math" panose="02040503050406030204" pitchFamily="18" charset="0"/>
                                      <a:ea typeface="Calibri" charset="0"/>
                                      <a:cs typeface="Times New Roman" charset="0"/>
                                    </a:rPr>
                                  </m:ctrlPr>
                                </m:fPr>
                                <m:num>
                                  <m:r>
                                    <a:rPr lang="en-US" i="1">
                                      <a:latin typeface="Cambria Math" charset="0"/>
                                      <a:ea typeface="Calibri" charset="0"/>
                                      <a:cs typeface="Times New Roman" charset="0"/>
                                    </a:rPr>
                                    <m:t>1+</m:t>
                                  </m:r>
                                  <m:r>
                                    <m:rPr>
                                      <m:sty m:val="p"/>
                                    </m:rPr>
                                    <a:rPr lang="en-US">
                                      <a:latin typeface="Cambria Math" charset="0"/>
                                      <a:ea typeface="Calibri" charset="0"/>
                                      <a:cs typeface="Times New Roman" charset="0"/>
                                    </a:rPr>
                                    <m:t>Cos</m:t>
                                  </m:r>
                                  <m:r>
                                    <a:rPr lang="en-US">
                                      <a:latin typeface="Cambria Math" charset="0"/>
                                      <a:ea typeface="Calibri" charset="0"/>
                                      <a:cs typeface="Times New Roman" charset="0"/>
                                    </a:rPr>
                                    <m:t>⁡</m:t>
                                  </m:r>
                                  <m:r>
                                    <a:rPr lang="en-US" i="1">
                                      <a:latin typeface="Cambria Math" charset="0"/>
                                      <a:ea typeface="Calibri" charset="0"/>
                                      <a:cs typeface="Times New Roman" charset="0"/>
                                    </a:rPr>
                                    <m:t>(</m:t>
                                  </m:r>
                                  <m:sSub>
                                    <m:sSubPr>
                                      <m:ctrlPr>
                                        <a:rPr lang="en-US" i="1">
                                          <a:latin typeface="Cambria Math" panose="02040503050406030204" pitchFamily="18" charset="0"/>
                                          <a:ea typeface="Calibri" charset="0"/>
                                          <a:cs typeface="Times New Roman" charset="0"/>
                                        </a:rPr>
                                      </m:ctrlPr>
                                    </m:sSubPr>
                                    <m:e>
                                      <m:r>
                                        <m:rPr>
                                          <m:sty m:val="p"/>
                                        </m:rPr>
                                        <a:rPr lang="el-GR" i="1">
                                          <a:latin typeface="Cambria Math" charset="0"/>
                                          <a:ea typeface="Cambria Math" charset="0"/>
                                          <a:cs typeface="Cambria Math" charset="0"/>
                                        </a:rPr>
                                        <m:t>Θ</m:t>
                                      </m:r>
                                    </m:e>
                                    <m:sub>
                                      <m:r>
                                        <a:rPr lang="en-US" i="1">
                                          <a:latin typeface="Cambria Math" charset="0"/>
                                          <a:ea typeface="Calibri" charset="0"/>
                                          <a:cs typeface="Times New Roman" charset="0"/>
                                        </a:rPr>
                                        <m:t>𝐶𝑀</m:t>
                                      </m:r>
                                    </m:sub>
                                  </m:sSub>
                                  <m:r>
                                    <a:rPr lang="en-US" i="1">
                                      <a:latin typeface="Cambria Math" charset="0"/>
                                      <a:ea typeface="Calibri" charset="0"/>
                                      <a:cs typeface="Times New Roman" charset="0"/>
                                    </a:rPr>
                                    <m:t>)</m:t>
                                  </m:r>
                                </m:num>
                                <m:den>
                                  <m:r>
                                    <a:rPr lang="en-US" i="1">
                                      <a:latin typeface="Cambria Math" charset="0"/>
                                      <a:ea typeface="Calibri" charset="0"/>
                                      <a:cs typeface="Times New Roman" charset="0"/>
                                    </a:rPr>
                                    <m:t>1−</m:t>
                                  </m:r>
                                  <m:r>
                                    <m:rPr>
                                      <m:sty m:val="p"/>
                                    </m:rPr>
                                    <a:rPr lang="en-US">
                                      <a:latin typeface="Cambria Math" charset="0"/>
                                      <a:ea typeface="Calibri" charset="0"/>
                                      <a:cs typeface="Times New Roman" charset="0"/>
                                    </a:rPr>
                                    <m:t>Cos</m:t>
                                  </m:r>
                                  <m:r>
                                    <a:rPr lang="en-US">
                                      <a:latin typeface="Cambria Math" charset="0"/>
                                      <a:ea typeface="Calibri" charset="0"/>
                                      <a:cs typeface="Times New Roman" charset="0"/>
                                    </a:rPr>
                                    <m:t>⁡</m:t>
                                  </m:r>
                                  <m:d>
                                    <m:dPr>
                                      <m:ctrlPr>
                                        <a:rPr lang="is-IS" i="1">
                                          <a:latin typeface="Cambria Math" panose="02040503050406030204" pitchFamily="18" charset="0"/>
                                          <a:ea typeface="Calibri" charset="0"/>
                                          <a:cs typeface="Times New Roman" charset="0"/>
                                        </a:rPr>
                                      </m:ctrlPr>
                                    </m:dPr>
                                    <m:e>
                                      <m:sSub>
                                        <m:sSubPr>
                                          <m:ctrlPr>
                                            <a:rPr lang="en-US" i="1">
                                              <a:latin typeface="Cambria Math" panose="02040503050406030204" pitchFamily="18" charset="0"/>
                                              <a:ea typeface="Calibri" charset="0"/>
                                              <a:cs typeface="Times New Roman" charset="0"/>
                                            </a:rPr>
                                          </m:ctrlPr>
                                        </m:sSubPr>
                                        <m:e>
                                          <m:r>
                                            <m:rPr>
                                              <m:sty m:val="p"/>
                                            </m:rPr>
                                            <a:rPr lang="el-GR" i="1">
                                              <a:latin typeface="Cambria Math" charset="0"/>
                                              <a:ea typeface="Cambria Math" charset="0"/>
                                              <a:cs typeface="Cambria Math" charset="0"/>
                                            </a:rPr>
                                            <m:t>Θ</m:t>
                                          </m:r>
                                        </m:e>
                                        <m:sub>
                                          <m:r>
                                            <a:rPr lang="en-US" i="1">
                                              <a:latin typeface="Cambria Math" charset="0"/>
                                              <a:ea typeface="Calibri" charset="0"/>
                                              <a:cs typeface="Times New Roman" charset="0"/>
                                            </a:rPr>
                                            <m:t>𝐶𝑀</m:t>
                                          </m:r>
                                        </m:sub>
                                      </m:sSub>
                                    </m:e>
                                  </m:d>
                                </m:den>
                              </m:f>
                            </m:e>
                          </m:d>
                        </m:e>
                      </m:rad>
                    </m:oMath>
                  </m:oMathPara>
                </a14:m>
                <a:endParaRPr lang="en-US">
                  <a:latin typeface="Calibri" charset="0"/>
                  <a:ea typeface="Calibri" charset="0"/>
                  <a:cs typeface="Times New Roman" charset="0"/>
                </a:endParaRPr>
              </a:p>
              <a:p>
                <a:pPr marL="1005840" lvl="2" indent="-285750">
                  <a:spcAft>
                    <a:spcPts val="500"/>
                  </a:spcAft>
                  <a:buFont typeface="Arial" charset="0"/>
                  <a:buChar char="•"/>
                </a:pPr>
                <a:r>
                  <a:rPr lang="en-US" sz="2000" b="1">
                    <a:latin typeface="Calibri" charset="0"/>
                    <a:ea typeface="Calibri" charset="0"/>
                    <a:cs typeface="Times New Roman" charset="0"/>
                  </a:rPr>
                  <a:t>Scattering cross section</a:t>
                </a:r>
                <a:r>
                  <a:rPr lang="en-US" sz="2000">
                    <a:latin typeface="Calibri" charset="0"/>
                    <a:ea typeface="Calibri" charset="0"/>
                    <a:cs typeface="Times New Roman" charset="0"/>
                  </a:rPr>
                  <a:t>, </a:t>
                </a:r>
                <a:r>
                  <a:rPr lang="el-GR" sz="2000">
                    <a:latin typeface="Calibri" charset="0"/>
                    <a:ea typeface="Calibri" charset="0"/>
                    <a:cs typeface="Times New Roman" charset="0"/>
                  </a:rPr>
                  <a:t>σ</a:t>
                </a:r>
                <a14:m>
                  <m:oMath xmlns:m="http://schemas.openxmlformats.org/officeDocument/2006/math">
                    <m:r>
                      <a:rPr lang="en-US" sz="2000" b="0" i="0" smtClean="0">
                        <a:solidFill>
                          <a:srgbClr val="000000"/>
                        </a:solidFill>
                        <a:latin typeface="Cambria Math" charset="0"/>
                        <a:ea typeface="Calibri" charset="0"/>
                        <a:cs typeface="Times New Roman" charset="0"/>
                      </a:rPr>
                      <m:t>:</m:t>
                    </m:r>
                  </m:oMath>
                </a14:m>
                <a:endParaRPr lang="en-US" sz="2000" b="0" i="0">
                  <a:solidFill>
                    <a:srgbClr val="000000"/>
                  </a:solidFill>
                  <a:latin typeface="Cambria Math" charset="0"/>
                  <a:ea typeface="Calibri" charset="0"/>
                  <a:cs typeface="Times New Roman" charset="0"/>
                </a:endParaRPr>
              </a:p>
              <a:p>
                <a:pPr/>
                <a14:m>
                  <m:oMathPara xmlns:m="http://schemas.openxmlformats.org/officeDocument/2006/math">
                    <m:oMathParaPr>
                      <m:jc m:val="center"/>
                    </m:oMathParaPr>
                    <m:oMath xmlns:m="http://schemas.openxmlformats.org/officeDocument/2006/math">
                      <m:r>
                        <a:rPr lang="en-US" sz="2000" i="1">
                          <a:solidFill>
                            <a:srgbClr val="000000"/>
                          </a:solidFill>
                          <a:latin typeface="Cambria Math" charset="0"/>
                          <a:ea typeface="Calibri" charset="0"/>
                          <a:cs typeface="Times New Roman" charset="0"/>
                        </a:rPr>
                        <m:t>𝜎</m:t>
                      </m:r>
                      <m:r>
                        <a:rPr lang="en-US" sz="2000" i="1">
                          <a:solidFill>
                            <a:srgbClr val="000000"/>
                          </a:solidFill>
                          <a:latin typeface="Cambria Math" charset="0"/>
                          <a:ea typeface="Calibri" charset="0"/>
                          <a:cs typeface="Times New Roman" charset="0"/>
                        </a:rPr>
                        <m:t>=</m:t>
                      </m:r>
                      <m:r>
                        <a:rPr lang="en-US" sz="2000" i="1">
                          <a:solidFill>
                            <a:srgbClr val="000000"/>
                          </a:solidFill>
                          <a:latin typeface="Cambria Math" charset="0"/>
                          <a:ea typeface="Calibri" charset="0"/>
                          <a:cs typeface="Times New Roman" charset="0"/>
                        </a:rPr>
                        <m:t>𝜋</m:t>
                      </m:r>
                      <m:sSup>
                        <m:sSupPr>
                          <m:ctrlPr>
                            <a:rPr lang="en-US" sz="2000" i="1">
                              <a:solidFill>
                                <a:srgbClr val="000000"/>
                              </a:solidFill>
                              <a:latin typeface="Cambria Math" panose="02040503050406030204" pitchFamily="18" charset="0"/>
                              <a:ea typeface="Calibri" charset="0"/>
                              <a:cs typeface="Times New Roman" charset="0"/>
                            </a:rPr>
                          </m:ctrlPr>
                        </m:sSupPr>
                        <m:e>
                          <m:r>
                            <a:rPr lang="en-US" sz="2000" i="1">
                              <a:solidFill>
                                <a:srgbClr val="000000"/>
                              </a:solidFill>
                              <a:latin typeface="Cambria Math" charset="0"/>
                              <a:ea typeface="Calibri" charset="0"/>
                              <a:cs typeface="Times New Roman" charset="0"/>
                            </a:rPr>
                            <m:t>𝑏</m:t>
                          </m:r>
                        </m:e>
                        <m:sup>
                          <m:r>
                            <a:rPr lang="en-US" sz="2000" i="1">
                              <a:solidFill>
                                <a:srgbClr val="000000"/>
                              </a:solidFill>
                              <a:latin typeface="Cambria Math" charset="0"/>
                              <a:ea typeface="Calibri" charset="0"/>
                              <a:cs typeface="Times New Roman" charset="0"/>
                            </a:rPr>
                            <m:t>2</m:t>
                          </m:r>
                        </m:sup>
                      </m:sSup>
                    </m:oMath>
                  </m:oMathPara>
                </a14:m>
                <a:endParaRPr lang="en-US" sz="2000" i="1">
                  <a:solidFill>
                    <a:srgbClr val="000000"/>
                  </a:solidFill>
                  <a:latin typeface="Cambria Math" charset="0"/>
                  <a:ea typeface="Calibri" charset="0"/>
                  <a:cs typeface="Times New Roman" charset="0"/>
                </a:endParaRPr>
              </a:p>
              <a:p>
                <a:pPr lvl="3"/>
                <a14:m>
                  <m:oMathPara xmlns:m="http://schemas.openxmlformats.org/officeDocument/2006/math">
                    <m:oMathParaPr>
                      <m:jc m:val="left"/>
                    </m:oMathParaPr>
                    <m:oMath xmlns:m="http://schemas.openxmlformats.org/officeDocument/2006/math">
                      <m:r>
                        <a:rPr lang="en-US" sz="2000" b="0" i="1" smtClean="0">
                          <a:latin typeface="Cambria Math" charset="0"/>
                          <a:ea typeface="Cambria Math" charset="0"/>
                          <a:cs typeface="Cambria Math" charset="0"/>
                        </a:rPr>
                        <m:t>   </m:t>
                      </m:r>
                      <m:r>
                        <a:rPr lang="en-US" sz="2000" i="1" smtClean="0">
                          <a:latin typeface="Cambria Math" charset="0"/>
                          <a:ea typeface="Cambria Math" charset="0"/>
                          <a:cs typeface="Cambria Math" charset="0"/>
                        </a:rPr>
                        <m:t>𝜎</m:t>
                      </m:r>
                      <m:r>
                        <a:rPr lang="en-US" sz="2000" b="0" i="1" smtClean="0">
                          <a:latin typeface="Cambria Math" charset="0"/>
                          <a:ea typeface="Cambria Math" charset="0"/>
                          <a:cs typeface="Cambria Math" charset="0"/>
                        </a:rPr>
                        <m:t>=</m:t>
                      </m:r>
                      <m:sSup>
                        <m:sSupPr>
                          <m:ctrlPr>
                            <a:rPr lang="en-US" sz="2000" i="1">
                              <a:latin typeface="Cambria Math" panose="02040503050406030204" pitchFamily="18" charset="0"/>
                              <a:ea typeface="Calibri" charset="0"/>
                              <a:cs typeface="Times New Roman" charset="0"/>
                            </a:rPr>
                          </m:ctrlPr>
                        </m:sSupPr>
                        <m:e>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r>
                                    <a:rPr lang="en-US" sz="2000" i="1">
                                      <a:latin typeface="Cambria Math" charset="0"/>
                                      <a:ea typeface="Calibri" charset="0"/>
                                      <a:cs typeface="Times New Roman" charset="0"/>
                                    </a:rPr>
                                    <m:t>𝜋</m:t>
                                  </m:r>
                                  <m:r>
                                    <a:rPr lang="en-US" sz="2000" i="1">
                                      <a:latin typeface="Cambria Math" charset="0"/>
                                      <a:ea typeface="Calibri" charset="0"/>
                                      <a:cs typeface="Times New Roman" charset="0"/>
                                    </a:rPr>
                                    <m:t>𝑘</m:t>
                                  </m:r>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𝑍</m:t>
                                      </m:r>
                                    </m:e>
                                    <m:sub>
                                      <m:r>
                                        <a:rPr lang="en-US" sz="2000" i="1">
                                          <a:latin typeface="Cambria Math" charset="0"/>
                                          <a:ea typeface="Calibri" charset="0"/>
                                          <a:cs typeface="Times New Roman" charset="0"/>
                                        </a:rPr>
                                        <m:t>𝑝</m:t>
                                      </m:r>
                                    </m:sub>
                                  </m:sSub>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𝑍</m:t>
                                      </m:r>
                                    </m:e>
                                    <m:sub>
                                      <m:r>
                                        <a:rPr lang="en-US" sz="2000" i="1">
                                          <a:latin typeface="Cambria Math" charset="0"/>
                                          <a:ea typeface="Calibri" charset="0"/>
                                          <a:cs typeface="Times New Roman" charset="0"/>
                                        </a:rPr>
                                        <m:t>𝑡</m:t>
                                      </m:r>
                                    </m:sub>
                                  </m:sSub>
                                  <m:sSup>
                                    <m:sSupPr>
                                      <m:ctrlPr>
                                        <a:rPr lang="en-US" sz="2000" i="1">
                                          <a:latin typeface="Cambria Math" panose="02040503050406030204" pitchFamily="18" charset="0"/>
                                          <a:ea typeface="Calibri" charset="0"/>
                                          <a:cs typeface="Times New Roman" charset="0"/>
                                        </a:rPr>
                                      </m:ctrlPr>
                                    </m:sSupPr>
                                    <m:e>
                                      <m:r>
                                        <a:rPr lang="en-US" sz="2000" i="1">
                                          <a:latin typeface="Cambria Math" charset="0"/>
                                          <a:ea typeface="Calibri" charset="0"/>
                                          <a:cs typeface="Times New Roman" charset="0"/>
                                        </a:rPr>
                                        <m:t>𝑒</m:t>
                                      </m:r>
                                    </m:e>
                                    <m:sup>
                                      <m:r>
                                        <a:rPr lang="en-US" sz="2000" i="1">
                                          <a:latin typeface="Cambria Math" charset="0"/>
                                          <a:ea typeface="Calibri" charset="0"/>
                                          <a:cs typeface="Times New Roman" charset="0"/>
                                        </a:rPr>
                                        <m:t>2</m:t>
                                      </m:r>
                                    </m:sup>
                                  </m:sSup>
                                </m:num>
                                <m:den>
                                  <m:r>
                                    <a:rPr lang="en-US" sz="2000" i="1">
                                      <a:latin typeface="Cambria Math" charset="0"/>
                                      <a:ea typeface="Calibri" charset="0"/>
                                      <a:cs typeface="Times New Roman" charset="0"/>
                                    </a:rPr>
                                    <m:t>𝜇</m:t>
                                  </m:r>
                                  <m:sSubSup>
                                    <m:sSubSupPr>
                                      <m:ctrlPr>
                                        <a:rPr lang="en-US" sz="2000" i="1">
                                          <a:latin typeface="Cambria Math" panose="02040503050406030204" pitchFamily="18" charset="0"/>
                                          <a:ea typeface="Calibri" charset="0"/>
                                          <a:cs typeface="Times New Roman" charset="0"/>
                                        </a:rPr>
                                      </m:ctrlPr>
                                    </m:sSubSupPr>
                                    <m:e>
                                      <m:r>
                                        <a:rPr lang="en-US" sz="2000" i="1">
                                          <a:latin typeface="Cambria Math" charset="0"/>
                                          <a:ea typeface="Calibri" charset="0"/>
                                          <a:cs typeface="Times New Roman" charset="0"/>
                                        </a:rPr>
                                        <m:t>𝑣</m:t>
                                      </m:r>
                                    </m:e>
                                    <m:sub>
                                      <m:r>
                                        <a:rPr lang="en-US" sz="2000" i="1">
                                          <a:latin typeface="Cambria Math" charset="0"/>
                                          <a:ea typeface="Calibri" charset="0"/>
                                          <a:cs typeface="Times New Roman" charset="0"/>
                                        </a:rPr>
                                        <m:t>𝑝𝑖</m:t>
                                      </m:r>
                                    </m:sub>
                                    <m:sup>
                                      <m:r>
                                        <a:rPr lang="en-US" sz="2000" i="1">
                                          <a:latin typeface="Cambria Math" charset="0"/>
                                          <a:ea typeface="Calibri" charset="0"/>
                                          <a:cs typeface="Times New Roman" charset="0"/>
                                        </a:rPr>
                                        <m:t>2</m:t>
                                      </m:r>
                                    </m:sup>
                                  </m:sSubSup>
                                </m:den>
                              </m:f>
                            </m:e>
                          </m:d>
                        </m:e>
                        <m:sup>
                          <m:r>
                            <a:rPr lang="en-US" sz="2000" i="1">
                              <a:latin typeface="Cambria Math" charset="0"/>
                              <a:ea typeface="Calibri" charset="0"/>
                              <a:cs typeface="Times New Roman" charset="0"/>
                            </a:rPr>
                            <m:t>2</m:t>
                          </m:r>
                        </m:sup>
                      </m:sSup>
                      <m:r>
                        <a:rPr lang="en-US" sz="2000" i="1">
                          <a:latin typeface="Cambria Math" charset="0"/>
                          <a:ea typeface="Calibri" charset="0"/>
                          <a:cs typeface="Times New Roman" charset="0"/>
                        </a:rPr>
                        <m:t> </m:t>
                      </m:r>
                      <m:d>
                        <m:dPr>
                          <m:begChr m:val="["/>
                          <m:endChr m:val="]"/>
                          <m:ctrlPr>
                            <a:rPr lang="en-US" sz="2000" i="1">
                              <a:latin typeface="Cambria Math" panose="02040503050406030204" pitchFamily="18" charset="0"/>
                              <a:ea typeface="Calibri" charset="0"/>
                              <a:cs typeface="Times New Roman" charset="0"/>
                            </a:rPr>
                          </m:ctrlPr>
                        </m:dPr>
                        <m:e>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r>
                                    <a:rPr lang="en-US" sz="2000" i="1">
                                      <a:latin typeface="Cambria Math" charset="0"/>
                                      <a:ea typeface="Calibri" charset="0"/>
                                      <a:cs typeface="Times New Roman" charset="0"/>
                                    </a:rPr>
                                    <m:t>1</m:t>
                                  </m:r>
                                </m:num>
                                <m:den>
                                  <m:func>
                                    <m:funcPr>
                                      <m:ctrlPr>
                                        <a:rPr lang="en-US" sz="2000" i="1">
                                          <a:latin typeface="Cambria Math" panose="02040503050406030204" pitchFamily="18" charset="0"/>
                                          <a:ea typeface="Calibri" charset="0"/>
                                          <a:cs typeface="Times New Roman" charset="0"/>
                                        </a:rPr>
                                      </m:ctrlPr>
                                    </m:funcPr>
                                    <m:fName>
                                      <m:sSup>
                                        <m:sSupPr>
                                          <m:ctrlPr>
                                            <a:rPr lang="en-US" sz="2000" i="1">
                                              <a:latin typeface="Cambria Math" panose="02040503050406030204" pitchFamily="18" charset="0"/>
                                              <a:ea typeface="Calibri"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fName>
                                    <m:e>
                                      <m:d>
                                        <m:dPr>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sSub>
                                                <m:sSubPr>
                                                  <m:ctrlPr>
                                                    <a:rPr lang="en-US" sz="2000" i="1">
                                                      <a:latin typeface="Cambria Math" panose="02040503050406030204" pitchFamily="18" charset="0"/>
                                                      <a:ea typeface="Calibri" charset="0"/>
                                                      <a:cs typeface="Times New Roman" charset="0"/>
                                                    </a:rPr>
                                                  </m:ctrlPr>
                                                </m:sSubPr>
                                                <m:e>
                                                  <m:r>
                                                    <m:rPr>
                                                      <m:sty m:val="p"/>
                                                    </m:rPr>
                                                    <a:rPr lang="el-GR"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num>
                                            <m:den>
                                              <m:r>
                                                <a:rPr lang="en-US" sz="2000" i="1">
                                                  <a:latin typeface="Cambria Math" charset="0"/>
                                                  <a:ea typeface="Calibri" charset="0"/>
                                                  <a:cs typeface="Times New Roman" charset="0"/>
                                                </a:rPr>
                                                <m:t>2</m:t>
                                              </m:r>
                                            </m:den>
                                          </m:f>
                                        </m:e>
                                      </m:d>
                                    </m:e>
                                  </m:func>
                                </m:den>
                              </m:f>
                            </m:e>
                          </m:d>
                        </m:e>
                      </m:d>
                    </m:oMath>
                  </m:oMathPara>
                </a14:m>
                <a:endParaRPr lang="en-US" sz="2000">
                  <a:latin typeface="Calibri" charset="0"/>
                  <a:ea typeface="Calibri" charset="0"/>
                  <a:cs typeface="Times New Roman" charset="0"/>
                </a:endParaRPr>
              </a:p>
              <a:p>
                <a:pPr marL="1005840" lvl="2" indent="-342900">
                  <a:spcBef>
                    <a:spcPts val="500"/>
                  </a:spcBef>
                  <a:buFont typeface="Arial" charset="0"/>
                  <a:buChar char="•"/>
                </a:pPr>
                <a:r>
                  <a:rPr lang="en-US" sz="2000">
                    <a:latin typeface="Calibri" charset="0"/>
                    <a:ea typeface="Calibri" charset="0"/>
                    <a:cs typeface="Times New Roman" charset="0"/>
                  </a:rPr>
                  <a:t>The </a:t>
                </a:r>
                <a:r>
                  <a:rPr lang="en-US" sz="2000" b="1">
                    <a:latin typeface="Calibri" charset="0"/>
                    <a:ea typeface="Calibri" charset="0"/>
                    <a:cs typeface="Times New Roman" charset="0"/>
                  </a:rPr>
                  <a:t>probability function</a:t>
                </a:r>
                <a:r>
                  <a:rPr lang="en-US" sz="2000">
                    <a:latin typeface="Calibri" charset="0"/>
                    <a:ea typeface="Calibri" charset="0"/>
                    <a:cs typeface="Times New Roman" charset="0"/>
                  </a:rPr>
                  <a:t> P for only one angle:</a:t>
                </a:r>
              </a:p>
              <a:p>
                <a:pPr/>
                <a14:m>
                  <m:oMathPara xmlns:m="http://schemas.openxmlformats.org/officeDocument/2006/math">
                    <m:oMathParaPr>
                      <m:jc m:val="centerGroup"/>
                    </m:oMathParaPr>
                    <m:oMath xmlns:m="http://schemas.openxmlformats.org/officeDocument/2006/math">
                      <m:r>
                        <a:rPr lang="en-US" sz="1400" i="1">
                          <a:latin typeface="Cambria Math" charset="0"/>
                          <a:ea typeface="Calibri" charset="0"/>
                          <a:cs typeface="Times New Roman" charset="0"/>
                        </a:rPr>
                        <m:t>𝑃</m:t>
                      </m:r>
                      <m:d>
                        <m:dPr>
                          <m:ctrlPr>
                            <a:rPr lang="en-US" sz="1400" i="1">
                              <a:latin typeface="Cambria Math" panose="02040503050406030204" pitchFamily="18" charset="0"/>
                              <a:ea typeface="Calibri" charset="0"/>
                              <a:cs typeface="Times New Roman" charset="0"/>
                            </a:rPr>
                          </m:ctrlPr>
                        </m:dPr>
                        <m:e>
                          <m:sSub>
                            <m:sSubPr>
                              <m:ctrlPr>
                                <a:rPr lang="en-US" sz="1400" i="1">
                                  <a:latin typeface="Cambria Math" panose="02040503050406030204" pitchFamily="18" charset="0"/>
                                  <a:ea typeface="Calibri" charset="0"/>
                                  <a:cs typeface="Times New Roman" charset="0"/>
                                </a:rPr>
                              </m:ctrlPr>
                            </m:sSubPr>
                            <m:e>
                              <m:r>
                                <m:rPr>
                                  <m:sty m:val="p"/>
                                </m:rPr>
                                <a:rPr lang="en-US" sz="1400">
                                  <a:latin typeface="Cambria Math" charset="0"/>
                                  <a:ea typeface="Calibri" charset="0"/>
                                  <a:cs typeface="Times New Roman" charset="0"/>
                                </a:rPr>
                                <m:t>Θ</m:t>
                              </m:r>
                            </m:e>
                            <m:sub>
                              <m:r>
                                <a:rPr lang="en-US" sz="1400" i="1">
                                  <a:latin typeface="Cambria Math" charset="0"/>
                                  <a:ea typeface="Calibri" charset="0"/>
                                  <a:cs typeface="Times New Roman" charset="0"/>
                                </a:rPr>
                                <m:t>𝐶𝑀</m:t>
                              </m:r>
                            </m:sub>
                          </m:sSub>
                        </m:e>
                      </m:d>
                      <m:r>
                        <a:rPr lang="en-US" sz="1400" i="1">
                          <a:latin typeface="Cambria Math" charset="0"/>
                          <a:ea typeface="Calibri" charset="0"/>
                          <a:cs typeface="Times New Roman" charset="0"/>
                        </a:rPr>
                        <m:t>=</m:t>
                      </m:r>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r>
                                <a:rPr lang="en-US" sz="1400" i="1">
                                  <a:latin typeface="Cambria Math" charset="0"/>
                                  <a:ea typeface="Calibri" charset="0"/>
                                  <a:cs typeface="Times New Roman" charset="0"/>
                                </a:rPr>
                                <m:t>𝜋𝜌</m:t>
                              </m:r>
                              <m:r>
                                <a:rPr lang="en-US" sz="1400" i="1">
                                  <a:latin typeface="Cambria Math" charset="0"/>
                                  <a:ea typeface="Calibri" charset="0"/>
                                  <a:cs typeface="Times New Roman" charset="0"/>
                                </a:rPr>
                                <m:t>𝐿</m:t>
                              </m:r>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𝑁</m:t>
                                  </m:r>
                                </m:e>
                                <m:sub>
                                  <m:r>
                                    <a:rPr lang="en-US" sz="1400" i="1">
                                      <a:latin typeface="Cambria Math" charset="0"/>
                                      <a:ea typeface="Calibri" charset="0"/>
                                      <a:cs typeface="Times New Roman" charset="0"/>
                                    </a:rPr>
                                    <m:t>𝐴𝑣𝑜𝑔</m:t>
                                  </m:r>
                                </m:sub>
                              </m:sSub>
                            </m:num>
                            <m:den>
                              <m:r>
                                <a:rPr lang="en-US" sz="1400" i="1">
                                  <a:latin typeface="Cambria Math" charset="0"/>
                                  <a:ea typeface="Calibri" charset="0"/>
                                  <a:cs typeface="Times New Roman" charset="0"/>
                                </a:rPr>
                                <m:t>𝐴</m:t>
                              </m:r>
                            </m:den>
                          </m:f>
                        </m:e>
                      </m:d>
                      <m:sSup>
                        <m:sSupPr>
                          <m:ctrlPr>
                            <a:rPr lang="en-US" sz="1400" i="1">
                              <a:latin typeface="Cambria Math" panose="02040503050406030204" pitchFamily="18" charset="0"/>
                              <a:ea typeface="Calibri" charset="0"/>
                              <a:cs typeface="Times New Roman" charset="0"/>
                            </a:rPr>
                          </m:ctrlPr>
                        </m:sSupPr>
                        <m:e>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r>
                                    <a:rPr lang="en-US" sz="1400" i="1">
                                      <a:latin typeface="Cambria Math" charset="0"/>
                                      <a:ea typeface="Calibri" charset="0"/>
                                      <a:cs typeface="Times New Roman" charset="0"/>
                                    </a:rPr>
                                    <m:t>𝑘</m:t>
                                  </m:r>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𝑍</m:t>
                                      </m:r>
                                    </m:e>
                                    <m:sub>
                                      <m:r>
                                        <a:rPr lang="en-US" sz="1400" i="1">
                                          <a:latin typeface="Cambria Math" charset="0"/>
                                          <a:ea typeface="Calibri" charset="0"/>
                                          <a:cs typeface="Times New Roman" charset="0"/>
                                        </a:rPr>
                                        <m:t>𝑝</m:t>
                                      </m:r>
                                    </m:sub>
                                  </m:sSub>
                                  <m:sSub>
                                    <m:sSubPr>
                                      <m:ctrlPr>
                                        <a:rPr lang="en-US" sz="1400" i="1">
                                          <a:latin typeface="Cambria Math" panose="02040503050406030204" pitchFamily="18" charset="0"/>
                                          <a:ea typeface="Calibri" charset="0"/>
                                          <a:cs typeface="Times New Roman" charset="0"/>
                                        </a:rPr>
                                      </m:ctrlPr>
                                    </m:sSubPr>
                                    <m:e>
                                      <m:r>
                                        <a:rPr lang="en-US" sz="1400" i="1">
                                          <a:latin typeface="Cambria Math" charset="0"/>
                                          <a:ea typeface="Calibri" charset="0"/>
                                          <a:cs typeface="Times New Roman" charset="0"/>
                                        </a:rPr>
                                        <m:t>𝑍</m:t>
                                      </m:r>
                                    </m:e>
                                    <m:sub>
                                      <m:r>
                                        <a:rPr lang="en-US" sz="1400" i="1">
                                          <a:latin typeface="Cambria Math" charset="0"/>
                                          <a:ea typeface="Calibri" charset="0"/>
                                          <a:cs typeface="Times New Roman" charset="0"/>
                                        </a:rPr>
                                        <m:t>𝑡</m:t>
                                      </m:r>
                                    </m:sub>
                                  </m:sSub>
                                  <m:sSup>
                                    <m:sSupPr>
                                      <m:ctrlPr>
                                        <a:rPr lang="en-US" sz="1400" i="1">
                                          <a:latin typeface="Cambria Math" panose="02040503050406030204" pitchFamily="18" charset="0"/>
                                          <a:ea typeface="Calibri" charset="0"/>
                                          <a:cs typeface="Times New Roman" charset="0"/>
                                        </a:rPr>
                                      </m:ctrlPr>
                                    </m:sSupPr>
                                    <m:e>
                                      <m:r>
                                        <a:rPr lang="en-US" sz="1400" i="1">
                                          <a:latin typeface="Cambria Math" charset="0"/>
                                          <a:ea typeface="Calibri" charset="0"/>
                                          <a:cs typeface="Times New Roman" charset="0"/>
                                        </a:rPr>
                                        <m:t>𝑒</m:t>
                                      </m:r>
                                    </m:e>
                                    <m:sup>
                                      <m:r>
                                        <a:rPr lang="en-US" sz="1400" i="1">
                                          <a:latin typeface="Cambria Math" charset="0"/>
                                          <a:ea typeface="Calibri" charset="0"/>
                                          <a:cs typeface="Times New Roman" charset="0"/>
                                        </a:rPr>
                                        <m:t>2</m:t>
                                      </m:r>
                                    </m:sup>
                                  </m:sSup>
                                </m:num>
                                <m:den>
                                  <m:r>
                                    <a:rPr lang="en-US" sz="1400" i="1">
                                      <a:latin typeface="Cambria Math" charset="0"/>
                                      <a:ea typeface="Calibri" charset="0"/>
                                      <a:cs typeface="Times New Roman" charset="0"/>
                                    </a:rPr>
                                    <m:t>𝜇</m:t>
                                  </m:r>
                                  <m:sSubSup>
                                    <m:sSubSupPr>
                                      <m:ctrlPr>
                                        <a:rPr lang="en-US" sz="1400" i="1">
                                          <a:latin typeface="Cambria Math" panose="02040503050406030204" pitchFamily="18" charset="0"/>
                                          <a:ea typeface="Calibri" charset="0"/>
                                          <a:cs typeface="Times New Roman" charset="0"/>
                                        </a:rPr>
                                      </m:ctrlPr>
                                    </m:sSubSupPr>
                                    <m:e>
                                      <m:r>
                                        <a:rPr lang="en-US" sz="1400" i="1">
                                          <a:latin typeface="Cambria Math" charset="0"/>
                                          <a:ea typeface="Calibri" charset="0"/>
                                          <a:cs typeface="Times New Roman" charset="0"/>
                                        </a:rPr>
                                        <m:t>𝑣</m:t>
                                      </m:r>
                                    </m:e>
                                    <m:sub>
                                      <m:r>
                                        <a:rPr lang="en-US" sz="1400" i="1">
                                          <a:latin typeface="Cambria Math" charset="0"/>
                                          <a:ea typeface="Calibri" charset="0"/>
                                          <a:cs typeface="Times New Roman" charset="0"/>
                                        </a:rPr>
                                        <m:t>𝑝𝑖</m:t>
                                      </m:r>
                                    </m:sub>
                                    <m:sup>
                                      <m:r>
                                        <a:rPr lang="en-US" sz="1400" i="1">
                                          <a:latin typeface="Cambria Math" charset="0"/>
                                          <a:ea typeface="Calibri" charset="0"/>
                                          <a:cs typeface="Times New Roman" charset="0"/>
                                        </a:rPr>
                                        <m:t>2</m:t>
                                      </m:r>
                                    </m:sup>
                                  </m:sSubSup>
                                </m:den>
                              </m:f>
                            </m:e>
                          </m:d>
                        </m:e>
                        <m:sup>
                          <m:r>
                            <a:rPr lang="en-US" sz="1400" i="1">
                              <a:latin typeface="Cambria Math" charset="0"/>
                              <a:ea typeface="Calibri" charset="0"/>
                              <a:cs typeface="Times New Roman" charset="0"/>
                            </a:rPr>
                            <m:t>2</m:t>
                          </m:r>
                        </m:sup>
                      </m:sSup>
                      <m:d>
                        <m:dPr>
                          <m:begChr m:val="["/>
                          <m:endChr m:val="]"/>
                          <m:ctrlPr>
                            <a:rPr lang="en-US" sz="1400" i="1">
                              <a:latin typeface="Cambria Math" panose="02040503050406030204" pitchFamily="18" charset="0"/>
                              <a:ea typeface="Calibri" charset="0"/>
                              <a:cs typeface="Times New Roman" charset="0"/>
                            </a:rPr>
                          </m:ctrlPr>
                        </m:dPr>
                        <m:e>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r>
                                    <a:rPr lang="en-US" sz="1400" i="1">
                                      <a:latin typeface="Cambria Math" charset="0"/>
                                      <a:ea typeface="Calibri" charset="0"/>
                                      <a:cs typeface="Times New Roman" charset="0"/>
                                    </a:rPr>
                                    <m:t>1</m:t>
                                  </m:r>
                                </m:num>
                                <m:den>
                                  <m:func>
                                    <m:funcPr>
                                      <m:ctrlPr>
                                        <a:rPr lang="en-US" sz="1400" i="1">
                                          <a:latin typeface="Cambria Math" panose="02040503050406030204" pitchFamily="18" charset="0"/>
                                          <a:ea typeface="Calibri" charset="0"/>
                                          <a:cs typeface="Times New Roman" charset="0"/>
                                        </a:rPr>
                                      </m:ctrlPr>
                                    </m:funcPr>
                                    <m:fName>
                                      <m:sSup>
                                        <m:sSupPr>
                                          <m:ctrlPr>
                                            <a:rPr lang="en-US" sz="1400" i="1">
                                              <a:latin typeface="Cambria Math" panose="02040503050406030204" pitchFamily="18" charset="0"/>
                                              <a:ea typeface="Calibri" charset="0"/>
                                              <a:cs typeface="Times New Roman" charset="0"/>
                                            </a:rPr>
                                          </m:ctrlPr>
                                        </m:sSupPr>
                                        <m:e>
                                          <m:r>
                                            <a:rPr lang="en-US" sz="1400" i="1">
                                              <a:latin typeface="Cambria Math" charset="0"/>
                                              <a:ea typeface="Calibri" charset="0"/>
                                              <a:cs typeface="Times New Roman" charset="0"/>
                                            </a:rPr>
                                            <m:t>𝑇𝑎𝑛</m:t>
                                          </m:r>
                                        </m:e>
                                        <m:sup>
                                          <m:r>
                                            <a:rPr lang="en-US" sz="1400" i="1">
                                              <a:latin typeface="Cambria Math" charset="0"/>
                                              <a:ea typeface="Calibri" charset="0"/>
                                              <a:cs typeface="Times New Roman" charset="0"/>
                                            </a:rPr>
                                            <m:t>2</m:t>
                                          </m:r>
                                        </m:sup>
                                      </m:sSup>
                                    </m:fName>
                                    <m:e>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sSub>
                                                <m:sSubPr>
                                                  <m:ctrlPr>
                                                    <a:rPr lang="en-US" sz="1400" i="1">
                                                      <a:latin typeface="Cambria Math" panose="02040503050406030204" pitchFamily="18" charset="0"/>
                                                      <a:ea typeface="Calibri" charset="0"/>
                                                      <a:cs typeface="Times New Roman" charset="0"/>
                                                    </a:rPr>
                                                  </m:ctrlPr>
                                                </m:sSubPr>
                                                <m:e>
                                                  <m:r>
                                                    <m:rPr>
                                                      <m:sty m:val="p"/>
                                                    </m:rPr>
                                                    <a:rPr lang="el-GR" sz="1400">
                                                      <a:latin typeface="Cambria Math" charset="0"/>
                                                      <a:ea typeface="Calibri" charset="0"/>
                                                      <a:cs typeface="Times New Roman" charset="0"/>
                                                    </a:rPr>
                                                    <m:t>Θ</m:t>
                                                  </m:r>
                                                </m:e>
                                                <m:sub>
                                                  <m:r>
                                                    <a:rPr lang="en-US" sz="1400" i="1">
                                                      <a:latin typeface="Cambria Math" charset="0"/>
                                                      <a:ea typeface="Calibri" charset="0"/>
                                                      <a:cs typeface="Times New Roman" charset="0"/>
                                                    </a:rPr>
                                                    <m:t>𝐶𝑀</m:t>
                                                  </m:r>
                                                </m:sub>
                                              </m:sSub>
                                            </m:num>
                                            <m:den>
                                              <m:r>
                                                <a:rPr lang="en-US" sz="1400" i="1">
                                                  <a:latin typeface="Cambria Math" charset="0"/>
                                                  <a:ea typeface="Calibri" charset="0"/>
                                                  <a:cs typeface="Times New Roman" charset="0"/>
                                                </a:rPr>
                                                <m:t>2</m:t>
                                              </m:r>
                                            </m:den>
                                          </m:f>
                                        </m:e>
                                      </m:d>
                                    </m:e>
                                  </m:func>
                                </m:den>
                              </m:f>
                            </m:e>
                          </m:d>
                          <m:r>
                            <a:rPr lang="en-US" sz="1400" i="1">
                              <a:latin typeface="Cambria Math" charset="0"/>
                              <a:ea typeface="Calibri" charset="0"/>
                              <a:cs typeface="Times New Roman" charset="0"/>
                            </a:rPr>
                            <m:t>−</m:t>
                          </m:r>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r>
                                    <a:rPr lang="en-US" sz="1400" i="1">
                                      <a:latin typeface="Cambria Math" charset="0"/>
                                      <a:ea typeface="Calibri" charset="0"/>
                                      <a:cs typeface="Times New Roman" charset="0"/>
                                    </a:rPr>
                                    <m:t>1</m:t>
                                  </m:r>
                                </m:num>
                                <m:den>
                                  <m:func>
                                    <m:funcPr>
                                      <m:ctrlPr>
                                        <a:rPr lang="en-US" sz="1400" i="1">
                                          <a:latin typeface="Cambria Math" panose="02040503050406030204" pitchFamily="18" charset="0"/>
                                          <a:ea typeface="Calibri" charset="0"/>
                                          <a:cs typeface="Times New Roman" charset="0"/>
                                        </a:rPr>
                                      </m:ctrlPr>
                                    </m:funcPr>
                                    <m:fName>
                                      <m:sSup>
                                        <m:sSupPr>
                                          <m:ctrlPr>
                                            <a:rPr lang="en-US" sz="1400" i="1">
                                              <a:latin typeface="Cambria Math" panose="02040503050406030204" pitchFamily="18" charset="0"/>
                                              <a:ea typeface="Calibri" charset="0"/>
                                              <a:cs typeface="Times New Roman" charset="0"/>
                                            </a:rPr>
                                          </m:ctrlPr>
                                        </m:sSupPr>
                                        <m:e>
                                          <m:r>
                                            <a:rPr lang="en-US" sz="1400" i="1">
                                              <a:latin typeface="Cambria Math" charset="0"/>
                                              <a:ea typeface="Calibri" charset="0"/>
                                              <a:cs typeface="Times New Roman" charset="0"/>
                                            </a:rPr>
                                            <m:t>𝑇𝑎𝑛</m:t>
                                          </m:r>
                                        </m:e>
                                        <m:sup>
                                          <m:r>
                                            <a:rPr lang="en-US" sz="1400" i="1">
                                              <a:latin typeface="Cambria Math" charset="0"/>
                                              <a:ea typeface="Calibri" charset="0"/>
                                              <a:cs typeface="Times New Roman" charset="0"/>
                                            </a:rPr>
                                            <m:t>2</m:t>
                                          </m:r>
                                        </m:sup>
                                      </m:sSup>
                                    </m:fName>
                                    <m:e>
                                      <m:d>
                                        <m:dPr>
                                          <m:ctrlPr>
                                            <a:rPr lang="en-US" sz="1400" i="1">
                                              <a:latin typeface="Cambria Math" panose="02040503050406030204" pitchFamily="18" charset="0"/>
                                              <a:ea typeface="Calibri" charset="0"/>
                                              <a:cs typeface="Times New Roman" charset="0"/>
                                            </a:rPr>
                                          </m:ctrlPr>
                                        </m:dPr>
                                        <m:e>
                                          <m:f>
                                            <m:fPr>
                                              <m:ctrlPr>
                                                <a:rPr lang="en-US" sz="1400" i="1">
                                                  <a:latin typeface="Cambria Math" panose="02040503050406030204" pitchFamily="18" charset="0"/>
                                                  <a:ea typeface="Calibri" charset="0"/>
                                                  <a:cs typeface="Times New Roman" charset="0"/>
                                                </a:rPr>
                                              </m:ctrlPr>
                                            </m:fPr>
                                            <m:num>
                                              <m:sSub>
                                                <m:sSubPr>
                                                  <m:ctrlPr>
                                                    <a:rPr lang="en-US" sz="1400" i="1">
                                                      <a:latin typeface="Cambria Math" panose="02040503050406030204" pitchFamily="18" charset="0"/>
                                                      <a:ea typeface="Calibri" charset="0"/>
                                                      <a:cs typeface="Times New Roman" charset="0"/>
                                                    </a:rPr>
                                                  </m:ctrlPr>
                                                </m:sSubPr>
                                                <m:e>
                                                  <m:r>
                                                    <m:rPr>
                                                      <m:sty m:val="p"/>
                                                    </m:rPr>
                                                    <a:rPr lang="el-GR" sz="1400">
                                                      <a:latin typeface="Cambria Math" charset="0"/>
                                                      <a:ea typeface="Calibri" charset="0"/>
                                                      <a:cs typeface="Times New Roman" charset="0"/>
                                                    </a:rPr>
                                                    <m:t>Θ</m:t>
                                                  </m:r>
                                                </m:e>
                                                <m:sub>
                                                  <m:r>
                                                    <a:rPr lang="en-US" sz="1400" i="1">
                                                      <a:latin typeface="Cambria Math" charset="0"/>
                                                      <a:ea typeface="Calibri" charset="0"/>
                                                      <a:cs typeface="Times New Roman" charset="0"/>
                                                    </a:rPr>
                                                    <m:t>𝐶𝑀</m:t>
                                                  </m:r>
                                                </m:sub>
                                              </m:sSub>
                                              <m:r>
                                                <a:rPr lang="en-US" sz="1400" i="1">
                                                  <a:latin typeface="Cambria Math" charset="0"/>
                                                  <a:ea typeface="Calibri" charset="0"/>
                                                  <a:cs typeface="Times New Roman" charset="0"/>
                                                </a:rPr>
                                                <m:t>+1°</m:t>
                                              </m:r>
                                            </m:num>
                                            <m:den>
                                              <m:r>
                                                <a:rPr lang="en-US" sz="1400" i="1">
                                                  <a:latin typeface="Cambria Math" charset="0"/>
                                                  <a:ea typeface="Calibri" charset="0"/>
                                                  <a:cs typeface="Times New Roman" charset="0"/>
                                                </a:rPr>
                                                <m:t>2</m:t>
                                              </m:r>
                                            </m:den>
                                          </m:f>
                                        </m:e>
                                      </m:d>
                                    </m:e>
                                  </m:func>
                                </m:den>
                              </m:f>
                            </m:e>
                          </m:d>
                        </m:e>
                      </m:d>
                    </m:oMath>
                  </m:oMathPara>
                </a14:m>
                <a:endParaRPr lang="en-US" sz="1600">
                  <a:ea typeface="Calibri" charset="0"/>
                  <a:cs typeface="Times New Roman" charset="0"/>
                </a:endParaRPr>
              </a:p>
              <a:p>
                <a:pPr lvl="3">
                  <a:spcBef>
                    <a:spcPts val="500"/>
                  </a:spcBef>
                </a:pPr>
                <a:r>
                  <a:rPr lang="en-US" sz="1600">
                    <a:ea typeface="Calibri" charset="0"/>
                    <a:cs typeface="Times New Roman" charset="0"/>
                  </a:rPr>
                  <a:t>where:</a:t>
                </a:r>
              </a:p>
              <a:p>
                <a:pPr lvl="3"/>
                <a:r>
                  <a:rPr lang="en-US" sz="1600">
                    <a:ea typeface="Calibri" charset="0"/>
                    <a:cs typeface="Times New Roman" charset="0"/>
                  </a:rPr>
                  <a:t>L is the length between scatters.</a:t>
                </a:r>
              </a:p>
              <a:p>
                <a:pPr lvl="3"/>
                <a:r>
                  <a:rPr lang="el-GR" sz="1600">
                    <a:ea typeface="Calibri" charset="0"/>
                    <a:cs typeface="Times New Roman" charset="0"/>
                  </a:rPr>
                  <a:t>ρ</a:t>
                </a:r>
                <a:r>
                  <a:rPr lang="en-US" sz="1600">
                    <a:ea typeface="Calibri" charset="0"/>
                    <a:cs typeface="Times New Roman" charset="0"/>
                  </a:rPr>
                  <a:t> is the target density in kg/m</a:t>
                </a:r>
                <a:r>
                  <a:rPr lang="en-US" sz="1600" baseline="30000">
                    <a:ea typeface="Calibri" charset="0"/>
                    <a:cs typeface="Times New Roman" charset="0"/>
                  </a:rPr>
                  <a:t>3</a:t>
                </a:r>
                <a:r>
                  <a:rPr lang="en-US" sz="1600">
                    <a:ea typeface="Calibri" charset="0"/>
                    <a:cs typeface="Times New Roman"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0" y="387718"/>
                <a:ext cx="5972175" cy="6216445"/>
              </a:xfrm>
              <a:prstGeom prst="rect">
                <a:avLst/>
              </a:prstGeom>
              <a:blipFill>
                <a:blip r:embed="rId5"/>
                <a:stretch>
                  <a:fillRect l="-638" t="-612"/>
                </a:stretch>
              </a:blipFill>
            </p:spPr>
            <p:txBody>
              <a:bodyPr/>
              <a:lstStyle/>
              <a:p>
                <a:r>
                  <a:rPr lang="en-US">
                    <a:noFill/>
                  </a:rPr>
                  <a:t> </a:t>
                </a:r>
              </a:p>
            </p:txBody>
          </p:sp>
        </mc:Fallback>
      </mc:AlternateContent>
      <p:sp>
        <p:nvSpPr>
          <p:cNvPr id="12" name="Rectangle 11"/>
          <p:cNvSpPr/>
          <p:nvPr/>
        </p:nvSpPr>
        <p:spPr>
          <a:xfrm>
            <a:off x="6563308" y="4458656"/>
            <a:ext cx="5472023" cy="1323439"/>
          </a:xfrm>
          <a:prstGeom prst="rect">
            <a:avLst/>
          </a:prstGeom>
        </p:spPr>
        <p:txBody>
          <a:bodyPr wrap="square">
            <a:spAutoFit/>
          </a:bodyPr>
          <a:lstStyle/>
          <a:p>
            <a:pPr marL="285750" indent="-285750">
              <a:buFont typeface="Arial" charset="0"/>
              <a:buChar char="•"/>
            </a:pPr>
            <a:r>
              <a:rPr lang="en-US" sz="2000">
                <a:latin typeface="Calibri" charset="0"/>
                <a:ea typeface="Calibri" charset="0"/>
                <a:cs typeface="Times New Roman" charset="0"/>
              </a:rPr>
              <a:t>The probability function, combined with the energy function (Eq. 1), allows us to calculate </a:t>
            </a:r>
            <a:r>
              <a:rPr lang="en-US" sz="2000" u="sng">
                <a:latin typeface="Calibri" charset="0"/>
                <a:ea typeface="Calibri" charset="0"/>
                <a:cs typeface="Times New Roman" charset="0"/>
              </a:rPr>
              <a:t>number</a:t>
            </a:r>
            <a:r>
              <a:rPr lang="en-US" sz="2000">
                <a:latin typeface="Calibri" charset="0"/>
                <a:ea typeface="Calibri" charset="0"/>
                <a:cs typeface="Times New Roman" charset="0"/>
              </a:rPr>
              <a:t> and a</a:t>
            </a:r>
            <a:r>
              <a:rPr lang="en-US" sz="2000" u="sng">
                <a:latin typeface="Calibri" charset="0"/>
                <a:ea typeface="Calibri" charset="0"/>
                <a:cs typeface="Times New Roman" charset="0"/>
              </a:rPr>
              <a:t>verage energy</a:t>
            </a:r>
            <a:r>
              <a:rPr lang="en-US" sz="2000">
                <a:latin typeface="Calibri" charset="0"/>
                <a:ea typeface="Calibri" charset="0"/>
                <a:cs typeface="Times New Roman" charset="0"/>
              </a:rPr>
              <a:t> of successfully scattered </a:t>
            </a:r>
            <a:r>
              <a:rPr lang="en-US" sz="2000" baseline="30000">
                <a:latin typeface="Calibri" charset="0"/>
                <a:ea typeface="Calibri" charset="0"/>
                <a:cs typeface="Times New Roman" charset="0"/>
              </a:rPr>
              <a:t>2</a:t>
            </a:r>
            <a:r>
              <a:rPr lang="en-US" sz="2000">
                <a:latin typeface="Calibri" charset="0"/>
                <a:ea typeface="Calibri" charset="0"/>
                <a:cs typeface="Times New Roman" charset="0"/>
              </a:rPr>
              <a:t>d:</a:t>
            </a:r>
            <a:endParaRPr lang="en-US" sz="2000"/>
          </a:p>
        </p:txBody>
      </p:sp>
      <p:sp>
        <p:nvSpPr>
          <p:cNvPr id="2" name="Rectangle 1"/>
          <p:cNvSpPr/>
          <p:nvPr/>
        </p:nvSpPr>
        <p:spPr>
          <a:xfrm>
            <a:off x="6643687" y="3720269"/>
            <a:ext cx="5197864" cy="523220"/>
          </a:xfrm>
          <a:prstGeom prst="rect">
            <a:avLst/>
          </a:prstGeom>
        </p:spPr>
        <p:txBody>
          <a:bodyPr wrap="square">
            <a:spAutoFit/>
          </a:bodyPr>
          <a:lstStyle/>
          <a:p>
            <a:r>
              <a:rPr lang="en-US" sz="1400">
                <a:ea typeface="맑은 고딕" charset="-127"/>
                <a:cs typeface="Times New Roman" charset="0"/>
              </a:rPr>
              <a:t>Threshold value for </a:t>
            </a:r>
            <a:r>
              <a:rPr lang="en-US" sz="1400" baseline="30000">
                <a:ea typeface="맑은 고딕" charset="-127"/>
                <a:cs typeface="Times New Roman" charset="0"/>
              </a:rPr>
              <a:t>2</a:t>
            </a:r>
            <a:r>
              <a:rPr lang="en-US" sz="1400">
                <a:ea typeface="맑은 고딕" charset="-127"/>
                <a:cs typeface="Times New Roman" charset="0"/>
              </a:rPr>
              <a:t>D+</a:t>
            </a:r>
            <a:r>
              <a:rPr lang="en-US" sz="1400" baseline="30000">
                <a:ea typeface="맑은 고딕" charset="-127"/>
                <a:cs typeface="Times New Roman" charset="0"/>
              </a:rPr>
              <a:t>2</a:t>
            </a:r>
            <a:r>
              <a:rPr lang="en-US" sz="1400">
                <a:ea typeface="맑은 고딕" charset="-127"/>
                <a:cs typeface="Times New Roman" charset="0"/>
              </a:rPr>
              <a:t>D reaction cross section is around 0.1 MeV</a:t>
            </a:r>
            <a:r>
              <a:rPr lang="en-US" sz="1400">
                <a:effectLst/>
                <a:ea typeface="맑은 고딕" charset="-127"/>
                <a:cs typeface="Times New Roman" charset="0"/>
              </a:rPr>
              <a:t>. (blue arrow.)</a:t>
            </a:r>
          </a:p>
        </p:txBody>
      </p:sp>
    </p:spTree>
    <p:extLst>
      <p:ext uri="{BB962C8B-B14F-4D97-AF65-F5344CB8AC3E}">
        <p14:creationId xmlns:p14="http://schemas.microsoft.com/office/powerpoint/2010/main" val="142654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2392199"/>
                <a:ext cx="12192000" cy="4189417"/>
              </a:xfrm>
              <a:prstGeom prst="rect">
                <a:avLst/>
              </a:prstGeom>
            </p:spPr>
            <p:txBody>
              <a:bodyPr wrap="square">
                <a:spAutoFit/>
              </a:bodyPr>
              <a:lstStyle/>
              <a:p>
                <a:pPr>
                  <a:spcAft>
                    <a:spcPts val="500"/>
                  </a:spcAft>
                </a:pPr>
                <a:r>
                  <a:rPr lang="en-US" sz="2000">
                    <a:latin typeface="Calibri" charset="0"/>
                    <a:ea typeface="Calibri" charset="0"/>
                    <a:cs typeface="Times New Roman" charset="0"/>
                  </a:rPr>
                  <a:t>The integration limits are:  </a:t>
                </a:r>
                <a:r>
                  <a:rPr lang="en-US" sz="2000" err="1">
                    <a:solidFill>
                      <a:srgbClr val="000000"/>
                    </a:solidFill>
                    <a:latin typeface="Cambria Math" charset="0"/>
                    <a:ea typeface="Cambria Math" charset="0"/>
                    <a:cs typeface="Cambria Math" charset="0"/>
                  </a:rPr>
                  <a:t>Θ</a:t>
                </a:r>
                <a:r>
                  <a:rPr lang="en-US" sz="2000" baseline="-25000" err="1">
                    <a:solidFill>
                      <a:srgbClr val="000000"/>
                    </a:solidFill>
                    <a:latin typeface="Cambria Math" charset="0"/>
                    <a:ea typeface="Cambria Math" charset="0"/>
                    <a:cs typeface="Cambria Math" charset="0"/>
                  </a:rPr>
                  <a:t>CM_max</a:t>
                </a:r>
                <a:r>
                  <a:rPr lang="en-US" sz="2000" baseline="-25000">
                    <a:solidFill>
                      <a:srgbClr val="000000"/>
                    </a:solidFill>
                    <a:latin typeface="Cambria Math" charset="0"/>
                    <a:ea typeface="Cambria Math" charset="0"/>
                    <a:cs typeface="Cambria Math" charset="0"/>
                  </a:rPr>
                  <a:t> </a:t>
                </a:r>
                <a:r>
                  <a:rPr lang="en-US" sz="2000">
                    <a:latin typeface="Cambria Math" charset="0"/>
                    <a:ea typeface="Cambria Math" charset="0"/>
                    <a:cs typeface="Cambria Math" charset="0"/>
                  </a:rPr>
                  <a:t>= 180°</a:t>
                </a:r>
                <a:endParaRPr lang="en-US">
                  <a:latin typeface="Cambria Math" charset="0"/>
                  <a:ea typeface="Cambria Math" charset="0"/>
                  <a:cs typeface="Cambria Math" charset="0"/>
                </a:endParaRPr>
              </a:p>
              <a:p>
                <a:pPr>
                  <a:spcAft>
                    <a:spcPts val="500"/>
                  </a:spcAft>
                </a:pPr>
                <a:r>
                  <a:rPr lang="en-US">
                    <a:effectLst/>
                    <a:latin typeface="Cambria Math" charset="0"/>
                    <a:ea typeface="Cambria Math" charset="0"/>
                    <a:cs typeface="Cambria Math" charset="0"/>
                  </a:rPr>
                  <a:t>			</a:t>
                </a:r>
                <a14:m>
                  <m:oMath xmlns:m="http://schemas.openxmlformats.org/officeDocument/2006/math">
                    <m:sSub>
                      <m:sSubPr>
                        <m:ctrlPr>
                          <a:rPr lang="en-US" sz="2000" i="1">
                            <a:effectLst/>
                            <a:latin typeface="Cambria Math" panose="02040503050406030204" pitchFamily="18" charset="0"/>
                            <a:ea typeface="Calibri" charset="0"/>
                            <a:cs typeface="Times New Roman" charset="0"/>
                          </a:rPr>
                        </m:ctrlPr>
                      </m:sSubPr>
                      <m:e>
                        <m:r>
                          <m:rPr>
                            <m:sty m:val="p"/>
                          </m:rPr>
                          <a:rPr lang="en-US" sz="2000">
                            <a:effectLst/>
                            <a:latin typeface="Cambria Math" charset="0"/>
                            <a:ea typeface="Calibri" charset="0"/>
                            <a:cs typeface="Times New Roman" charset="0"/>
                          </a:rPr>
                          <m:t>Θ</m:t>
                        </m:r>
                      </m:e>
                      <m:sub>
                        <m:r>
                          <a:rPr lang="en-US" sz="2000" i="1">
                            <a:effectLst/>
                            <a:latin typeface="Cambria Math" charset="0"/>
                            <a:ea typeface="Calibri" charset="0"/>
                            <a:cs typeface="Times New Roman" charset="0"/>
                          </a:rPr>
                          <m:t>𝐶𝑀</m:t>
                        </m:r>
                        <m:r>
                          <a:rPr lang="en-US" sz="2000" i="1">
                            <a:effectLst/>
                            <a:latin typeface="Cambria Math" charset="0"/>
                            <a:ea typeface="Calibri" charset="0"/>
                            <a:cs typeface="Times New Roman" charset="0"/>
                          </a:rPr>
                          <m:t>_</m:t>
                        </m:r>
                        <m:r>
                          <a:rPr lang="en-US" sz="2000" i="1">
                            <a:effectLst/>
                            <a:latin typeface="Cambria Math" charset="0"/>
                            <a:ea typeface="Calibri" charset="0"/>
                            <a:cs typeface="Times New Roman" charset="0"/>
                          </a:rPr>
                          <m:t>𝑚𝑖𝑛</m:t>
                        </m:r>
                      </m:sub>
                    </m:sSub>
                    <m:r>
                      <a:rPr lang="en-US" sz="2000" i="1">
                        <a:effectLst/>
                        <a:latin typeface="Cambria Math" charset="0"/>
                        <a:ea typeface="Calibri" charset="0"/>
                        <a:cs typeface="Times New Roman" charset="0"/>
                      </a:rPr>
                      <m:t>=2×</m:t>
                    </m:r>
                    <m:r>
                      <a:rPr lang="en-US" sz="2000" i="1">
                        <a:effectLst/>
                        <a:latin typeface="Cambria Math" charset="0"/>
                        <a:ea typeface="Calibri" charset="0"/>
                        <a:cs typeface="Times New Roman" charset="0"/>
                      </a:rPr>
                      <m:t>𝐴𝑟𝑐𝐶𝑜𝑡</m:t>
                    </m:r>
                    <m:d>
                      <m:dPr>
                        <m:begChr m:val="["/>
                        <m:endChr m:val="]"/>
                        <m:ctrlPr>
                          <a:rPr lang="en-US" sz="2000" i="1">
                            <a:effectLst/>
                            <a:latin typeface="Cambria Math" panose="02040503050406030204" pitchFamily="18" charset="0"/>
                            <a:ea typeface="Calibri" charset="0"/>
                            <a:cs typeface="Times New Roman" charset="0"/>
                          </a:rPr>
                        </m:ctrlPr>
                      </m:dPr>
                      <m:e>
                        <m:d>
                          <m:dPr>
                            <m:ctrlPr>
                              <a:rPr lang="en-US" sz="2000" i="1">
                                <a:effectLst/>
                                <a:latin typeface="Cambria Math" panose="02040503050406030204" pitchFamily="18" charset="0"/>
                                <a:ea typeface="Calibri" charset="0"/>
                                <a:cs typeface="Times New Roman" charset="0"/>
                              </a:rPr>
                            </m:ctrlPr>
                          </m:dPr>
                          <m:e>
                            <m:f>
                              <m:fPr>
                                <m:ctrlPr>
                                  <a:rPr lang="en-US" sz="2000" i="1">
                                    <a:effectLst/>
                                    <a:latin typeface="Cambria Math" panose="02040503050406030204" pitchFamily="18" charset="0"/>
                                    <a:ea typeface="Calibri" charset="0"/>
                                    <a:cs typeface="Times New Roman" charset="0"/>
                                  </a:rPr>
                                </m:ctrlPr>
                              </m:fPr>
                              <m:num>
                                <m:sSub>
                                  <m:sSubPr>
                                    <m:ctrlPr>
                                      <a:rPr lang="en-US" sz="2000" i="1">
                                        <a:effectLst/>
                                        <a:latin typeface="Cambria Math" panose="02040503050406030204" pitchFamily="18" charset="0"/>
                                        <a:ea typeface="Calibri" charset="0"/>
                                        <a:cs typeface="Times New Roman" charset="0"/>
                                      </a:rPr>
                                    </m:ctrlPr>
                                  </m:sSubPr>
                                  <m:e>
                                    <m:r>
                                      <a:rPr lang="en-US" sz="2000" i="1" smtClean="0">
                                        <a:effectLst/>
                                        <a:latin typeface="Cambria Math" charset="0"/>
                                        <a:ea typeface="Calibri" charset="0"/>
                                        <a:cs typeface="Times New Roman" charset="0"/>
                                      </a:rPr>
                                      <m:t>𝜇</m:t>
                                    </m:r>
                                    <m:r>
                                      <a:rPr lang="en-US" sz="2000" i="1">
                                        <a:effectLst/>
                                        <a:latin typeface="Cambria Math" charset="0"/>
                                        <a:ea typeface="Calibri" charset="0"/>
                                        <a:cs typeface="Times New Roman" charset="0"/>
                                      </a:rPr>
                                      <m:t>𝑏</m:t>
                                    </m:r>
                                  </m:e>
                                  <m:sub>
                                    <m:r>
                                      <a:rPr lang="en-US" sz="2000" i="1">
                                        <a:effectLst/>
                                        <a:latin typeface="Cambria Math" charset="0"/>
                                        <a:ea typeface="Calibri" charset="0"/>
                                        <a:cs typeface="Times New Roman" charset="0"/>
                                      </a:rPr>
                                      <m:t>𝑚𝑎𝑥</m:t>
                                    </m:r>
                                  </m:sub>
                                </m:sSub>
                                <m:sSubSup>
                                  <m:sSubSupPr>
                                    <m:ctrlPr>
                                      <a:rPr lang="en-US" sz="2000" i="1">
                                        <a:effectLst/>
                                        <a:latin typeface="Cambria Math" panose="02040503050406030204" pitchFamily="18" charset="0"/>
                                        <a:ea typeface="Calibri" charset="0"/>
                                        <a:cs typeface="Times New Roman" charset="0"/>
                                      </a:rPr>
                                    </m:ctrlPr>
                                  </m:sSubSupPr>
                                  <m:e>
                                    <m:r>
                                      <a:rPr lang="en-US" sz="2000" i="1">
                                        <a:effectLst/>
                                        <a:latin typeface="Cambria Math" charset="0"/>
                                        <a:ea typeface="Calibri" charset="0"/>
                                        <a:cs typeface="Times New Roman" charset="0"/>
                                      </a:rPr>
                                      <m:t>𝑣</m:t>
                                    </m:r>
                                  </m:e>
                                  <m:sub>
                                    <m:r>
                                      <a:rPr lang="en-US" sz="2000" i="1">
                                        <a:effectLst/>
                                        <a:latin typeface="Cambria Math" charset="0"/>
                                        <a:ea typeface="Calibri" charset="0"/>
                                        <a:cs typeface="Times New Roman" charset="0"/>
                                      </a:rPr>
                                      <m:t>𝑝𝑖</m:t>
                                    </m:r>
                                  </m:sub>
                                  <m:sup>
                                    <m:r>
                                      <a:rPr lang="en-US" sz="2000" i="1">
                                        <a:effectLst/>
                                        <a:latin typeface="Cambria Math" charset="0"/>
                                        <a:ea typeface="Calibri" charset="0"/>
                                        <a:cs typeface="Times New Roman" charset="0"/>
                                      </a:rPr>
                                      <m:t>2</m:t>
                                    </m:r>
                                  </m:sup>
                                </m:sSubSup>
                              </m:num>
                              <m:den>
                                <m:r>
                                  <a:rPr lang="en-US" sz="2000" i="1">
                                    <a:effectLst/>
                                    <a:latin typeface="Cambria Math" charset="0"/>
                                    <a:ea typeface="Calibri" charset="0"/>
                                    <a:cs typeface="Times New Roman" charset="0"/>
                                  </a:rPr>
                                  <m:t>𝑘</m:t>
                                </m:r>
                                <m:sSup>
                                  <m:sSupPr>
                                    <m:ctrlPr>
                                      <a:rPr lang="en-US" sz="2000" i="1">
                                        <a:effectLst/>
                                        <a:latin typeface="Cambria Math" panose="02040503050406030204" pitchFamily="18" charset="0"/>
                                        <a:ea typeface="Calibri" charset="0"/>
                                        <a:cs typeface="Times New Roman" charset="0"/>
                                      </a:rPr>
                                    </m:ctrlPr>
                                  </m:sSupPr>
                                  <m:e>
                                    <m:r>
                                      <a:rPr lang="en-US" sz="2000" i="1">
                                        <a:effectLst/>
                                        <a:latin typeface="Cambria Math" charset="0"/>
                                        <a:ea typeface="Calibri" charset="0"/>
                                        <a:cs typeface="Times New Roman" charset="0"/>
                                      </a:rPr>
                                      <m:t>𝑒</m:t>
                                    </m:r>
                                  </m:e>
                                  <m:sup>
                                    <m:r>
                                      <a:rPr lang="en-US" sz="2000" i="1">
                                        <a:effectLst/>
                                        <a:latin typeface="Cambria Math" charset="0"/>
                                        <a:ea typeface="Calibri" charset="0"/>
                                        <a:cs typeface="Times New Roman" charset="0"/>
                                      </a:rPr>
                                      <m:t>2</m:t>
                                    </m:r>
                                  </m:sup>
                                </m:sSup>
                                <m:sSub>
                                  <m:sSubPr>
                                    <m:ctrlPr>
                                      <a:rPr lang="en-US" sz="2000" i="1">
                                        <a:effectLst/>
                                        <a:latin typeface="Cambria Math" panose="02040503050406030204" pitchFamily="18" charset="0"/>
                                        <a:ea typeface="Calibri" charset="0"/>
                                        <a:cs typeface="Times New Roman" charset="0"/>
                                      </a:rPr>
                                    </m:ctrlPr>
                                  </m:sSubPr>
                                  <m:e>
                                    <m:r>
                                      <a:rPr lang="en-US" sz="2000" i="1">
                                        <a:effectLst/>
                                        <a:latin typeface="Cambria Math" charset="0"/>
                                        <a:ea typeface="Calibri" charset="0"/>
                                        <a:cs typeface="Times New Roman" charset="0"/>
                                      </a:rPr>
                                      <m:t>𝑍</m:t>
                                    </m:r>
                                  </m:e>
                                  <m:sub>
                                    <m:r>
                                      <a:rPr lang="en-US" sz="2000" i="1">
                                        <a:effectLst/>
                                        <a:latin typeface="Cambria Math" charset="0"/>
                                        <a:ea typeface="Calibri" charset="0"/>
                                        <a:cs typeface="Times New Roman" charset="0"/>
                                      </a:rPr>
                                      <m:t>𝑝</m:t>
                                    </m:r>
                                  </m:sub>
                                </m:sSub>
                                <m:sSub>
                                  <m:sSubPr>
                                    <m:ctrlPr>
                                      <a:rPr lang="en-US" sz="2000" i="1">
                                        <a:effectLst/>
                                        <a:latin typeface="Cambria Math" panose="02040503050406030204" pitchFamily="18" charset="0"/>
                                        <a:ea typeface="Calibri" charset="0"/>
                                        <a:cs typeface="Times New Roman" charset="0"/>
                                      </a:rPr>
                                    </m:ctrlPr>
                                  </m:sSubPr>
                                  <m:e>
                                    <m:r>
                                      <a:rPr lang="en-US" sz="2000" i="1">
                                        <a:effectLst/>
                                        <a:latin typeface="Cambria Math" charset="0"/>
                                        <a:ea typeface="Calibri" charset="0"/>
                                        <a:cs typeface="Times New Roman" charset="0"/>
                                      </a:rPr>
                                      <m:t>𝑍</m:t>
                                    </m:r>
                                  </m:e>
                                  <m:sub>
                                    <m:r>
                                      <a:rPr lang="en-US" sz="2000" i="1">
                                        <a:effectLst/>
                                        <a:latin typeface="Cambria Math" charset="0"/>
                                        <a:ea typeface="Calibri" charset="0"/>
                                        <a:cs typeface="Times New Roman" charset="0"/>
                                      </a:rPr>
                                      <m:t>𝑡</m:t>
                                    </m:r>
                                  </m:sub>
                                </m:sSub>
                              </m:den>
                            </m:f>
                          </m:e>
                        </m:d>
                      </m:e>
                    </m:d>
                  </m:oMath>
                </a14:m>
                <a:endParaRPr lang="en-US">
                  <a:latin typeface="Calibri" charset="0"/>
                  <a:ea typeface="Calibri" charset="0"/>
                  <a:cs typeface="Times New Roman" charset="0"/>
                </a:endParaRPr>
              </a:p>
              <a:p>
                <a:pPr>
                  <a:spcAft>
                    <a:spcPts val="500"/>
                  </a:spcAft>
                </a:pPr>
                <a:r>
                  <a:rPr lang="en-US">
                    <a:latin typeface="Calibri" charset="0"/>
                    <a:ea typeface="Calibri" charset="0"/>
                    <a:cs typeface="Times New Roman" charset="0"/>
                  </a:rPr>
                  <a:t>			</a:t>
                </a:r>
                <a14:m>
                  <m:oMath xmlns:m="http://schemas.openxmlformats.org/officeDocument/2006/math">
                    <m:sSub>
                      <m:sSubPr>
                        <m:ctrlPr>
                          <a:rPr lang="en-US" sz="2000" i="1">
                            <a:latin typeface="Cambria Math" panose="02040503050406030204" pitchFamily="18" charset="0"/>
                            <a:ea typeface="Calibri"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𝑠𝑢𝑐𝑐𝑒𝑠𝑠</m:t>
                        </m:r>
                      </m:sub>
                    </m:sSub>
                    <m:r>
                      <a:rPr lang="en-US" sz="2000" i="1">
                        <a:latin typeface="Cambria Math" charset="0"/>
                        <a:ea typeface="Calibri" charset="0"/>
                        <a:cs typeface="Times New Roman" charset="0"/>
                      </a:rPr>
                      <m:t>=</m:t>
                    </m:r>
                    <m:r>
                      <a:rPr lang="en-US" sz="2000" i="1">
                        <a:latin typeface="Cambria Math" charset="0"/>
                        <a:ea typeface="Calibri" charset="0"/>
                        <a:cs typeface="Times New Roman" charset="0"/>
                      </a:rPr>
                      <m:t>𝐴𝑟𝑐𝐶𝑜𝑠</m:t>
                    </m:r>
                    <m:d>
                      <m:dPr>
                        <m:begChr m:val="["/>
                        <m:endChr m:val="]"/>
                        <m:ctrlPr>
                          <a:rPr lang="en-US" sz="2000" i="1">
                            <a:latin typeface="Cambria Math" panose="02040503050406030204" pitchFamily="18" charset="0"/>
                            <a:ea typeface="Calibri" charset="0"/>
                            <a:cs typeface="Times New Roman" charset="0"/>
                          </a:rPr>
                        </m:ctrlPr>
                      </m:dPr>
                      <m:e>
                        <m:f>
                          <m:fPr>
                            <m:ctrlPr>
                              <a:rPr lang="en-US" sz="2000" i="1">
                                <a:latin typeface="Cambria Math" panose="02040503050406030204" pitchFamily="18" charset="0"/>
                                <a:ea typeface="Calibri" charset="0"/>
                                <a:cs typeface="Times New Roman" charset="0"/>
                              </a:rPr>
                            </m:ctrlPr>
                          </m:fPr>
                          <m:num>
                            <m:f>
                              <m:fPr>
                                <m:ctrlPr>
                                  <a:rPr lang="en-US" sz="2000" i="1">
                                    <a:latin typeface="Cambria Math" panose="02040503050406030204" pitchFamily="18" charset="0"/>
                                    <a:ea typeface="Calibri" charset="0"/>
                                    <a:cs typeface="Times New Roman" charset="0"/>
                                  </a:rPr>
                                </m:ctrlPr>
                              </m:fPr>
                              <m:num>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𝐸</m:t>
                                    </m:r>
                                  </m:e>
                                  <m:sub>
                                    <m:r>
                                      <a:rPr lang="en-US" sz="2000" i="1">
                                        <a:latin typeface="Cambria Math" charset="0"/>
                                        <a:ea typeface="Calibri" charset="0"/>
                                        <a:cs typeface="Times New Roman" charset="0"/>
                                      </a:rPr>
                                      <m:t>𝑝𝑓</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𝑠𝑢𝑐𝑐𝑒𝑠𝑠</m:t>
                                    </m:r>
                                  </m:sub>
                                </m:sSub>
                              </m:num>
                              <m:den>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𝐸</m:t>
                                    </m:r>
                                  </m:e>
                                  <m:sub>
                                    <m:r>
                                      <a:rPr lang="en-US" sz="2000" i="1">
                                        <a:latin typeface="Cambria Math" charset="0"/>
                                        <a:ea typeface="Calibri" charset="0"/>
                                        <a:cs typeface="Times New Roman" charset="0"/>
                                      </a:rPr>
                                      <m:t>𝑝𝑖</m:t>
                                    </m:r>
                                  </m:sub>
                                </m:sSub>
                              </m:den>
                            </m:f>
                            <m:sSup>
                              <m:sSupPr>
                                <m:ctrlPr>
                                  <a:rPr lang="en-US" sz="2000" i="1">
                                    <a:latin typeface="Cambria Math" panose="02040503050406030204" pitchFamily="18" charset="0"/>
                                    <a:ea typeface="Calibri" charset="0"/>
                                    <a:cs typeface="Times New Roman" charset="0"/>
                                  </a:rPr>
                                </m:ctrlPr>
                              </m:sSupPr>
                              <m:e>
                                <m:d>
                                  <m:dPr>
                                    <m:ctrlPr>
                                      <a:rPr lang="en-US" sz="2000" i="1">
                                        <a:latin typeface="Cambria Math" panose="02040503050406030204" pitchFamily="18" charset="0"/>
                                        <a:ea typeface="Calibri" charset="0"/>
                                        <a:cs typeface="Times New Roman" charset="0"/>
                                      </a:rPr>
                                    </m:ctrlPr>
                                  </m:dPr>
                                  <m:e>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𝑝</m:t>
                                        </m:r>
                                      </m:sub>
                                    </m:sSub>
                                    <m:r>
                                      <a:rPr lang="en-US" sz="2000" i="1">
                                        <a:latin typeface="Cambria Math" charset="0"/>
                                        <a:ea typeface="Calibri" charset="0"/>
                                        <a:cs typeface="Times New Roman" charset="0"/>
                                      </a:rPr>
                                      <m:t>+</m:t>
                                    </m:r>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𝑡</m:t>
                                        </m:r>
                                      </m:sub>
                                    </m:sSub>
                                  </m:e>
                                </m:d>
                              </m:e>
                              <m:sup>
                                <m:r>
                                  <a:rPr lang="en-US" sz="2000" i="1">
                                    <a:latin typeface="Cambria Math" charset="0"/>
                                    <a:ea typeface="Calibri" charset="0"/>
                                    <a:cs typeface="Times New Roman" charset="0"/>
                                  </a:rPr>
                                  <m:t>2</m:t>
                                </m:r>
                              </m:sup>
                            </m:sSup>
                            <m:r>
                              <a:rPr lang="en-US" sz="2000" i="1">
                                <a:latin typeface="Cambria Math" charset="0"/>
                                <a:ea typeface="Calibri" charset="0"/>
                                <a:cs typeface="Times New Roman" charset="0"/>
                              </a:rPr>
                              <m:t>−</m:t>
                            </m:r>
                            <m:sSubSup>
                              <m:sSubSupPr>
                                <m:ctrlPr>
                                  <a:rPr lang="en-US" sz="2000" i="1">
                                    <a:latin typeface="Cambria Math" panose="02040503050406030204" pitchFamily="18" charset="0"/>
                                    <a:ea typeface="Calibri" charset="0"/>
                                    <a:cs typeface="Times New Roman" charset="0"/>
                                  </a:rPr>
                                </m:ctrlPr>
                              </m:sSubSup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𝑝</m:t>
                                </m:r>
                              </m:sub>
                              <m:sup>
                                <m:r>
                                  <a:rPr lang="en-US" sz="2000" i="1">
                                    <a:latin typeface="Cambria Math" charset="0"/>
                                    <a:ea typeface="Calibri" charset="0"/>
                                    <a:cs typeface="Times New Roman" charset="0"/>
                                  </a:rPr>
                                  <m:t>2</m:t>
                                </m:r>
                              </m:sup>
                            </m:sSubSup>
                            <m:r>
                              <a:rPr lang="en-US" sz="2000" i="1">
                                <a:latin typeface="Cambria Math" charset="0"/>
                                <a:ea typeface="Calibri" charset="0"/>
                                <a:cs typeface="Times New Roman" charset="0"/>
                              </a:rPr>
                              <m:t>−</m:t>
                            </m:r>
                            <m:sSubSup>
                              <m:sSubSupPr>
                                <m:ctrlPr>
                                  <a:rPr lang="en-US" sz="2000" i="1">
                                    <a:latin typeface="Cambria Math" panose="02040503050406030204" pitchFamily="18" charset="0"/>
                                    <a:ea typeface="Calibri" charset="0"/>
                                    <a:cs typeface="Times New Roman" charset="0"/>
                                  </a:rPr>
                                </m:ctrlPr>
                              </m:sSubSup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𝑡</m:t>
                                </m:r>
                              </m:sub>
                              <m:sup>
                                <m:r>
                                  <a:rPr lang="en-US" sz="2000" i="1">
                                    <a:latin typeface="Cambria Math" charset="0"/>
                                    <a:ea typeface="Calibri" charset="0"/>
                                    <a:cs typeface="Times New Roman" charset="0"/>
                                  </a:rPr>
                                  <m:t>2</m:t>
                                </m:r>
                              </m:sup>
                            </m:sSubSup>
                          </m:num>
                          <m:den>
                            <m:d>
                              <m:dPr>
                                <m:ctrlPr>
                                  <a:rPr lang="en-US" sz="2000" i="1">
                                    <a:latin typeface="Cambria Math" panose="02040503050406030204" pitchFamily="18" charset="0"/>
                                    <a:ea typeface="Calibri" charset="0"/>
                                    <a:cs typeface="Times New Roman" charset="0"/>
                                  </a:rPr>
                                </m:ctrlPr>
                              </m:dPr>
                              <m:e>
                                <m:r>
                                  <a:rPr lang="en-US" sz="2000" i="1">
                                    <a:latin typeface="Cambria Math" charset="0"/>
                                    <a:ea typeface="Calibri" charset="0"/>
                                    <a:cs typeface="Times New Roman" charset="0"/>
                                  </a:rPr>
                                  <m:t>2</m:t>
                                </m:r>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𝑝</m:t>
                                    </m:r>
                                  </m:sub>
                                </m:sSub>
                                <m:sSub>
                                  <m:sSubPr>
                                    <m:ctrlPr>
                                      <a:rPr lang="en-US" sz="2000" i="1">
                                        <a:latin typeface="Cambria Math" panose="02040503050406030204" pitchFamily="18" charset="0"/>
                                        <a:ea typeface="Calibri" charset="0"/>
                                        <a:cs typeface="Times New Roman" charset="0"/>
                                      </a:rPr>
                                    </m:ctrlPr>
                                  </m:sSub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𝑡</m:t>
                                    </m:r>
                                  </m:sub>
                                </m:sSub>
                              </m:e>
                            </m:d>
                          </m:den>
                        </m:f>
                      </m:e>
                    </m:d>
                    <m:r>
                      <a:rPr lang="en-US" sz="2000" i="1">
                        <a:latin typeface="Cambria Math" charset="0"/>
                        <a:ea typeface="Calibri" charset="0"/>
                        <a:cs typeface="Times New Roman" charset="0"/>
                      </a:rPr>
                      <m:t> </m:t>
                    </m:r>
                  </m:oMath>
                </a14:m>
                <a:endParaRPr lang="en-US" sz="2000">
                  <a:effectLst/>
                  <a:ea typeface="Calibri" charset="0"/>
                  <a:cs typeface="Times New Roman" charset="0"/>
                </a:endParaRPr>
              </a:p>
              <a:p>
                <a:endParaRPr lang="en-US" sz="900">
                  <a:effectLst/>
                  <a:ea typeface="Calibri" charset="0"/>
                  <a:cs typeface="Times New Roman" charset="0"/>
                </a:endParaRPr>
              </a:p>
              <a:p>
                <a:endParaRPr lang="en-US" sz="2000">
                  <a:effectLst/>
                  <a:ea typeface="Calibri" charset="0"/>
                  <a:cs typeface="Times New Roman" charset="0"/>
                </a:endParaRPr>
              </a:p>
              <a:p>
                <a:r>
                  <a:rPr lang="en-US" sz="2000">
                    <a:effectLst/>
                    <a:ea typeface="Calibri" charset="0"/>
                    <a:cs typeface="Times New Roman" charset="0"/>
                  </a:rPr>
                  <a:t>The </a:t>
                </a:r>
                <a:r>
                  <a:rPr lang="en-US" sz="2000" u="sng">
                    <a:effectLst/>
                    <a:ea typeface="Calibri" charset="0"/>
                    <a:cs typeface="Times New Roman" charset="0"/>
                  </a:rPr>
                  <a:t>average </a:t>
                </a:r>
                <a:r>
                  <a:rPr lang="en-US" sz="2000" u="sng">
                    <a:ea typeface="Calibri" charset="0"/>
                    <a:cs typeface="Times New Roman" charset="0"/>
                  </a:rPr>
                  <a:t>e</a:t>
                </a:r>
                <a:r>
                  <a:rPr lang="en-US" sz="2000" u="sng">
                    <a:effectLst/>
                    <a:ea typeface="Calibri" charset="0"/>
                    <a:cs typeface="Times New Roman" charset="0"/>
                  </a:rPr>
                  <a:t>nergy</a:t>
                </a:r>
                <a:r>
                  <a:rPr lang="en-US" sz="2000">
                    <a:effectLst/>
                    <a:ea typeface="Calibri" charset="0"/>
                    <a:cs typeface="Times New Roman" charset="0"/>
                  </a:rPr>
                  <a:t> is determined using </a:t>
                </a:r>
                <a:r>
                  <a:rPr lang="en-US" sz="2000" u="sng">
                    <a:effectLst/>
                    <a:ea typeface="Calibri" charset="0"/>
                    <a:cs typeface="Times New Roman" charset="0"/>
                  </a:rPr>
                  <a:t>numerical integration</a:t>
                </a:r>
                <a:r>
                  <a:rPr lang="en-US" sz="2000">
                    <a:effectLst/>
                    <a:ea typeface="Calibri" charset="0"/>
                    <a:cs typeface="Times New Roman" charset="0"/>
                  </a:rPr>
                  <a:t>:</a:t>
                </a:r>
              </a:p>
              <a:p>
                <a:pPr/>
                <a14:m>
                  <m:oMathPara xmlns:m="http://schemas.openxmlformats.org/officeDocument/2006/math">
                    <m:oMathParaPr>
                      <m:jc m:val="centerGroup"/>
                    </m:oMathParaPr>
                    <m:oMath xmlns:m="http://schemas.openxmlformats.org/officeDocument/2006/math">
                      <m:f>
                        <m:fPr>
                          <m:ctrlPr>
                            <a:rPr lang="en-US" sz="1600" i="1" smtClean="0">
                              <a:effectLst/>
                              <a:latin typeface="Cambria Math" panose="02040503050406030204" pitchFamily="18" charset="0"/>
                            </a:rPr>
                          </m:ctrlPr>
                        </m:fPr>
                        <m:num>
                          <m:sSub>
                            <m:sSubPr>
                              <m:ctrlPr>
                                <a:rPr lang="en-US" sz="1600" i="1">
                                  <a:effectLst/>
                                  <a:latin typeface="Cambria Math" panose="02040503050406030204" pitchFamily="18" charset="0"/>
                                </a:rPr>
                              </m:ctrlPr>
                            </m:sSubPr>
                            <m:e>
                              <m:r>
                                <a:rPr lang="en-US" sz="1600" i="1">
                                  <a:effectLst/>
                                  <a:latin typeface="Cambria Math" charset="0"/>
                                  <a:ea typeface="Calibri" charset="0"/>
                                  <a:cs typeface="Times New Roman" charset="0"/>
                                </a:rPr>
                                <m:t>𝐸</m:t>
                              </m:r>
                            </m:e>
                            <m:sub>
                              <m:r>
                                <a:rPr lang="en-US" sz="1600" b="0" i="1" smtClean="0">
                                  <a:effectLst/>
                                  <a:latin typeface="Cambria Math" charset="0"/>
                                  <a:ea typeface="Calibri" charset="0"/>
                                  <a:cs typeface="Times New Roman" charset="0"/>
                                </a:rPr>
                                <m:t>𝑎𝑣𝑒𝑟𝑎𝑔𝑒</m:t>
                              </m:r>
                              <m:r>
                                <a:rPr lang="en-US" sz="1600" i="1">
                                  <a:effectLst/>
                                  <a:latin typeface="Cambria Math" charset="0"/>
                                  <a:ea typeface="Calibri" charset="0"/>
                                  <a:cs typeface="Times New Roman" charset="0"/>
                                </a:rPr>
                                <m:t>_</m:t>
                              </m:r>
                              <m:r>
                                <a:rPr lang="en-US" sz="1600" i="1">
                                  <a:effectLst/>
                                  <a:latin typeface="Cambria Math" charset="0"/>
                                  <a:ea typeface="Calibri" charset="0"/>
                                  <a:cs typeface="Times New Roman" charset="0"/>
                                </a:rPr>
                                <m:t>𝑝𝑓</m:t>
                              </m:r>
                            </m:sub>
                          </m:sSub>
                        </m:num>
                        <m:den>
                          <m:sSub>
                            <m:sSubPr>
                              <m:ctrlPr>
                                <a:rPr lang="en-US" sz="1600" i="1">
                                  <a:effectLst/>
                                  <a:latin typeface="Cambria Math" panose="02040503050406030204" pitchFamily="18" charset="0"/>
                                </a:rPr>
                              </m:ctrlPr>
                            </m:sSubPr>
                            <m:e>
                              <m:r>
                                <a:rPr lang="en-US" sz="1600" i="1">
                                  <a:effectLst/>
                                  <a:latin typeface="Cambria Math" charset="0"/>
                                  <a:ea typeface="Calibri" charset="0"/>
                                  <a:cs typeface="Times New Roman" charset="0"/>
                                </a:rPr>
                                <m:t>𝐸</m:t>
                              </m:r>
                            </m:e>
                            <m:sub>
                              <m:r>
                                <a:rPr lang="en-US" sz="1600" i="1">
                                  <a:effectLst/>
                                  <a:latin typeface="Cambria Math" charset="0"/>
                                  <a:ea typeface="Calibri" charset="0"/>
                                  <a:cs typeface="Times New Roman" charset="0"/>
                                </a:rPr>
                                <m:t>𝑖𝑝</m:t>
                              </m:r>
                            </m:sub>
                          </m:sSub>
                        </m:den>
                      </m:f>
                      <m:r>
                        <a:rPr lang="en-US" sz="1600" i="1">
                          <a:effectLst/>
                          <a:latin typeface="Cambria Math" charset="0"/>
                          <a:ea typeface="Calibri" charset="0"/>
                          <a:cs typeface="Times New Roman" charset="0"/>
                        </a:rPr>
                        <m:t>=</m:t>
                      </m:r>
                      <m:f>
                        <m:fPr>
                          <m:ctrlPr>
                            <a:rPr lang="en-US" sz="1600" i="1">
                              <a:effectLst/>
                              <a:latin typeface="Cambria Math" panose="02040503050406030204" pitchFamily="18" charset="0"/>
                            </a:rPr>
                          </m:ctrlPr>
                        </m:fPr>
                        <m:num>
                          <m:nary>
                            <m:naryPr>
                              <m:chr m:val="∑"/>
                              <m:limLoc m:val="undOvr"/>
                              <m:ctrlPr>
                                <a:rPr lang="en-US" sz="1600" i="1">
                                  <a:effectLst/>
                                  <a:latin typeface="Cambria Math" panose="02040503050406030204" pitchFamily="18" charset="0"/>
                                </a:rPr>
                              </m:ctrlPr>
                            </m:naryPr>
                            <m:sub>
                              <m:sSub>
                                <m:sSubPr>
                                  <m:ctrlPr>
                                    <a:rPr lang="en-US" sz="1600" i="1">
                                      <a:effectLst/>
                                      <a:latin typeface="Cambria Math" panose="02040503050406030204" pitchFamily="18" charset="0"/>
                                    </a:rPr>
                                  </m:ctrlPr>
                                </m:sSubPr>
                                <m:e>
                                  <m:r>
                                    <m:rPr>
                                      <m:sty m:val="p"/>
                                    </m:rPr>
                                    <a:rPr lang="en-US" sz="1600">
                                      <a:effectLst/>
                                      <a:latin typeface="Cambria Math" charset="0"/>
                                      <a:ea typeface="Calibri" charset="0"/>
                                      <a:cs typeface="Times New Roman" charset="0"/>
                                    </a:rPr>
                                    <m:t>i</m:t>
                                  </m:r>
                                  <m:r>
                                    <a:rPr lang="en-US" sz="1600">
                                      <a:effectLst/>
                                      <a:latin typeface="Cambria Math" charset="0"/>
                                      <a:ea typeface="Calibri" charset="0"/>
                                      <a:cs typeface="Times New Roman" charset="0"/>
                                    </a:rPr>
                                    <m:t>=</m:t>
                                  </m:r>
                                  <m:r>
                                    <m:rPr>
                                      <m:sty m:val="p"/>
                                    </m:rPr>
                                    <a:rPr lang="en-US" sz="1600">
                                      <a:effectLst/>
                                      <a:latin typeface="Cambria Math" charset="0"/>
                                      <a:ea typeface="Calibri" charset="0"/>
                                      <a:cs typeface="Times New Roman" charset="0"/>
                                    </a:rPr>
                                    <m:t>Θ</m:t>
                                  </m:r>
                                </m:e>
                                <m:sub>
                                  <m:r>
                                    <a:rPr lang="en-US" sz="1600" i="1">
                                      <a:effectLst/>
                                      <a:latin typeface="Cambria Math" charset="0"/>
                                      <a:ea typeface="Calibri" charset="0"/>
                                      <a:cs typeface="Times New Roman" charset="0"/>
                                    </a:rPr>
                                    <m:t>𝐶𝑀</m:t>
                                  </m:r>
                                  <m:r>
                                    <a:rPr lang="en-US" sz="1600" i="1">
                                      <a:effectLst/>
                                      <a:latin typeface="Cambria Math" charset="0"/>
                                      <a:ea typeface="Calibri" charset="0"/>
                                      <a:cs typeface="Times New Roman" charset="0"/>
                                    </a:rPr>
                                    <m:t>_</m:t>
                                  </m:r>
                                  <m:r>
                                    <a:rPr lang="en-US" sz="1600" b="0" i="1" smtClean="0">
                                      <a:effectLst/>
                                      <a:latin typeface="Cambria Math" charset="0"/>
                                      <a:ea typeface="Calibri" charset="0"/>
                                      <a:cs typeface="Times New Roman" charset="0"/>
                                    </a:rPr>
                                    <m:t>𝑠𝑢𝑐𝑐𝑒𝑠𝑠</m:t>
                                  </m:r>
                                </m:sub>
                              </m:sSub>
                            </m:sub>
                            <m:sup>
                              <m:sSub>
                                <m:sSubPr>
                                  <m:ctrlPr>
                                    <a:rPr lang="en-US" sz="1600" i="1">
                                      <a:effectLst/>
                                      <a:latin typeface="Cambria Math" panose="02040503050406030204" pitchFamily="18" charset="0"/>
                                    </a:rPr>
                                  </m:ctrlPr>
                                </m:sSubPr>
                                <m:e>
                                  <m:r>
                                    <m:rPr>
                                      <m:sty m:val="p"/>
                                    </m:rPr>
                                    <a:rPr lang="en-US" sz="1600">
                                      <a:effectLst/>
                                      <a:latin typeface="Cambria Math" charset="0"/>
                                      <a:ea typeface="Calibri" charset="0"/>
                                      <a:cs typeface="Times New Roman" charset="0"/>
                                    </a:rPr>
                                    <m:t>Θ</m:t>
                                  </m:r>
                                </m:e>
                                <m:sub>
                                  <m:r>
                                    <a:rPr lang="en-US" sz="1600" i="1">
                                      <a:effectLst/>
                                      <a:latin typeface="Cambria Math" charset="0"/>
                                      <a:ea typeface="Calibri" charset="0"/>
                                      <a:cs typeface="Times New Roman" charset="0"/>
                                    </a:rPr>
                                    <m:t>𝐶𝑀</m:t>
                                  </m:r>
                                  <m:r>
                                    <a:rPr lang="en-US" sz="1600" i="1">
                                      <a:effectLst/>
                                      <a:latin typeface="Cambria Math" charset="0"/>
                                      <a:ea typeface="Calibri" charset="0"/>
                                      <a:cs typeface="Times New Roman" charset="0"/>
                                    </a:rPr>
                                    <m:t>_</m:t>
                                  </m:r>
                                  <m:r>
                                    <a:rPr lang="en-US" sz="1600" i="1">
                                      <a:effectLst/>
                                      <a:latin typeface="Cambria Math" charset="0"/>
                                      <a:ea typeface="Calibri" charset="0"/>
                                      <a:cs typeface="Times New Roman" charset="0"/>
                                    </a:rPr>
                                    <m:t>𝑚𝑎𝑥</m:t>
                                  </m:r>
                                </m:sub>
                              </m:sSub>
                            </m:sup>
                            <m:e>
                              <m:d>
                                <m:dPr>
                                  <m:begChr m:val="["/>
                                  <m:endChr m:val="]"/>
                                  <m:ctrlPr>
                                    <a:rPr lang="en-US" sz="1600" i="1">
                                      <a:effectLst/>
                                      <a:latin typeface="Cambria Math" panose="02040503050406030204" pitchFamily="18" charset="0"/>
                                    </a:rPr>
                                  </m:ctrlPr>
                                </m:dPr>
                                <m:e>
                                  <m:d>
                                    <m:dPr>
                                      <m:ctrlPr>
                                        <a:rPr lang="en-US" sz="1600" i="1">
                                          <a:effectLst/>
                                          <a:latin typeface="Cambria Math" panose="02040503050406030204" pitchFamily="18" charset="0"/>
                                        </a:rPr>
                                      </m:ctrlPr>
                                    </m:dPr>
                                    <m:e>
                                      <m:f>
                                        <m:fPr>
                                          <m:ctrlPr>
                                            <a:rPr lang="en-US" sz="1600" i="1">
                                              <a:effectLst/>
                                              <a:latin typeface="Cambria Math" panose="02040503050406030204" pitchFamily="18" charset="0"/>
                                            </a:rPr>
                                          </m:ctrlPr>
                                        </m:fPr>
                                        <m:num>
                                          <m:r>
                                            <a:rPr lang="en-US" sz="1600" i="1">
                                              <a:effectLst/>
                                              <a:latin typeface="Cambria Math" charset="0"/>
                                              <a:ea typeface="Calibri" charset="0"/>
                                              <a:cs typeface="Times New Roman" charset="0"/>
                                            </a:rPr>
                                            <m:t>1</m:t>
                                          </m:r>
                                        </m:num>
                                        <m:den>
                                          <m:sSup>
                                            <m:sSupPr>
                                              <m:ctrlPr>
                                                <a:rPr lang="en-US" sz="1600" i="1">
                                                  <a:effectLst/>
                                                  <a:latin typeface="Cambria Math" panose="02040503050406030204" pitchFamily="18" charset="0"/>
                                                </a:rPr>
                                              </m:ctrlPr>
                                            </m:sSupPr>
                                            <m:e>
                                              <m:r>
                                                <a:rPr lang="en-US" sz="1600" i="1">
                                                  <a:effectLst/>
                                                  <a:latin typeface="Cambria Math" charset="0"/>
                                                  <a:ea typeface="Calibri" charset="0"/>
                                                  <a:cs typeface="Times New Roman" charset="0"/>
                                                </a:rPr>
                                                <m:t>𝑇𝑎𝑛</m:t>
                                              </m:r>
                                            </m:e>
                                            <m:sup>
                                              <m:r>
                                                <a:rPr lang="en-US" sz="1600" i="1">
                                                  <a:effectLst/>
                                                  <a:latin typeface="Cambria Math" charset="0"/>
                                                  <a:ea typeface="Calibri" charset="0"/>
                                                  <a:cs typeface="Times New Roman" charset="0"/>
                                                </a:rPr>
                                                <m:t>2</m:t>
                                              </m:r>
                                            </m:sup>
                                          </m:sSup>
                                          <m:d>
                                            <m:dPr>
                                              <m:ctrlPr>
                                                <a:rPr lang="en-US" sz="1600" i="1">
                                                  <a:effectLst/>
                                                  <a:latin typeface="Cambria Math" panose="02040503050406030204" pitchFamily="18" charset="0"/>
                                                </a:rPr>
                                              </m:ctrlPr>
                                            </m:dPr>
                                            <m:e>
                                              <m:f>
                                                <m:fPr>
                                                  <m:ctrlPr>
                                                    <a:rPr lang="en-US" sz="1600" i="1">
                                                      <a:effectLst/>
                                                      <a:latin typeface="Cambria Math" panose="02040503050406030204" pitchFamily="18" charset="0"/>
                                                    </a:rPr>
                                                  </m:ctrlPr>
                                                </m:fPr>
                                                <m:num>
                                                  <m:sSub>
                                                    <m:sSubPr>
                                                      <m:ctrlPr>
                                                        <a:rPr lang="en-US" sz="1600" i="1">
                                                          <a:effectLst/>
                                                          <a:latin typeface="Cambria Math" panose="02040503050406030204" pitchFamily="18" charset="0"/>
                                                        </a:rPr>
                                                      </m:ctrlPr>
                                                    </m:sSubPr>
                                                    <m:e>
                                                      <m:r>
                                                        <m:rPr>
                                                          <m:sty m:val="p"/>
                                                        </m:rPr>
                                                        <a:rPr lang="en-US" sz="1600">
                                                          <a:effectLst/>
                                                          <a:latin typeface="Cambria Math" charset="0"/>
                                                          <a:ea typeface="Calibri" charset="0"/>
                                                          <a:cs typeface="Times New Roman" charset="0"/>
                                                        </a:rPr>
                                                        <m:t>Θ</m:t>
                                                      </m:r>
                                                    </m:e>
                                                    <m:sub>
                                                      <m:r>
                                                        <a:rPr lang="en-US" sz="1600" i="1">
                                                          <a:effectLst/>
                                                          <a:latin typeface="Cambria Math" charset="0"/>
                                                          <a:ea typeface="Calibri" charset="0"/>
                                                          <a:cs typeface="Times New Roman" charset="0"/>
                                                        </a:rPr>
                                                        <m:t>𝐶𝑀</m:t>
                                                      </m:r>
                                                      <m:r>
                                                        <a:rPr lang="en-US" sz="1600" i="1">
                                                          <a:effectLst/>
                                                          <a:latin typeface="Cambria Math" charset="0"/>
                                                          <a:ea typeface="Calibri" charset="0"/>
                                                          <a:cs typeface="Times New Roman" charset="0"/>
                                                        </a:rPr>
                                                        <m:t>_</m:t>
                                                      </m:r>
                                                      <m:r>
                                                        <a:rPr lang="en-US" sz="1600" i="1">
                                                          <a:effectLst/>
                                                          <a:latin typeface="Cambria Math" charset="0"/>
                                                          <a:ea typeface="Calibri" charset="0"/>
                                                          <a:cs typeface="Times New Roman" charset="0"/>
                                                        </a:rPr>
                                                        <m:t>𝑖</m:t>
                                                      </m:r>
                                                    </m:sub>
                                                  </m:sSub>
                                                </m:num>
                                                <m:den>
                                                  <m:r>
                                                    <a:rPr lang="en-US" sz="1600" i="1">
                                                      <a:effectLst/>
                                                      <a:latin typeface="Cambria Math" charset="0"/>
                                                      <a:ea typeface="Calibri" charset="0"/>
                                                      <a:cs typeface="Times New Roman" charset="0"/>
                                                    </a:rPr>
                                                    <m:t>2</m:t>
                                                  </m:r>
                                                </m:den>
                                              </m:f>
                                            </m:e>
                                          </m:d>
                                        </m:den>
                                      </m:f>
                                      <m:r>
                                        <a:rPr lang="en-US" sz="1600" i="1">
                                          <a:effectLst/>
                                          <a:latin typeface="Cambria Math" charset="0"/>
                                          <a:ea typeface="Calibri" charset="0"/>
                                          <a:cs typeface="Times New Roman" charset="0"/>
                                        </a:rPr>
                                        <m:t>−</m:t>
                                      </m:r>
                                      <m:f>
                                        <m:fPr>
                                          <m:ctrlPr>
                                            <a:rPr lang="en-US" sz="1600" i="1">
                                              <a:effectLst/>
                                              <a:latin typeface="Cambria Math" panose="02040503050406030204" pitchFamily="18" charset="0"/>
                                            </a:rPr>
                                          </m:ctrlPr>
                                        </m:fPr>
                                        <m:num>
                                          <m:r>
                                            <a:rPr lang="en-US" sz="1600" i="1">
                                              <a:effectLst/>
                                              <a:latin typeface="Cambria Math" charset="0"/>
                                              <a:ea typeface="Calibri" charset="0"/>
                                              <a:cs typeface="Times New Roman" charset="0"/>
                                            </a:rPr>
                                            <m:t>1</m:t>
                                          </m:r>
                                        </m:num>
                                        <m:den>
                                          <m:sSup>
                                            <m:sSupPr>
                                              <m:ctrlPr>
                                                <a:rPr lang="en-US" sz="1600" i="1">
                                                  <a:effectLst/>
                                                  <a:latin typeface="Cambria Math" panose="02040503050406030204" pitchFamily="18" charset="0"/>
                                                </a:rPr>
                                              </m:ctrlPr>
                                            </m:sSupPr>
                                            <m:e>
                                              <m:r>
                                                <a:rPr lang="en-US" sz="1600" i="1">
                                                  <a:effectLst/>
                                                  <a:latin typeface="Cambria Math" charset="0"/>
                                                  <a:ea typeface="Calibri" charset="0"/>
                                                  <a:cs typeface="Times New Roman" charset="0"/>
                                                </a:rPr>
                                                <m:t>𝑇𝑎𝑛</m:t>
                                              </m:r>
                                            </m:e>
                                            <m:sup>
                                              <m:r>
                                                <a:rPr lang="en-US" sz="1600" i="1">
                                                  <a:effectLst/>
                                                  <a:latin typeface="Cambria Math" charset="0"/>
                                                  <a:ea typeface="Calibri" charset="0"/>
                                                  <a:cs typeface="Times New Roman" charset="0"/>
                                                </a:rPr>
                                                <m:t>2</m:t>
                                              </m:r>
                                            </m:sup>
                                          </m:sSup>
                                          <m:d>
                                            <m:dPr>
                                              <m:ctrlPr>
                                                <a:rPr lang="en-US" sz="1600" i="1">
                                                  <a:effectLst/>
                                                  <a:latin typeface="Cambria Math" panose="02040503050406030204" pitchFamily="18" charset="0"/>
                                                </a:rPr>
                                              </m:ctrlPr>
                                            </m:dPr>
                                            <m:e>
                                              <m:f>
                                                <m:fPr>
                                                  <m:ctrlPr>
                                                    <a:rPr lang="en-US" sz="1600" i="1">
                                                      <a:effectLst/>
                                                      <a:latin typeface="Cambria Math" panose="02040503050406030204" pitchFamily="18" charset="0"/>
                                                    </a:rPr>
                                                  </m:ctrlPr>
                                                </m:fPr>
                                                <m:num>
                                                  <m:sSub>
                                                    <m:sSubPr>
                                                      <m:ctrlPr>
                                                        <a:rPr lang="en-US" sz="1600" i="1">
                                                          <a:effectLst/>
                                                          <a:latin typeface="Cambria Math" panose="02040503050406030204" pitchFamily="18" charset="0"/>
                                                        </a:rPr>
                                                      </m:ctrlPr>
                                                    </m:sSubPr>
                                                    <m:e>
                                                      <m:r>
                                                        <m:rPr>
                                                          <m:sty m:val="p"/>
                                                        </m:rPr>
                                                        <a:rPr lang="en-US" sz="1600">
                                                          <a:effectLst/>
                                                          <a:latin typeface="Cambria Math" charset="0"/>
                                                          <a:ea typeface="Calibri" charset="0"/>
                                                          <a:cs typeface="Times New Roman" charset="0"/>
                                                        </a:rPr>
                                                        <m:t>Θ</m:t>
                                                      </m:r>
                                                    </m:e>
                                                    <m:sub>
                                                      <m:r>
                                                        <a:rPr lang="en-US" sz="1600" i="1">
                                                          <a:effectLst/>
                                                          <a:latin typeface="Cambria Math" charset="0"/>
                                                          <a:ea typeface="Calibri" charset="0"/>
                                                          <a:cs typeface="Times New Roman" charset="0"/>
                                                        </a:rPr>
                                                        <m:t>𝐶𝑀</m:t>
                                                      </m:r>
                                                      <m:r>
                                                        <a:rPr lang="en-US" sz="1600" i="1">
                                                          <a:effectLst/>
                                                          <a:latin typeface="Cambria Math" charset="0"/>
                                                          <a:ea typeface="Calibri" charset="0"/>
                                                          <a:cs typeface="Times New Roman" charset="0"/>
                                                        </a:rPr>
                                                        <m:t>_</m:t>
                                                      </m:r>
                                                      <m:r>
                                                        <a:rPr lang="en-US" sz="1600" i="1">
                                                          <a:effectLst/>
                                                          <a:latin typeface="Cambria Math" charset="0"/>
                                                          <a:ea typeface="Calibri" charset="0"/>
                                                          <a:cs typeface="Times New Roman" charset="0"/>
                                                        </a:rPr>
                                                        <m:t>𝑖</m:t>
                                                      </m:r>
                                                    </m:sub>
                                                  </m:sSub>
                                                  <m:r>
                                                    <a:rPr lang="en-US" sz="1600" b="0" i="1" smtClean="0">
                                                      <a:effectLst/>
                                                      <a:latin typeface="Cambria Math" charset="0"/>
                                                      <a:ea typeface="Calibri" charset="0"/>
                                                      <a:cs typeface="Times New Roman" charset="0"/>
                                                    </a:rPr>
                                                    <m:t>+</m:t>
                                                  </m:r>
                                                  <m:r>
                                                    <a:rPr lang="en-US" sz="1600" i="1">
                                                      <a:latin typeface="Cambria Math" charset="0"/>
                                                      <a:ea typeface="Calibri" charset="0"/>
                                                      <a:cs typeface="Times New Roman" charset="0"/>
                                                    </a:rPr>
                                                    <m:t>∆</m:t>
                                                  </m:r>
                                                  <m:sSub>
                                                    <m:sSubPr>
                                                      <m:ctrlPr>
                                                        <a:rPr lang="en-US" sz="1600" i="1">
                                                          <a:latin typeface="Cambria Math" panose="02040503050406030204" pitchFamily="18"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sub>
                                                  </m:sSub>
                                                  <m:r>
                                                    <a:rPr lang="en-US" sz="1600" b="0" i="1" smtClean="0">
                                                      <a:effectLst/>
                                                      <a:latin typeface="Cambria Math" charset="0"/>
                                                      <a:ea typeface="Calibri" charset="0"/>
                                                      <a:cs typeface="Times New Roman" charset="0"/>
                                                    </a:rPr>
                                                    <m:t>°</m:t>
                                                  </m:r>
                                                </m:num>
                                                <m:den>
                                                  <m:r>
                                                    <a:rPr lang="en-US" sz="1600" i="1">
                                                      <a:effectLst/>
                                                      <a:latin typeface="Cambria Math" charset="0"/>
                                                      <a:ea typeface="Calibri" charset="0"/>
                                                      <a:cs typeface="Times New Roman" charset="0"/>
                                                    </a:rPr>
                                                    <m:t>2</m:t>
                                                  </m:r>
                                                </m:den>
                                              </m:f>
                                            </m:e>
                                          </m:d>
                                        </m:den>
                                      </m:f>
                                    </m:e>
                                  </m:d>
                                  <m:d>
                                    <m:dPr>
                                      <m:ctrlPr>
                                        <a:rPr lang="en-US" sz="1600" i="1">
                                          <a:effectLst/>
                                          <a:latin typeface="Cambria Math" panose="02040503050406030204" pitchFamily="18" charset="0"/>
                                        </a:rPr>
                                      </m:ctrlPr>
                                    </m:dPr>
                                    <m:e>
                                      <m:f>
                                        <m:fPr>
                                          <m:ctrlPr>
                                            <a:rPr lang="en-US" sz="1600" i="1">
                                              <a:effectLst/>
                                              <a:latin typeface="Cambria Math" panose="02040503050406030204" pitchFamily="18" charset="0"/>
                                            </a:rPr>
                                          </m:ctrlPr>
                                        </m:fPr>
                                        <m:num>
                                          <m:d>
                                            <m:dPr>
                                              <m:ctrlPr>
                                                <a:rPr lang="en-US" sz="1600" i="1">
                                                  <a:effectLst/>
                                                  <a:latin typeface="Cambria Math" panose="02040503050406030204" pitchFamily="18" charset="0"/>
                                                </a:rPr>
                                              </m:ctrlPr>
                                            </m:dPr>
                                            <m:e>
                                              <m:sSubSup>
                                                <m:sSubSupPr>
                                                  <m:ctrlPr>
                                                    <a:rPr lang="en-US" sz="1600" i="1">
                                                      <a:effectLst/>
                                                      <a:latin typeface="Cambria Math" panose="02040503050406030204" pitchFamily="18" charset="0"/>
                                                    </a:rPr>
                                                  </m:ctrlPr>
                                                </m:sSubSupPr>
                                                <m:e>
                                                  <m:r>
                                                    <a:rPr lang="en-US" sz="1600" i="1">
                                                      <a:effectLst/>
                                                      <a:latin typeface="Cambria Math" charset="0"/>
                                                      <a:ea typeface="Calibri" charset="0"/>
                                                      <a:cs typeface="Times New Roman" charset="0"/>
                                                    </a:rPr>
                                                    <m:t>𝑚</m:t>
                                                  </m:r>
                                                </m:e>
                                                <m:sub>
                                                  <m:r>
                                                    <a:rPr lang="en-US" sz="1600" i="1">
                                                      <a:effectLst/>
                                                      <a:latin typeface="Cambria Math" charset="0"/>
                                                      <a:ea typeface="Calibri" charset="0"/>
                                                      <a:cs typeface="Times New Roman" charset="0"/>
                                                    </a:rPr>
                                                    <m:t>𝑝</m:t>
                                                  </m:r>
                                                </m:sub>
                                                <m:sup>
                                                  <m:r>
                                                    <a:rPr lang="en-US" sz="1600" i="1">
                                                      <a:effectLst/>
                                                      <a:latin typeface="Cambria Math" charset="0"/>
                                                      <a:ea typeface="Calibri" charset="0"/>
                                                      <a:cs typeface="Times New Roman" charset="0"/>
                                                    </a:rPr>
                                                    <m:t>2</m:t>
                                                  </m:r>
                                                </m:sup>
                                              </m:sSubSup>
                                              <m:r>
                                                <a:rPr lang="en-US" sz="1600" i="1">
                                                  <a:effectLst/>
                                                  <a:latin typeface="Cambria Math" charset="0"/>
                                                  <a:ea typeface="Calibri" charset="0"/>
                                                  <a:cs typeface="Times New Roman" charset="0"/>
                                                </a:rPr>
                                                <m:t>+2</m:t>
                                              </m:r>
                                              <m:sSub>
                                                <m:sSubPr>
                                                  <m:ctrlPr>
                                                    <a:rPr lang="en-US" sz="1600" i="1">
                                                      <a:effectLst/>
                                                      <a:latin typeface="Cambria Math" panose="02040503050406030204" pitchFamily="18" charset="0"/>
                                                    </a:rPr>
                                                  </m:ctrlPr>
                                                </m:sSubPr>
                                                <m:e>
                                                  <m:r>
                                                    <a:rPr lang="en-US" sz="1600" i="1">
                                                      <a:effectLst/>
                                                      <a:latin typeface="Cambria Math" charset="0"/>
                                                      <a:ea typeface="Calibri" charset="0"/>
                                                      <a:cs typeface="Times New Roman" charset="0"/>
                                                    </a:rPr>
                                                    <m:t>𝑚</m:t>
                                                  </m:r>
                                                </m:e>
                                                <m:sub>
                                                  <m:r>
                                                    <a:rPr lang="en-US" sz="1600" i="1">
                                                      <a:effectLst/>
                                                      <a:latin typeface="Cambria Math" charset="0"/>
                                                      <a:ea typeface="Calibri" charset="0"/>
                                                      <a:cs typeface="Times New Roman" charset="0"/>
                                                    </a:rPr>
                                                    <m:t>𝑡</m:t>
                                                  </m:r>
                                                </m:sub>
                                              </m:sSub>
                                              <m:sSub>
                                                <m:sSubPr>
                                                  <m:ctrlPr>
                                                    <a:rPr lang="en-US" sz="1600" i="1">
                                                      <a:effectLst/>
                                                      <a:latin typeface="Cambria Math" panose="02040503050406030204" pitchFamily="18" charset="0"/>
                                                    </a:rPr>
                                                  </m:ctrlPr>
                                                </m:sSubPr>
                                                <m:e>
                                                  <m:r>
                                                    <a:rPr lang="en-US" sz="1600" i="1">
                                                      <a:effectLst/>
                                                      <a:latin typeface="Cambria Math" charset="0"/>
                                                      <a:ea typeface="Calibri" charset="0"/>
                                                      <a:cs typeface="Times New Roman" charset="0"/>
                                                    </a:rPr>
                                                    <m:t>𝑚</m:t>
                                                  </m:r>
                                                </m:e>
                                                <m:sub>
                                                  <m:r>
                                                    <a:rPr lang="en-US" sz="1600" i="1">
                                                      <a:effectLst/>
                                                      <a:latin typeface="Cambria Math" charset="0"/>
                                                      <a:ea typeface="Calibri" charset="0"/>
                                                      <a:cs typeface="Times New Roman" charset="0"/>
                                                    </a:rPr>
                                                    <m:t>𝑜</m:t>
                                                  </m:r>
                                                </m:sub>
                                              </m:sSub>
                                              <m:r>
                                                <a:rPr lang="en-US" sz="1600" i="1">
                                                  <a:effectLst/>
                                                  <a:latin typeface="Cambria Math" charset="0"/>
                                                  <a:ea typeface="Calibri" charset="0"/>
                                                  <a:cs typeface="Times New Roman" charset="0"/>
                                                </a:rPr>
                                                <m:t>𝐶𝑜𝑠</m:t>
                                              </m:r>
                                              <m:d>
                                                <m:dPr>
                                                  <m:ctrlPr>
                                                    <a:rPr lang="en-US" sz="1600" i="1">
                                                      <a:effectLst/>
                                                      <a:latin typeface="Cambria Math" panose="02040503050406030204" pitchFamily="18" charset="0"/>
                                                    </a:rPr>
                                                  </m:ctrlPr>
                                                </m:dPr>
                                                <m:e>
                                                  <m:sSub>
                                                    <m:sSubPr>
                                                      <m:ctrlPr>
                                                        <a:rPr lang="en-US" sz="1600" i="1">
                                                          <a:effectLst/>
                                                          <a:latin typeface="Cambria Math" panose="02040503050406030204" pitchFamily="18" charset="0"/>
                                                        </a:rPr>
                                                      </m:ctrlPr>
                                                    </m:sSubPr>
                                                    <m:e>
                                                      <m:r>
                                                        <m:rPr>
                                                          <m:sty m:val="p"/>
                                                        </m:rPr>
                                                        <a:rPr lang="en-US" sz="1600">
                                                          <a:effectLst/>
                                                          <a:latin typeface="Cambria Math" charset="0"/>
                                                          <a:ea typeface="Calibri" charset="0"/>
                                                          <a:cs typeface="Times New Roman" charset="0"/>
                                                        </a:rPr>
                                                        <m:t>Θ</m:t>
                                                      </m:r>
                                                    </m:e>
                                                    <m:sub>
                                                      <m:r>
                                                        <a:rPr lang="en-US" sz="1600" i="1">
                                                          <a:effectLst/>
                                                          <a:latin typeface="Cambria Math" charset="0"/>
                                                          <a:ea typeface="Calibri" charset="0"/>
                                                          <a:cs typeface="Times New Roman" charset="0"/>
                                                        </a:rPr>
                                                        <m:t>𝐶𝑀</m:t>
                                                      </m:r>
                                                    </m:sub>
                                                  </m:sSub>
                                                </m:e>
                                              </m:d>
                                              <m:r>
                                                <a:rPr lang="en-US" sz="1600" i="1">
                                                  <a:effectLst/>
                                                  <a:latin typeface="Cambria Math" charset="0"/>
                                                  <a:ea typeface="Calibri" charset="0"/>
                                                  <a:cs typeface="Times New Roman" charset="0"/>
                                                </a:rPr>
                                                <m:t>+</m:t>
                                              </m:r>
                                              <m:sSubSup>
                                                <m:sSubSupPr>
                                                  <m:ctrlPr>
                                                    <a:rPr lang="en-US" sz="1600" i="1">
                                                      <a:effectLst/>
                                                      <a:latin typeface="Cambria Math" panose="02040503050406030204" pitchFamily="18" charset="0"/>
                                                    </a:rPr>
                                                  </m:ctrlPr>
                                                </m:sSubSupPr>
                                                <m:e>
                                                  <m:r>
                                                    <a:rPr lang="en-US" sz="1600" i="1">
                                                      <a:effectLst/>
                                                      <a:latin typeface="Cambria Math" charset="0"/>
                                                      <a:ea typeface="Calibri" charset="0"/>
                                                      <a:cs typeface="Times New Roman" charset="0"/>
                                                    </a:rPr>
                                                    <m:t>𝑚</m:t>
                                                  </m:r>
                                                </m:e>
                                                <m:sub>
                                                  <m:r>
                                                    <a:rPr lang="en-US" sz="1600" i="1">
                                                      <a:effectLst/>
                                                      <a:latin typeface="Cambria Math" charset="0"/>
                                                      <a:ea typeface="Calibri" charset="0"/>
                                                      <a:cs typeface="Times New Roman" charset="0"/>
                                                    </a:rPr>
                                                    <m:t>𝑡</m:t>
                                                  </m:r>
                                                </m:sub>
                                                <m:sup>
                                                  <m:r>
                                                    <a:rPr lang="en-US" sz="1600" i="1">
                                                      <a:effectLst/>
                                                      <a:latin typeface="Cambria Math" charset="0"/>
                                                      <a:ea typeface="Calibri" charset="0"/>
                                                      <a:cs typeface="Times New Roman" charset="0"/>
                                                    </a:rPr>
                                                    <m:t>2</m:t>
                                                  </m:r>
                                                </m:sup>
                                              </m:sSubSup>
                                            </m:e>
                                          </m:d>
                                        </m:num>
                                        <m:den>
                                          <m:sSup>
                                            <m:sSupPr>
                                              <m:ctrlPr>
                                                <a:rPr lang="en-US" sz="1600" i="1">
                                                  <a:effectLst/>
                                                  <a:latin typeface="Cambria Math" panose="02040503050406030204" pitchFamily="18" charset="0"/>
                                                </a:rPr>
                                              </m:ctrlPr>
                                            </m:sSupPr>
                                            <m:e>
                                              <m:d>
                                                <m:dPr>
                                                  <m:ctrlPr>
                                                    <a:rPr lang="en-US" sz="1600" i="1">
                                                      <a:effectLst/>
                                                      <a:latin typeface="Cambria Math" panose="02040503050406030204" pitchFamily="18" charset="0"/>
                                                    </a:rPr>
                                                  </m:ctrlPr>
                                                </m:dPr>
                                                <m:e>
                                                  <m:sSub>
                                                    <m:sSubPr>
                                                      <m:ctrlPr>
                                                        <a:rPr lang="en-US" sz="1600" i="1">
                                                          <a:effectLst/>
                                                          <a:latin typeface="Cambria Math" panose="02040503050406030204" pitchFamily="18" charset="0"/>
                                                        </a:rPr>
                                                      </m:ctrlPr>
                                                    </m:sSubPr>
                                                    <m:e>
                                                      <m:r>
                                                        <a:rPr lang="en-US" sz="1600" i="1">
                                                          <a:effectLst/>
                                                          <a:latin typeface="Cambria Math" charset="0"/>
                                                          <a:ea typeface="Calibri" charset="0"/>
                                                          <a:cs typeface="Times New Roman" charset="0"/>
                                                        </a:rPr>
                                                        <m:t>𝑚</m:t>
                                                      </m:r>
                                                    </m:e>
                                                    <m:sub>
                                                      <m:r>
                                                        <a:rPr lang="en-US" sz="1600" i="1">
                                                          <a:effectLst/>
                                                          <a:latin typeface="Cambria Math" charset="0"/>
                                                          <a:ea typeface="Calibri" charset="0"/>
                                                          <a:cs typeface="Times New Roman" charset="0"/>
                                                        </a:rPr>
                                                        <m:t>𝑡</m:t>
                                                      </m:r>
                                                    </m:sub>
                                                  </m:sSub>
                                                  <m:r>
                                                    <a:rPr lang="en-US" sz="1600" i="1">
                                                      <a:effectLst/>
                                                      <a:latin typeface="Cambria Math" charset="0"/>
                                                      <a:ea typeface="Calibri" charset="0"/>
                                                      <a:cs typeface="Times New Roman" charset="0"/>
                                                    </a:rPr>
                                                    <m:t>+</m:t>
                                                  </m:r>
                                                  <m:sSub>
                                                    <m:sSubPr>
                                                      <m:ctrlPr>
                                                        <a:rPr lang="en-US" sz="1600" i="1">
                                                          <a:effectLst/>
                                                          <a:latin typeface="Cambria Math" panose="02040503050406030204" pitchFamily="18" charset="0"/>
                                                        </a:rPr>
                                                      </m:ctrlPr>
                                                    </m:sSubPr>
                                                    <m:e>
                                                      <m:r>
                                                        <a:rPr lang="en-US" sz="1600" i="1">
                                                          <a:effectLst/>
                                                          <a:latin typeface="Cambria Math" charset="0"/>
                                                          <a:ea typeface="Calibri" charset="0"/>
                                                          <a:cs typeface="Times New Roman" charset="0"/>
                                                        </a:rPr>
                                                        <m:t>𝑚</m:t>
                                                      </m:r>
                                                    </m:e>
                                                    <m:sub>
                                                      <m:r>
                                                        <a:rPr lang="en-US" sz="1600" i="1">
                                                          <a:effectLst/>
                                                          <a:latin typeface="Cambria Math" charset="0"/>
                                                          <a:ea typeface="Calibri" charset="0"/>
                                                          <a:cs typeface="Times New Roman" charset="0"/>
                                                        </a:rPr>
                                                        <m:t>𝑝</m:t>
                                                      </m:r>
                                                    </m:sub>
                                                  </m:sSub>
                                                </m:e>
                                              </m:d>
                                            </m:e>
                                            <m:sup>
                                              <m:r>
                                                <a:rPr lang="en-US" sz="1600" i="1">
                                                  <a:effectLst/>
                                                  <a:latin typeface="Cambria Math" charset="0"/>
                                                  <a:ea typeface="Calibri" charset="0"/>
                                                  <a:cs typeface="Times New Roman" charset="0"/>
                                                </a:rPr>
                                                <m:t>2</m:t>
                                              </m:r>
                                            </m:sup>
                                          </m:sSup>
                                        </m:den>
                                      </m:f>
                                    </m:e>
                                  </m:d>
                                  <m:sSub>
                                    <m:sSubPr>
                                      <m:ctrlPr>
                                        <a:rPr lang="en-US" sz="1600" i="1">
                                          <a:effectLst/>
                                          <a:latin typeface="Cambria Math" panose="02040503050406030204" pitchFamily="18" charset="0"/>
                                        </a:rPr>
                                      </m:ctrlPr>
                                    </m:sSubPr>
                                    <m:e>
                                      <m:r>
                                        <a:rPr lang="en-US" sz="1600" i="1">
                                          <a:effectLst/>
                                          <a:latin typeface="Cambria Math" charset="0"/>
                                          <a:ea typeface="Calibri" charset="0"/>
                                          <a:cs typeface="Times New Roman" charset="0"/>
                                        </a:rPr>
                                        <m:t>∆</m:t>
                                      </m:r>
                                      <m:r>
                                        <m:rPr>
                                          <m:sty m:val="p"/>
                                        </m:rPr>
                                        <a:rPr lang="en-US" sz="1600">
                                          <a:effectLst/>
                                          <a:latin typeface="Cambria Math" charset="0"/>
                                          <a:ea typeface="Calibri" charset="0"/>
                                          <a:cs typeface="Times New Roman" charset="0"/>
                                        </a:rPr>
                                        <m:t>Θ</m:t>
                                      </m:r>
                                    </m:e>
                                    <m:sub>
                                      <m:r>
                                        <a:rPr lang="en-US" sz="1600" i="1">
                                          <a:effectLst/>
                                          <a:latin typeface="Cambria Math" charset="0"/>
                                          <a:ea typeface="Calibri" charset="0"/>
                                          <a:cs typeface="Times New Roman" charset="0"/>
                                        </a:rPr>
                                        <m:t>𝐶𝑀</m:t>
                                      </m:r>
                                    </m:sub>
                                  </m:sSub>
                                </m:e>
                              </m:d>
                            </m:e>
                          </m:nary>
                        </m:num>
                        <m:den>
                          <m:nary>
                            <m:naryPr>
                              <m:chr m:val="∑"/>
                              <m:limLoc m:val="undOvr"/>
                              <m:ctrlPr>
                                <a:rPr lang="en-US" sz="1600" i="1">
                                  <a:latin typeface="Cambria Math" panose="02040503050406030204" pitchFamily="18" charset="0"/>
                                </a:rPr>
                              </m:ctrlPr>
                            </m:naryPr>
                            <m:sub>
                              <m:sSub>
                                <m:sSubPr>
                                  <m:ctrlPr>
                                    <a:rPr lang="en-US" sz="1600" i="1">
                                      <a:latin typeface="Cambria Math" panose="02040503050406030204" pitchFamily="18" charset="0"/>
                                    </a:rPr>
                                  </m:ctrlPr>
                                </m:sSubPr>
                                <m:e>
                                  <m:r>
                                    <m:rPr>
                                      <m:sty m:val="p"/>
                                    </m:rPr>
                                    <a:rPr lang="en-US" sz="1600">
                                      <a:latin typeface="Cambria Math" charset="0"/>
                                      <a:ea typeface="Calibri" charset="0"/>
                                      <a:cs typeface="Times New Roman" charset="0"/>
                                    </a:rPr>
                                    <m:t>i</m:t>
                                  </m:r>
                                  <m:r>
                                    <a:rPr lang="en-US" sz="1600">
                                      <a:latin typeface="Cambria Math" charset="0"/>
                                      <a:ea typeface="Calibri" charset="0"/>
                                      <a:cs typeface="Times New Roman" charset="0"/>
                                    </a:rPr>
                                    <m:t>=</m:t>
                                  </m:r>
                                </m:e>
                                <m:sub>
                                  <m:sSub>
                                    <m:sSubPr>
                                      <m:ctrlPr>
                                        <a:rPr lang="en-US" sz="1600" i="1">
                                          <a:latin typeface="Cambria Math" panose="02040503050406030204" pitchFamily="18"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r>
                                        <a:rPr lang="en-US" sz="1600" i="1">
                                          <a:latin typeface="Cambria Math" charset="0"/>
                                          <a:ea typeface="Calibri" charset="0"/>
                                          <a:cs typeface="Times New Roman" charset="0"/>
                                        </a:rPr>
                                        <m:t>_</m:t>
                                      </m:r>
                                      <m:r>
                                        <a:rPr lang="en-US" sz="1600" i="1">
                                          <a:latin typeface="Cambria Math" charset="0"/>
                                          <a:ea typeface="Calibri" charset="0"/>
                                          <a:cs typeface="Times New Roman" charset="0"/>
                                        </a:rPr>
                                        <m:t>𝑚𝑖𝑛</m:t>
                                      </m:r>
                                    </m:sub>
                                  </m:sSub>
                                </m:sub>
                              </m:sSub>
                            </m:sub>
                            <m:sup>
                              <m:sSub>
                                <m:sSubPr>
                                  <m:ctrlPr>
                                    <a:rPr lang="en-US" sz="1600" i="1">
                                      <a:latin typeface="Cambria Math" panose="02040503050406030204" pitchFamily="18"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r>
                                    <a:rPr lang="en-US" sz="1600" i="1">
                                      <a:latin typeface="Cambria Math" charset="0"/>
                                      <a:ea typeface="Calibri" charset="0"/>
                                      <a:cs typeface="Times New Roman" charset="0"/>
                                    </a:rPr>
                                    <m:t>_</m:t>
                                  </m:r>
                                  <m:r>
                                    <a:rPr lang="en-US" sz="1600" i="1">
                                      <a:latin typeface="Cambria Math" charset="0"/>
                                      <a:ea typeface="Calibri" charset="0"/>
                                      <a:cs typeface="Times New Roman" charset="0"/>
                                    </a:rPr>
                                    <m:t>𝑚𝑎𝑥</m:t>
                                  </m:r>
                                </m:sub>
                              </m:sSub>
                            </m:sup>
                            <m:e>
                              <m:d>
                                <m:dPr>
                                  <m:begChr m:val="["/>
                                  <m:endChr m:val="]"/>
                                  <m:ctrlPr>
                                    <a:rPr lang="en-US" sz="1600" i="1">
                                      <a:latin typeface="Cambria Math" panose="02040503050406030204" pitchFamily="18" charset="0"/>
                                    </a:rPr>
                                  </m:ctrlPr>
                                </m:d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charset="0"/>
                                              <a:ea typeface="Calibri" charset="0"/>
                                              <a:cs typeface="Times New Roman" charset="0"/>
                                            </a:rPr>
                                            <m:t>1</m:t>
                                          </m:r>
                                        </m:num>
                                        <m:den>
                                          <m:sSup>
                                            <m:sSupPr>
                                              <m:ctrlPr>
                                                <a:rPr lang="en-US" sz="1600" i="1">
                                                  <a:latin typeface="Cambria Math" panose="02040503050406030204" pitchFamily="18" charset="0"/>
                                                </a:rPr>
                                              </m:ctrlPr>
                                            </m:sSupPr>
                                            <m:e>
                                              <m:r>
                                                <a:rPr lang="en-US" sz="1600" i="1">
                                                  <a:latin typeface="Cambria Math" charset="0"/>
                                                  <a:ea typeface="Calibri" charset="0"/>
                                                  <a:cs typeface="Times New Roman" charset="0"/>
                                                </a:rPr>
                                                <m:t>𝑇𝑎𝑛</m:t>
                                              </m:r>
                                            </m:e>
                                            <m:sup>
                                              <m:r>
                                                <a:rPr lang="en-US" sz="1600" i="1">
                                                  <a:latin typeface="Cambria Math" charset="0"/>
                                                  <a:ea typeface="Calibri" charset="0"/>
                                                  <a:cs typeface="Times New Roman" charset="0"/>
                                                </a:rPr>
                                                <m:t>2</m:t>
                                              </m:r>
                                            </m:sup>
                                          </m:sSup>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r>
                                                        <a:rPr lang="en-US" sz="1600" i="1">
                                                          <a:latin typeface="Cambria Math" charset="0"/>
                                                          <a:ea typeface="Calibri" charset="0"/>
                                                          <a:cs typeface="Times New Roman" charset="0"/>
                                                        </a:rPr>
                                                        <m:t>_</m:t>
                                                      </m:r>
                                                      <m:r>
                                                        <a:rPr lang="en-US" sz="1600" i="1">
                                                          <a:latin typeface="Cambria Math" charset="0"/>
                                                          <a:ea typeface="Calibri" charset="0"/>
                                                          <a:cs typeface="Times New Roman" charset="0"/>
                                                        </a:rPr>
                                                        <m:t>𝑖</m:t>
                                                      </m:r>
                                                    </m:sub>
                                                  </m:sSub>
                                                </m:num>
                                                <m:den>
                                                  <m:r>
                                                    <a:rPr lang="en-US" sz="1600" i="1">
                                                      <a:latin typeface="Cambria Math" charset="0"/>
                                                      <a:ea typeface="Calibri" charset="0"/>
                                                      <a:cs typeface="Times New Roman" charset="0"/>
                                                    </a:rPr>
                                                    <m:t>2</m:t>
                                                  </m:r>
                                                </m:den>
                                              </m:f>
                                            </m:e>
                                          </m:d>
                                        </m:den>
                                      </m:f>
                                      <m:r>
                                        <a:rPr lang="en-US" sz="1600" i="1">
                                          <a:latin typeface="Cambria Math" charset="0"/>
                                          <a:ea typeface="Calibri" charset="0"/>
                                          <a:cs typeface="Times New Roman" charset="0"/>
                                        </a:rPr>
                                        <m:t>−</m:t>
                                      </m:r>
                                      <m:f>
                                        <m:fPr>
                                          <m:ctrlPr>
                                            <a:rPr lang="en-US" sz="1600" i="1">
                                              <a:latin typeface="Cambria Math" panose="02040503050406030204" pitchFamily="18" charset="0"/>
                                            </a:rPr>
                                          </m:ctrlPr>
                                        </m:fPr>
                                        <m:num>
                                          <m:r>
                                            <a:rPr lang="en-US" sz="1600" i="1">
                                              <a:latin typeface="Cambria Math" charset="0"/>
                                              <a:ea typeface="Calibri" charset="0"/>
                                              <a:cs typeface="Times New Roman" charset="0"/>
                                            </a:rPr>
                                            <m:t>1</m:t>
                                          </m:r>
                                        </m:num>
                                        <m:den>
                                          <m:sSup>
                                            <m:sSupPr>
                                              <m:ctrlPr>
                                                <a:rPr lang="en-US" sz="1600" i="1">
                                                  <a:latin typeface="Cambria Math" panose="02040503050406030204" pitchFamily="18" charset="0"/>
                                                </a:rPr>
                                              </m:ctrlPr>
                                            </m:sSupPr>
                                            <m:e>
                                              <m:r>
                                                <a:rPr lang="en-US" sz="1600" i="1">
                                                  <a:latin typeface="Cambria Math" charset="0"/>
                                                  <a:ea typeface="Calibri" charset="0"/>
                                                  <a:cs typeface="Times New Roman" charset="0"/>
                                                </a:rPr>
                                                <m:t>𝑇𝑎𝑛</m:t>
                                              </m:r>
                                            </m:e>
                                            <m:sup>
                                              <m:r>
                                                <a:rPr lang="en-US" sz="1600" i="1">
                                                  <a:latin typeface="Cambria Math" charset="0"/>
                                                  <a:ea typeface="Calibri" charset="0"/>
                                                  <a:cs typeface="Times New Roman" charset="0"/>
                                                </a:rPr>
                                                <m:t>2</m:t>
                                              </m:r>
                                            </m:sup>
                                          </m:sSup>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r>
                                                        <a:rPr lang="en-US" sz="1600" i="1">
                                                          <a:latin typeface="Cambria Math" charset="0"/>
                                                          <a:ea typeface="Calibri" charset="0"/>
                                                          <a:cs typeface="Times New Roman" charset="0"/>
                                                        </a:rPr>
                                                        <m:t>_</m:t>
                                                      </m:r>
                                                      <m:r>
                                                        <a:rPr lang="en-US" sz="1600" i="1">
                                                          <a:latin typeface="Cambria Math" charset="0"/>
                                                          <a:ea typeface="Calibri" charset="0"/>
                                                          <a:cs typeface="Times New Roman" charset="0"/>
                                                        </a:rPr>
                                                        <m:t>𝑖</m:t>
                                                      </m:r>
                                                    </m:sub>
                                                  </m:sSub>
                                                  <m:r>
                                                    <a:rPr lang="en-US" sz="1600" i="1">
                                                      <a:latin typeface="Cambria Math" charset="0"/>
                                                      <a:ea typeface="Calibri" charset="0"/>
                                                      <a:cs typeface="Times New Roman" charset="0"/>
                                                    </a:rPr>
                                                    <m:t>+∆</m:t>
                                                  </m:r>
                                                  <m:sSub>
                                                    <m:sSubPr>
                                                      <m:ctrlPr>
                                                        <a:rPr lang="en-US" sz="1600" i="1">
                                                          <a:latin typeface="Cambria Math" panose="02040503050406030204" pitchFamily="18"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sub>
                                                  </m:sSub>
                                                </m:num>
                                                <m:den>
                                                  <m:r>
                                                    <a:rPr lang="en-US" sz="1600" i="1">
                                                      <a:latin typeface="Cambria Math" charset="0"/>
                                                      <a:ea typeface="Calibri" charset="0"/>
                                                      <a:cs typeface="Times New Roman" charset="0"/>
                                                    </a:rPr>
                                                    <m:t>2</m:t>
                                                  </m:r>
                                                </m:den>
                                              </m:f>
                                            </m:e>
                                          </m:d>
                                        </m:den>
                                      </m:f>
                                    </m:e>
                                  </m:d>
                                  <m:r>
                                    <a:rPr lang="en-US" sz="1600" i="1">
                                      <a:latin typeface="Cambria Math" charset="0"/>
                                      <a:ea typeface="Calibri" charset="0"/>
                                      <a:cs typeface="Times New Roman" charset="0"/>
                                    </a:rPr>
                                    <m:t>∆</m:t>
                                  </m:r>
                                  <m:sSub>
                                    <m:sSubPr>
                                      <m:ctrlPr>
                                        <a:rPr lang="en-US" sz="1600" i="1">
                                          <a:latin typeface="Cambria Math" panose="02040503050406030204" pitchFamily="18" charset="0"/>
                                        </a:rPr>
                                      </m:ctrlPr>
                                    </m:sSubPr>
                                    <m:e>
                                      <m:r>
                                        <m:rPr>
                                          <m:sty m:val="p"/>
                                        </m:rPr>
                                        <a:rPr lang="en-US" sz="1600">
                                          <a:latin typeface="Cambria Math" charset="0"/>
                                          <a:ea typeface="Calibri" charset="0"/>
                                          <a:cs typeface="Times New Roman" charset="0"/>
                                        </a:rPr>
                                        <m:t>Θ</m:t>
                                      </m:r>
                                    </m:e>
                                    <m:sub>
                                      <m:r>
                                        <a:rPr lang="en-US" sz="1600" i="1">
                                          <a:latin typeface="Cambria Math" charset="0"/>
                                          <a:ea typeface="Calibri" charset="0"/>
                                          <a:cs typeface="Times New Roman" charset="0"/>
                                        </a:rPr>
                                        <m:t>𝐶𝑀</m:t>
                                      </m:r>
                                    </m:sub>
                                  </m:sSub>
                                </m:e>
                              </m:d>
                            </m:e>
                          </m:nary>
                        </m:den>
                      </m:f>
                    </m:oMath>
                  </m:oMathPara>
                </a14:m>
                <a:endParaRPr lang="en-US" sz="1400">
                  <a:effectLst/>
                  <a:ea typeface="Calibri" charset="0"/>
                  <a:cs typeface="Times New Roman"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2392199"/>
                <a:ext cx="12192000" cy="4189417"/>
              </a:xfrm>
              <a:prstGeom prst="rect">
                <a:avLst/>
              </a:prstGeom>
              <a:blipFill rotWithShape="0">
                <a:blip r:embed="rId3"/>
                <a:stretch>
                  <a:fillRect l="-500" t="-1017"/>
                </a:stretch>
              </a:blipFill>
            </p:spPr>
            <p:txBody>
              <a:bodyPr/>
              <a:lstStyle/>
              <a:p>
                <a:r>
                  <a:rPr lang="en-US">
                    <a:noFill/>
                  </a:rPr>
                  <a:t> </a:t>
                </a:r>
              </a:p>
            </p:txBody>
          </p:sp>
        </mc:Fallback>
      </mc:AlternateContent>
      <p:sp>
        <p:nvSpPr>
          <p:cNvPr id="4" name="TextBox 3"/>
          <p:cNvSpPr txBox="1"/>
          <p:nvPr/>
        </p:nvSpPr>
        <p:spPr>
          <a:xfrm>
            <a:off x="3289005" y="0"/>
            <a:ext cx="6716839" cy="461665"/>
          </a:xfrm>
          <a:prstGeom prst="rect">
            <a:avLst/>
          </a:prstGeom>
          <a:noFill/>
        </p:spPr>
        <p:txBody>
          <a:bodyPr wrap="none" rtlCol="0">
            <a:spAutoFit/>
          </a:bodyPr>
          <a:lstStyle/>
          <a:p>
            <a:r>
              <a:rPr lang="en-US" sz="2400" b="1" u="sng">
                <a:ea typeface="Calibri" charset="0"/>
                <a:cs typeface="Times New Roman" charset="0"/>
              </a:rPr>
              <a:t>Continued--Particle Scattering for Charged Particles</a:t>
            </a:r>
          </a:p>
        </p:txBody>
      </p:sp>
      <mc:AlternateContent xmlns:mc="http://schemas.openxmlformats.org/markup-compatibility/2006" xmlns:a14="http://schemas.microsoft.com/office/drawing/2010/main">
        <mc:Choice Requires="a14">
          <p:sp>
            <p:nvSpPr>
              <p:cNvPr id="5" name="Rectangle 4"/>
              <p:cNvSpPr/>
              <p:nvPr/>
            </p:nvSpPr>
            <p:spPr>
              <a:xfrm>
                <a:off x="0" y="368878"/>
                <a:ext cx="12094233" cy="1662122"/>
              </a:xfrm>
              <a:prstGeom prst="rect">
                <a:avLst/>
              </a:prstGeom>
            </p:spPr>
            <p:txBody>
              <a:bodyPr wrap="square">
                <a:spAutoFit/>
              </a:bodyPr>
              <a:lstStyle/>
              <a:p>
                <a:r>
                  <a:rPr lang="en-US" sz="2000">
                    <a:ea typeface="Calibri" charset="0"/>
                    <a:cs typeface="Times New Roman" charset="0"/>
                  </a:rPr>
                  <a:t>Combining with Eq. 1, </a:t>
                </a:r>
                <a:r>
                  <a:rPr lang="en-US" sz="2000">
                    <a:latin typeface="Calibri" charset="0"/>
                    <a:ea typeface="Calibri" charset="0"/>
                    <a:cs typeface="Times New Roman" charset="0"/>
                  </a:rPr>
                  <a:t>the integral for the Average Energy is this:</a:t>
                </a:r>
                <a:endParaRPr lang="en-US" sz="2000">
                  <a:ea typeface="Calibri" charset="0"/>
                  <a:cs typeface="Times New Roman" charset="0"/>
                </a:endParaRPr>
              </a:p>
              <a:p>
                <a:pPr algn="ctr"/>
                <a14:m>
                  <m:oMath xmlns:m="http://schemas.openxmlformats.org/officeDocument/2006/math">
                    <m:f>
                      <m:fPr>
                        <m:ctrlPr>
                          <a:rPr lang="en-US" sz="2000" i="1">
                            <a:latin typeface="Cambria Math" panose="02040503050406030204" pitchFamily="18" charset="0"/>
                            <a:cs typeface="Times New Roman" charset="0"/>
                          </a:rPr>
                        </m:ctrlPr>
                      </m:fPr>
                      <m:num>
                        <m:sSub>
                          <m:sSubPr>
                            <m:ctrlPr>
                              <a:rPr lang="en-US" sz="2000" i="1">
                                <a:latin typeface="Cambria Math" panose="02040503050406030204" pitchFamily="18" charset="0"/>
                                <a:cs typeface="Times New Roman" charset="0"/>
                              </a:rPr>
                            </m:ctrlPr>
                          </m:sSubPr>
                          <m:e>
                            <m:r>
                              <a:rPr lang="en-US" sz="2000" i="1">
                                <a:latin typeface="Cambria Math" charset="0"/>
                                <a:ea typeface="Calibri" charset="0"/>
                                <a:cs typeface="Times New Roman" charset="0"/>
                              </a:rPr>
                              <m:t>𝐸</m:t>
                            </m:r>
                          </m:e>
                          <m:sub>
                            <m:r>
                              <a:rPr lang="en-US" sz="2000" i="1">
                                <a:latin typeface="Cambria Math" charset="0"/>
                                <a:ea typeface="Calibri" charset="0"/>
                                <a:cs typeface="Times New Roman" charset="0"/>
                              </a:rPr>
                              <m:t>𝑒𝑥𝑝𝑒𝑐𝑡</m:t>
                            </m:r>
                            <m:r>
                              <a:rPr lang="en-US" sz="2000" i="1">
                                <a:latin typeface="Cambria Math" charset="0"/>
                                <a:ea typeface="Calibri" charset="0"/>
                                <a:cs typeface="Times New Roman" charset="0"/>
                              </a:rPr>
                              <m:t>_</m:t>
                            </m:r>
                            <m:r>
                              <a:rPr lang="en-US" sz="2000" i="1">
                                <a:latin typeface="Cambria Math" charset="0"/>
                                <a:ea typeface="Calibri" charset="0"/>
                                <a:cs typeface="Times New Roman" charset="0"/>
                              </a:rPr>
                              <m:t>𝑝𝑓</m:t>
                            </m:r>
                          </m:sub>
                        </m:sSub>
                      </m:num>
                      <m:den>
                        <m:sSub>
                          <m:sSubPr>
                            <m:ctrlPr>
                              <a:rPr lang="en-US" sz="2000" i="1">
                                <a:latin typeface="Cambria Math" panose="02040503050406030204" pitchFamily="18" charset="0"/>
                                <a:cs typeface="Times New Roman" charset="0"/>
                              </a:rPr>
                            </m:ctrlPr>
                          </m:sSubPr>
                          <m:e>
                            <m:r>
                              <a:rPr lang="en-US" sz="2000" i="1">
                                <a:latin typeface="Cambria Math" charset="0"/>
                                <a:ea typeface="Calibri" charset="0"/>
                                <a:cs typeface="Times New Roman" charset="0"/>
                              </a:rPr>
                              <m:t>𝐸</m:t>
                            </m:r>
                          </m:e>
                          <m:sub>
                            <m:r>
                              <a:rPr lang="en-US" sz="2000" i="1">
                                <a:latin typeface="Cambria Math" charset="0"/>
                                <a:ea typeface="Calibri" charset="0"/>
                                <a:cs typeface="Times New Roman" charset="0"/>
                              </a:rPr>
                              <m:t>𝑖𝑝</m:t>
                            </m:r>
                          </m:sub>
                        </m:sSub>
                      </m:den>
                    </m:f>
                    <m:r>
                      <a:rPr lang="en-US" sz="2000" i="1">
                        <a:latin typeface="Cambria Math" charset="0"/>
                        <a:ea typeface="Calibri" charset="0"/>
                        <a:cs typeface="Times New Roman" charset="0"/>
                      </a:rPr>
                      <m:t>=</m:t>
                    </m:r>
                    <m:f>
                      <m:fPr>
                        <m:ctrlPr>
                          <a:rPr lang="en-US" sz="2000" i="1">
                            <a:latin typeface="Cambria Math" panose="02040503050406030204" pitchFamily="18" charset="0"/>
                            <a:cs typeface="Times New Roman" charset="0"/>
                          </a:rPr>
                        </m:ctrlPr>
                      </m:fPr>
                      <m:num>
                        <m:r>
                          <a:rPr lang="en-US" sz="2000" i="1">
                            <a:latin typeface="Cambria Math" charset="0"/>
                            <a:ea typeface="Calibri" charset="0"/>
                            <a:cs typeface="Times New Roman" charset="0"/>
                          </a:rPr>
                          <m:t>∫</m:t>
                        </m:r>
                        <m:d>
                          <m:dPr>
                            <m:begChr m:val="["/>
                            <m:endChr m:val="]"/>
                            <m:ctrlPr>
                              <a:rPr lang="en-US" sz="2000" i="1">
                                <a:latin typeface="Cambria Math" panose="02040503050406030204" pitchFamily="18" charset="0"/>
                                <a:cs typeface="Times New Roman" charset="0"/>
                              </a:rPr>
                            </m:ctrlPr>
                          </m:dPr>
                          <m:e>
                            <m:d>
                              <m:dPr>
                                <m:ctrlPr>
                                  <a:rPr lang="en-US" sz="2000" i="1">
                                    <a:latin typeface="Cambria Math" panose="02040503050406030204" pitchFamily="18" charset="0"/>
                                    <a:cs typeface="Times New Roman" charset="0"/>
                                  </a:rPr>
                                </m:ctrlPr>
                              </m:dPr>
                              <m:e>
                                <m:f>
                                  <m:fPr>
                                    <m:ctrlPr>
                                      <a:rPr lang="en-US" sz="2000" i="1">
                                        <a:latin typeface="Cambria Math" panose="02040503050406030204" pitchFamily="18" charset="0"/>
                                        <a:cs typeface="Times New Roman" charset="0"/>
                                      </a:rPr>
                                    </m:ctrlPr>
                                  </m:fPr>
                                  <m:num>
                                    <m:r>
                                      <a:rPr lang="en-US" sz="2000" i="1">
                                        <a:latin typeface="Cambria Math" charset="0"/>
                                        <a:ea typeface="Calibri" charset="0"/>
                                        <a:cs typeface="Times New Roman" charset="0"/>
                                      </a:rPr>
                                      <m:t>1</m:t>
                                    </m:r>
                                  </m:num>
                                  <m:den>
                                    <m:func>
                                      <m:funcPr>
                                        <m:ctrlPr>
                                          <a:rPr lang="en-US" sz="2000" i="1">
                                            <a:latin typeface="Cambria Math" panose="02040503050406030204" pitchFamily="18" charset="0"/>
                                            <a:cs typeface="Times New Roman" charset="0"/>
                                          </a:rPr>
                                        </m:ctrlPr>
                                      </m:funcPr>
                                      <m:fName>
                                        <m:sSup>
                                          <m:sSupPr>
                                            <m:ctrlPr>
                                              <a:rPr lang="en-US" sz="2000" i="1">
                                                <a:latin typeface="Cambria Math" panose="02040503050406030204" pitchFamily="18"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fName>
                                      <m:e>
                                        <m:d>
                                          <m:dPr>
                                            <m:ctrlPr>
                                              <a:rPr lang="en-US" sz="2000" i="1">
                                                <a:latin typeface="Cambria Math" panose="02040503050406030204" pitchFamily="18" charset="0"/>
                                                <a:cs typeface="Times New Roman" charset="0"/>
                                              </a:rPr>
                                            </m:ctrlPr>
                                          </m:dPr>
                                          <m:e>
                                            <m:f>
                                              <m:fPr>
                                                <m:ctrlPr>
                                                  <a:rPr lang="en-US" sz="2000" i="1">
                                                    <a:latin typeface="Cambria Math" panose="02040503050406030204" pitchFamily="18" charset="0"/>
                                                    <a:cs typeface="Times New Roman" charset="0"/>
                                                  </a:rPr>
                                                </m:ctrlPr>
                                              </m:fPr>
                                              <m:num>
                                                <m:sSub>
                                                  <m:sSubPr>
                                                    <m:ctrlPr>
                                                      <a:rPr lang="en-US" sz="2000" i="1">
                                                        <a:latin typeface="Cambria Math" panose="02040503050406030204" pitchFamily="18" charset="0"/>
                                                        <a:cs typeface="Times New Roman" charset="0"/>
                                                      </a:rPr>
                                                    </m:ctrlPr>
                                                  </m:sSubPr>
                                                  <m:e>
                                                    <m:r>
                                                      <m:rPr>
                                                        <m:sty m:val="p"/>
                                                      </m:rPr>
                                                      <a:rPr lang="el-GR"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num>
                                              <m:den>
                                                <m:r>
                                                  <a:rPr lang="en-US" sz="2000" i="1">
                                                    <a:latin typeface="Cambria Math" charset="0"/>
                                                    <a:ea typeface="Calibri" charset="0"/>
                                                    <a:cs typeface="Times New Roman" charset="0"/>
                                                  </a:rPr>
                                                  <m:t>2</m:t>
                                                </m:r>
                                              </m:den>
                                            </m:f>
                                          </m:e>
                                        </m:d>
                                      </m:e>
                                    </m:func>
                                  </m:den>
                                </m:f>
                                <m:r>
                                  <a:rPr lang="en-US" sz="2000" i="1">
                                    <a:latin typeface="Cambria Math" charset="0"/>
                                    <a:ea typeface="Calibri" charset="0"/>
                                    <a:cs typeface="Times New Roman" charset="0"/>
                                  </a:rPr>
                                  <m:t> − </m:t>
                                </m:r>
                                <m:f>
                                  <m:fPr>
                                    <m:ctrlPr>
                                      <a:rPr lang="en-US" sz="2000" i="1">
                                        <a:latin typeface="Cambria Math" panose="02040503050406030204" pitchFamily="18" charset="0"/>
                                        <a:cs typeface="Times New Roman" charset="0"/>
                                      </a:rPr>
                                    </m:ctrlPr>
                                  </m:fPr>
                                  <m:num>
                                    <m:r>
                                      <a:rPr lang="en-US" sz="2000" i="1">
                                        <a:latin typeface="Cambria Math" charset="0"/>
                                        <a:ea typeface="Calibri" charset="0"/>
                                        <a:cs typeface="Times New Roman" charset="0"/>
                                      </a:rPr>
                                      <m:t>1</m:t>
                                    </m:r>
                                  </m:num>
                                  <m:den>
                                    <m:func>
                                      <m:funcPr>
                                        <m:ctrlPr>
                                          <a:rPr lang="en-US" sz="2000" i="1">
                                            <a:latin typeface="Cambria Math" panose="02040503050406030204" pitchFamily="18" charset="0"/>
                                            <a:cs typeface="Times New Roman" charset="0"/>
                                          </a:rPr>
                                        </m:ctrlPr>
                                      </m:funcPr>
                                      <m:fName>
                                        <m:sSup>
                                          <m:sSupPr>
                                            <m:ctrlPr>
                                              <a:rPr lang="en-US" sz="2000" i="1">
                                                <a:latin typeface="Cambria Math" panose="02040503050406030204" pitchFamily="18"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fName>
                                      <m:e>
                                        <m:d>
                                          <m:dPr>
                                            <m:ctrlPr>
                                              <a:rPr lang="en-US" sz="2000" i="1">
                                                <a:latin typeface="Cambria Math" panose="02040503050406030204" pitchFamily="18" charset="0"/>
                                                <a:cs typeface="Times New Roman" charset="0"/>
                                              </a:rPr>
                                            </m:ctrlPr>
                                          </m:dPr>
                                          <m:e>
                                            <m:f>
                                              <m:fPr>
                                                <m:ctrlPr>
                                                  <a:rPr lang="en-US" sz="2000" i="1">
                                                    <a:latin typeface="Cambria Math" panose="02040503050406030204" pitchFamily="18" charset="0"/>
                                                    <a:cs typeface="Times New Roman" charset="0"/>
                                                  </a:rPr>
                                                </m:ctrlPr>
                                              </m:fPr>
                                              <m:num>
                                                <m:sSub>
                                                  <m:sSubPr>
                                                    <m:ctrlPr>
                                                      <a:rPr lang="en-US" sz="2000" i="1">
                                                        <a:latin typeface="Cambria Math" panose="02040503050406030204" pitchFamily="18" charset="0"/>
                                                        <a:cs typeface="Times New Roman" charset="0"/>
                                                      </a:rPr>
                                                    </m:ctrlPr>
                                                  </m:sSubPr>
                                                  <m:e>
                                                    <m:r>
                                                      <m:rPr>
                                                        <m:sty m:val="p"/>
                                                      </m:rPr>
                                                      <a:rPr lang="el-GR"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r>
                                                  <a:rPr lang="en-US" sz="2000" i="1">
                                                    <a:latin typeface="Cambria Math" charset="0"/>
                                                    <a:ea typeface="Calibri" charset="0"/>
                                                    <a:cs typeface="Times New Roman" charset="0"/>
                                                  </a:rPr>
                                                  <m:t>+1°</m:t>
                                                </m:r>
                                              </m:num>
                                              <m:den>
                                                <m:r>
                                                  <a:rPr lang="en-US" sz="2000" i="1">
                                                    <a:latin typeface="Cambria Math" charset="0"/>
                                                    <a:ea typeface="Calibri" charset="0"/>
                                                    <a:cs typeface="Times New Roman" charset="0"/>
                                                  </a:rPr>
                                                  <m:t>2</m:t>
                                                </m:r>
                                              </m:den>
                                            </m:f>
                                          </m:e>
                                        </m:d>
                                      </m:e>
                                    </m:func>
                                  </m:den>
                                </m:f>
                              </m:e>
                            </m:d>
                            <m:d>
                              <m:dPr>
                                <m:ctrlPr>
                                  <a:rPr lang="en-US" sz="2000" i="1">
                                    <a:latin typeface="Cambria Math" panose="02040503050406030204" pitchFamily="18" charset="0"/>
                                    <a:cs typeface="Times New Roman" charset="0"/>
                                  </a:rPr>
                                </m:ctrlPr>
                              </m:dPr>
                              <m:e>
                                <m:f>
                                  <m:fPr>
                                    <m:ctrlPr>
                                      <a:rPr lang="en-US" sz="2000" i="1">
                                        <a:latin typeface="Cambria Math" panose="02040503050406030204" pitchFamily="18" charset="0"/>
                                        <a:ea typeface="맑은 고딕" charset="-127"/>
                                        <a:cs typeface="Times New Roman" charset="0"/>
                                      </a:rPr>
                                    </m:ctrlPr>
                                  </m:fPr>
                                  <m:num>
                                    <m:d>
                                      <m:dPr>
                                        <m:ctrlPr>
                                          <a:rPr lang="en-US" sz="2000" i="1">
                                            <a:latin typeface="Cambria Math" panose="02040503050406030204" pitchFamily="18" charset="0"/>
                                            <a:ea typeface="맑은 고딕" charset="-127"/>
                                            <a:cs typeface="Times New Roman" charset="0"/>
                                          </a:rPr>
                                        </m:ctrlPr>
                                      </m:dPr>
                                      <m:e>
                                        <m:sSubSup>
                                          <m:sSubSupPr>
                                            <m:ctrlPr>
                                              <a:rPr lang="en-US" sz="2000" i="1">
                                                <a:latin typeface="Cambria Math" panose="02040503050406030204" pitchFamily="18" charset="0"/>
                                                <a:cs typeface="Times New Roman" charset="0"/>
                                              </a:rPr>
                                            </m:ctrlPr>
                                          </m:sSubSup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𝑝</m:t>
                                            </m:r>
                                          </m:sub>
                                          <m:sup>
                                            <m:r>
                                              <a:rPr lang="en-US" sz="2000" i="1">
                                                <a:latin typeface="Cambria Math" charset="0"/>
                                                <a:ea typeface="Calibri" charset="0"/>
                                                <a:cs typeface="Times New Roman" charset="0"/>
                                              </a:rPr>
                                              <m:t>2</m:t>
                                            </m:r>
                                          </m:sup>
                                        </m:sSubSup>
                                        <m:r>
                                          <a:rPr lang="en-US" sz="2000" i="1">
                                            <a:latin typeface="Cambria Math" charset="0"/>
                                            <a:ea typeface="Calibri" charset="0"/>
                                            <a:cs typeface="Times New Roman" charset="0"/>
                                          </a:rPr>
                                          <m:t>+2</m:t>
                                        </m:r>
                                        <m:sSub>
                                          <m:sSubPr>
                                            <m:ctrlPr>
                                              <a:rPr lang="en-US" sz="2000" i="1">
                                                <a:latin typeface="Cambria Math" panose="02040503050406030204" pitchFamily="18" charset="0"/>
                                                <a:cs typeface="Times New Roman" charset="0"/>
                                              </a:rPr>
                                            </m:ctrlPr>
                                          </m:sSub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𝑡</m:t>
                                            </m:r>
                                          </m:sub>
                                        </m:sSub>
                                        <m:sSub>
                                          <m:sSubPr>
                                            <m:ctrlPr>
                                              <a:rPr lang="en-US" sz="2000" i="1">
                                                <a:latin typeface="Cambria Math" panose="02040503050406030204" pitchFamily="18" charset="0"/>
                                                <a:cs typeface="Times New Roman" charset="0"/>
                                              </a:rPr>
                                            </m:ctrlPr>
                                          </m:sSub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𝑝</m:t>
                                            </m:r>
                                          </m:sub>
                                        </m:sSub>
                                        <m:r>
                                          <a:rPr lang="en-US" sz="2000" i="1">
                                            <a:latin typeface="Cambria Math" charset="0"/>
                                            <a:ea typeface="Calibri" charset="0"/>
                                            <a:cs typeface="Times New Roman" charset="0"/>
                                          </a:rPr>
                                          <m:t>𝐶𝑜𝑠</m:t>
                                        </m:r>
                                        <m:d>
                                          <m:dPr>
                                            <m:ctrlPr>
                                              <a:rPr lang="en-US" sz="2000" i="1">
                                                <a:latin typeface="Cambria Math" panose="02040503050406030204" pitchFamily="18" charset="0"/>
                                                <a:cs typeface="Times New Roman" charset="0"/>
                                              </a:rPr>
                                            </m:ctrlPr>
                                          </m:dPr>
                                          <m:e>
                                            <m:sSub>
                                              <m:sSubPr>
                                                <m:ctrlPr>
                                                  <a:rPr lang="en-US" sz="2000" i="1">
                                                    <a:latin typeface="Cambria Math" panose="02040503050406030204" pitchFamily="18"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e>
                                        </m:d>
                                        <m:r>
                                          <a:rPr lang="en-US" sz="2000" i="1">
                                            <a:latin typeface="Cambria Math" charset="0"/>
                                            <a:ea typeface="Calibri" charset="0"/>
                                            <a:cs typeface="Times New Roman" charset="0"/>
                                          </a:rPr>
                                          <m:t>+</m:t>
                                        </m:r>
                                        <m:sSubSup>
                                          <m:sSubSupPr>
                                            <m:ctrlPr>
                                              <a:rPr lang="en-US" sz="2000" i="1">
                                                <a:latin typeface="Cambria Math" panose="02040503050406030204" pitchFamily="18" charset="0"/>
                                                <a:cs typeface="Times New Roman" charset="0"/>
                                              </a:rPr>
                                            </m:ctrlPr>
                                          </m:sSubSupPr>
                                          <m:e>
                                            <m:r>
                                              <a:rPr lang="en-US" sz="2000" i="1">
                                                <a:latin typeface="Cambria Math" charset="0"/>
                                                <a:ea typeface="Calibri" charset="0"/>
                                                <a:cs typeface="Times New Roman" charset="0"/>
                                              </a:rPr>
                                              <m:t>𝑚</m:t>
                                            </m:r>
                                          </m:e>
                                          <m:sub>
                                            <m:r>
                                              <a:rPr lang="en-US" sz="2000" i="1">
                                                <a:latin typeface="Cambria Math" charset="0"/>
                                                <a:ea typeface="Calibri" charset="0"/>
                                                <a:cs typeface="Times New Roman" charset="0"/>
                                              </a:rPr>
                                              <m:t>𝑡</m:t>
                                            </m:r>
                                          </m:sub>
                                          <m:sup>
                                            <m:r>
                                              <a:rPr lang="en-US" sz="2000" i="1">
                                                <a:latin typeface="Cambria Math" charset="0"/>
                                                <a:ea typeface="Calibri" charset="0"/>
                                                <a:cs typeface="Times New Roman" charset="0"/>
                                              </a:rPr>
                                              <m:t>2</m:t>
                                            </m:r>
                                          </m:sup>
                                        </m:sSubSup>
                                      </m:e>
                                    </m:d>
                                  </m:num>
                                  <m:den>
                                    <m:sSup>
                                      <m:sSupPr>
                                        <m:ctrlPr>
                                          <a:rPr lang="en-US" sz="2000" i="1">
                                            <a:latin typeface="Cambria Math" panose="02040503050406030204" pitchFamily="18" charset="0"/>
                                            <a:ea typeface="맑은 고딕" charset="-127"/>
                                            <a:cs typeface="Times New Roman" charset="0"/>
                                          </a:rPr>
                                        </m:ctrlPr>
                                      </m:sSupPr>
                                      <m:e>
                                        <m:d>
                                          <m:dPr>
                                            <m:ctrlPr>
                                              <a:rPr lang="en-US" sz="2000" i="1">
                                                <a:latin typeface="Cambria Math" panose="02040503050406030204" pitchFamily="18" charset="0"/>
                                                <a:ea typeface="맑은 고딕" charset="-127"/>
                                                <a:cs typeface="Times New Roman" charset="0"/>
                                              </a:rPr>
                                            </m:ctrlPr>
                                          </m:dPr>
                                          <m:e>
                                            <m:sSub>
                                              <m:sSubPr>
                                                <m:ctrlPr>
                                                  <a:rPr lang="en-US" sz="2000" i="1">
                                                    <a:latin typeface="Cambria Math" panose="02040503050406030204" pitchFamily="18" charset="0"/>
                                                    <a:ea typeface="맑은 고딕" charset="-127"/>
                                                    <a:cs typeface="Times New Roman" charset="0"/>
                                                  </a:rPr>
                                                </m:ctrlPr>
                                              </m:sSubPr>
                                              <m:e>
                                                <m:r>
                                                  <a:rPr lang="en-US" sz="2000" i="1">
                                                    <a:latin typeface="Cambria Math" charset="0"/>
                                                    <a:ea typeface="맑은 고딕" charset="-127"/>
                                                    <a:cs typeface="Times New Roman" charset="0"/>
                                                  </a:rPr>
                                                  <m:t>𝑚</m:t>
                                                </m:r>
                                              </m:e>
                                              <m:sub>
                                                <m:r>
                                                  <a:rPr lang="en-US" sz="2000" i="1">
                                                    <a:latin typeface="Cambria Math" charset="0"/>
                                                    <a:ea typeface="맑은 고딕" charset="-127"/>
                                                    <a:cs typeface="Times New Roman" charset="0"/>
                                                  </a:rPr>
                                                  <m:t>𝑝</m:t>
                                                </m:r>
                                              </m:sub>
                                            </m:sSub>
                                            <m:r>
                                              <a:rPr lang="en-US" sz="2000" i="1">
                                                <a:latin typeface="Cambria Math" charset="0"/>
                                                <a:ea typeface="맑은 고딕" charset="-127"/>
                                                <a:cs typeface="Times New Roman" charset="0"/>
                                              </a:rPr>
                                              <m:t>+</m:t>
                                            </m:r>
                                            <m:sSub>
                                              <m:sSubPr>
                                                <m:ctrlPr>
                                                  <a:rPr lang="en-US" sz="2000" i="1">
                                                    <a:latin typeface="Cambria Math" panose="02040503050406030204" pitchFamily="18" charset="0"/>
                                                    <a:ea typeface="맑은 고딕" charset="-127"/>
                                                    <a:cs typeface="Times New Roman" charset="0"/>
                                                  </a:rPr>
                                                </m:ctrlPr>
                                              </m:sSubPr>
                                              <m:e>
                                                <m:r>
                                                  <a:rPr lang="en-US" sz="2000" i="1">
                                                    <a:latin typeface="Cambria Math" charset="0"/>
                                                    <a:ea typeface="맑은 고딕" charset="-127"/>
                                                    <a:cs typeface="Times New Roman" charset="0"/>
                                                  </a:rPr>
                                                  <m:t>𝑚</m:t>
                                                </m:r>
                                              </m:e>
                                              <m:sub>
                                                <m:r>
                                                  <a:rPr lang="en-US" sz="2000" i="1">
                                                    <a:latin typeface="Cambria Math" charset="0"/>
                                                    <a:ea typeface="맑은 고딕" charset="-127"/>
                                                    <a:cs typeface="Times New Roman" charset="0"/>
                                                  </a:rPr>
                                                  <m:t>𝑡</m:t>
                                                </m:r>
                                              </m:sub>
                                            </m:sSub>
                                          </m:e>
                                        </m:d>
                                      </m:e>
                                      <m:sup>
                                        <m:r>
                                          <a:rPr lang="en-US" sz="2000" i="1">
                                            <a:latin typeface="Cambria Math" charset="0"/>
                                            <a:ea typeface="맑은 고딕" charset="-127"/>
                                            <a:cs typeface="Times New Roman" charset="0"/>
                                          </a:rPr>
                                          <m:t>2</m:t>
                                        </m:r>
                                      </m:sup>
                                    </m:sSup>
                                  </m:den>
                                </m:f>
                              </m:e>
                            </m:d>
                          </m:e>
                        </m:d>
                        <m:r>
                          <a:rPr lang="en-US" sz="2000" i="1">
                            <a:latin typeface="Cambria Math" charset="0"/>
                            <a:ea typeface="Calibri" charset="0"/>
                            <a:cs typeface="Times New Roman" charset="0"/>
                          </a:rPr>
                          <m:t>𝑑</m:t>
                        </m:r>
                        <m:sSub>
                          <m:sSubPr>
                            <m:ctrlPr>
                              <a:rPr lang="en-US" sz="2000" i="1">
                                <a:latin typeface="Cambria Math" panose="02040503050406030204" pitchFamily="18"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num>
                      <m:den>
                        <m:r>
                          <a:rPr lang="en-US" sz="2000" i="1">
                            <a:latin typeface="Cambria Math" charset="0"/>
                            <a:ea typeface="Calibri" charset="0"/>
                            <a:cs typeface="Times New Roman" charset="0"/>
                          </a:rPr>
                          <m:t>∫</m:t>
                        </m:r>
                        <m:d>
                          <m:dPr>
                            <m:begChr m:val="["/>
                            <m:endChr m:val="]"/>
                            <m:ctrlPr>
                              <a:rPr lang="en-US" sz="2000" i="1">
                                <a:latin typeface="Cambria Math" panose="02040503050406030204" pitchFamily="18" charset="0"/>
                                <a:cs typeface="Times New Roman" charset="0"/>
                              </a:rPr>
                            </m:ctrlPr>
                          </m:dPr>
                          <m:e>
                            <m:d>
                              <m:dPr>
                                <m:ctrlPr>
                                  <a:rPr lang="en-US" sz="2000" i="1">
                                    <a:latin typeface="Cambria Math" panose="02040503050406030204" pitchFamily="18" charset="0"/>
                                    <a:cs typeface="Times New Roman" charset="0"/>
                                  </a:rPr>
                                </m:ctrlPr>
                              </m:dPr>
                              <m:e>
                                <m:f>
                                  <m:fPr>
                                    <m:ctrlPr>
                                      <a:rPr lang="en-US" sz="2000" i="1">
                                        <a:latin typeface="Cambria Math" panose="02040503050406030204" pitchFamily="18" charset="0"/>
                                        <a:cs typeface="Times New Roman" charset="0"/>
                                      </a:rPr>
                                    </m:ctrlPr>
                                  </m:fPr>
                                  <m:num>
                                    <m:r>
                                      <a:rPr lang="en-US" sz="2000" i="1">
                                        <a:latin typeface="Cambria Math" charset="0"/>
                                        <a:ea typeface="Calibri" charset="0"/>
                                        <a:cs typeface="Times New Roman" charset="0"/>
                                      </a:rPr>
                                      <m:t>1</m:t>
                                    </m:r>
                                  </m:num>
                                  <m:den>
                                    <m:func>
                                      <m:funcPr>
                                        <m:ctrlPr>
                                          <a:rPr lang="en-US" sz="2000" i="1">
                                            <a:latin typeface="Cambria Math" panose="02040503050406030204" pitchFamily="18" charset="0"/>
                                            <a:cs typeface="Times New Roman" charset="0"/>
                                          </a:rPr>
                                        </m:ctrlPr>
                                      </m:funcPr>
                                      <m:fName>
                                        <m:sSup>
                                          <m:sSupPr>
                                            <m:ctrlPr>
                                              <a:rPr lang="en-US" sz="2000" i="1">
                                                <a:latin typeface="Cambria Math" panose="02040503050406030204" pitchFamily="18"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fName>
                                      <m:e>
                                        <m:d>
                                          <m:dPr>
                                            <m:ctrlPr>
                                              <a:rPr lang="en-US" sz="2000" i="1">
                                                <a:latin typeface="Cambria Math" panose="02040503050406030204" pitchFamily="18" charset="0"/>
                                                <a:cs typeface="Times New Roman" charset="0"/>
                                              </a:rPr>
                                            </m:ctrlPr>
                                          </m:dPr>
                                          <m:e>
                                            <m:f>
                                              <m:fPr>
                                                <m:ctrlPr>
                                                  <a:rPr lang="en-US" sz="2000" i="1">
                                                    <a:latin typeface="Cambria Math" panose="02040503050406030204" pitchFamily="18" charset="0"/>
                                                    <a:cs typeface="Times New Roman" charset="0"/>
                                                  </a:rPr>
                                                </m:ctrlPr>
                                              </m:fPr>
                                              <m:num>
                                                <m:sSub>
                                                  <m:sSubPr>
                                                    <m:ctrlPr>
                                                      <a:rPr lang="en-US" sz="2000" i="1">
                                                        <a:latin typeface="Cambria Math" panose="02040503050406030204" pitchFamily="18" charset="0"/>
                                                        <a:cs typeface="Times New Roman" charset="0"/>
                                                      </a:rPr>
                                                    </m:ctrlPr>
                                                  </m:sSubPr>
                                                  <m:e>
                                                    <m:r>
                                                      <m:rPr>
                                                        <m:sty m:val="p"/>
                                                      </m:rPr>
                                                      <a:rPr lang="el-GR"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num>
                                              <m:den>
                                                <m:r>
                                                  <a:rPr lang="en-US" sz="2000" i="1">
                                                    <a:latin typeface="Cambria Math" charset="0"/>
                                                    <a:ea typeface="Calibri" charset="0"/>
                                                    <a:cs typeface="Times New Roman" charset="0"/>
                                                  </a:rPr>
                                                  <m:t>2</m:t>
                                                </m:r>
                                              </m:den>
                                            </m:f>
                                          </m:e>
                                        </m:d>
                                      </m:e>
                                    </m:func>
                                  </m:den>
                                </m:f>
                                <m:r>
                                  <a:rPr lang="en-US" sz="2000" i="1">
                                    <a:latin typeface="Cambria Math" charset="0"/>
                                    <a:ea typeface="Calibri" charset="0"/>
                                    <a:cs typeface="Times New Roman" charset="0"/>
                                  </a:rPr>
                                  <m:t> − </m:t>
                                </m:r>
                                <m:f>
                                  <m:fPr>
                                    <m:ctrlPr>
                                      <a:rPr lang="en-US" sz="2000" i="1">
                                        <a:latin typeface="Cambria Math" panose="02040503050406030204" pitchFamily="18" charset="0"/>
                                        <a:cs typeface="Times New Roman" charset="0"/>
                                      </a:rPr>
                                    </m:ctrlPr>
                                  </m:fPr>
                                  <m:num>
                                    <m:r>
                                      <a:rPr lang="en-US" sz="2000" i="1">
                                        <a:latin typeface="Cambria Math" charset="0"/>
                                        <a:ea typeface="Calibri" charset="0"/>
                                        <a:cs typeface="Times New Roman" charset="0"/>
                                      </a:rPr>
                                      <m:t>1</m:t>
                                    </m:r>
                                  </m:num>
                                  <m:den>
                                    <m:func>
                                      <m:funcPr>
                                        <m:ctrlPr>
                                          <a:rPr lang="en-US" sz="2000" i="1">
                                            <a:latin typeface="Cambria Math" panose="02040503050406030204" pitchFamily="18" charset="0"/>
                                            <a:cs typeface="Times New Roman" charset="0"/>
                                          </a:rPr>
                                        </m:ctrlPr>
                                      </m:funcPr>
                                      <m:fName>
                                        <m:sSup>
                                          <m:sSupPr>
                                            <m:ctrlPr>
                                              <a:rPr lang="en-US" sz="2000" i="1">
                                                <a:latin typeface="Cambria Math" panose="02040503050406030204" pitchFamily="18" charset="0"/>
                                                <a:cs typeface="Times New Roman" charset="0"/>
                                              </a:rPr>
                                            </m:ctrlPr>
                                          </m:sSupPr>
                                          <m:e>
                                            <m:r>
                                              <a:rPr lang="en-US" sz="2000" i="1">
                                                <a:latin typeface="Cambria Math" charset="0"/>
                                                <a:ea typeface="Calibri" charset="0"/>
                                                <a:cs typeface="Times New Roman" charset="0"/>
                                              </a:rPr>
                                              <m:t>𝑇𝑎𝑛</m:t>
                                            </m:r>
                                          </m:e>
                                          <m:sup>
                                            <m:r>
                                              <a:rPr lang="en-US" sz="2000" i="1">
                                                <a:latin typeface="Cambria Math" charset="0"/>
                                                <a:ea typeface="Calibri" charset="0"/>
                                                <a:cs typeface="Times New Roman" charset="0"/>
                                              </a:rPr>
                                              <m:t>2</m:t>
                                            </m:r>
                                          </m:sup>
                                        </m:sSup>
                                      </m:fName>
                                      <m:e>
                                        <m:d>
                                          <m:dPr>
                                            <m:ctrlPr>
                                              <a:rPr lang="en-US" sz="2000" i="1">
                                                <a:latin typeface="Cambria Math" panose="02040503050406030204" pitchFamily="18" charset="0"/>
                                                <a:cs typeface="Times New Roman" charset="0"/>
                                              </a:rPr>
                                            </m:ctrlPr>
                                          </m:dPr>
                                          <m:e>
                                            <m:f>
                                              <m:fPr>
                                                <m:ctrlPr>
                                                  <a:rPr lang="en-US" sz="2000" i="1">
                                                    <a:latin typeface="Cambria Math" panose="02040503050406030204" pitchFamily="18" charset="0"/>
                                                    <a:cs typeface="Times New Roman" charset="0"/>
                                                  </a:rPr>
                                                </m:ctrlPr>
                                              </m:fPr>
                                              <m:num>
                                                <m:sSub>
                                                  <m:sSubPr>
                                                    <m:ctrlPr>
                                                      <a:rPr lang="en-US" sz="2000" i="1">
                                                        <a:latin typeface="Cambria Math" panose="02040503050406030204" pitchFamily="18" charset="0"/>
                                                        <a:cs typeface="Times New Roman" charset="0"/>
                                                      </a:rPr>
                                                    </m:ctrlPr>
                                                  </m:sSubPr>
                                                  <m:e>
                                                    <m:r>
                                                      <m:rPr>
                                                        <m:sty m:val="p"/>
                                                      </m:rPr>
                                                      <a:rPr lang="el-GR"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r>
                                                  <a:rPr lang="en-US" sz="2000" i="1">
                                                    <a:latin typeface="Cambria Math" charset="0"/>
                                                    <a:ea typeface="Calibri" charset="0"/>
                                                    <a:cs typeface="Times New Roman" charset="0"/>
                                                  </a:rPr>
                                                  <m:t>+1°</m:t>
                                                </m:r>
                                              </m:num>
                                              <m:den>
                                                <m:r>
                                                  <a:rPr lang="en-US" sz="2000" i="1">
                                                    <a:latin typeface="Cambria Math" charset="0"/>
                                                    <a:ea typeface="Calibri" charset="0"/>
                                                    <a:cs typeface="Times New Roman" charset="0"/>
                                                  </a:rPr>
                                                  <m:t>2</m:t>
                                                </m:r>
                                              </m:den>
                                            </m:f>
                                          </m:e>
                                        </m:d>
                                      </m:e>
                                    </m:func>
                                  </m:den>
                                </m:f>
                              </m:e>
                            </m:d>
                          </m:e>
                        </m:d>
                        <m:r>
                          <a:rPr lang="en-US" sz="2000" i="1">
                            <a:latin typeface="Cambria Math" charset="0"/>
                            <a:ea typeface="Calibri" charset="0"/>
                            <a:cs typeface="Times New Roman" charset="0"/>
                          </a:rPr>
                          <m:t>𝑑</m:t>
                        </m:r>
                        <m:sSub>
                          <m:sSubPr>
                            <m:ctrlPr>
                              <a:rPr lang="en-US" sz="2000" i="1">
                                <a:latin typeface="Cambria Math" panose="02040503050406030204" pitchFamily="18" charset="0"/>
                                <a:cs typeface="Times New Roman" charset="0"/>
                              </a:rPr>
                            </m:ctrlPr>
                          </m:sSubPr>
                          <m:e>
                            <m:r>
                              <m:rPr>
                                <m:sty m:val="p"/>
                              </m:rPr>
                              <a:rPr lang="en-US" sz="2000">
                                <a:latin typeface="Cambria Math" charset="0"/>
                                <a:ea typeface="Calibri" charset="0"/>
                                <a:cs typeface="Times New Roman" charset="0"/>
                              </a:rPr>
                              <m:t>Θ</m:t>
                            </m:r>
                          </m:e>
                          <m:sub>
                            <m:r>
                              <a:rPr lang="en-US" sz="2000" i="1">
                                <a:latin typeface="Cambria Math" charset="0"/>
                                <a:ea typeface="Calibri" charset="0"/>
                                <a:cs typeface="Times New Roman" charset="0"/>
                              </a:rPr>
                              <m:t>𝐶𝑀</m:t>
                            </m:r>
                          </m:sub>
                        </m:sSub>
                        <m:r>
                          <a:rPr lang="en-US" sz="2000" i="1">
                            <a:latin typeface="Cambria Math" charset="0"/>
                            <a:ea typeface="Calibri" charset="0"/>
                            <a:cs typeface="Times New Roman" charset="0"/>
                          </a:rPr>
                          <m:t> </m:t>
                        </m:r>
                      </m:den>
                    </m:f>
                  </m:oMath>
                </a14:m>
                <a:r>
                  <a:rPr lang="en-US" sz="1600"/>
                  <a:t> </a:t>
                </a:r>
                <a:endParaRPr lang="en-US" sz="1600">
                  <a:latin typeface="Times New Roman" charset="0"/>
                  <a:ea typeface="Calibri" charset="0"/>
                  <a:cs typeface="Times New Roman"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0" y="368878"/>
                <a:ext cx="12094233" cy="1662122"/>
              </a:xfrm>
              <a:prstGeom prst="rect">
                <a:avLst/>
              </a:prstGeom>
              <a:blipFill rotWithShape="0">
                <a:blip r:embed="rId4"/>
                <a:stretch>
                  <a:fillRect l="-504" t="-2206"/>
                </a:stretch>
              </a:blipFill>
            </p:spPr>
            <p:txBody>
              <a:bodyPr/>
              <a:lstStyle/>
              <a:p>
                <a:r>
                  <a:rPr lang="en-US">
                    <a:noFill/>
                  </a:rPr>
                  <a:t> </a:t>
                </a:r>
              </a:p>
            </p:txBody>
          </p:sp>
        </mc:Fallback>
      </mc:AlternateContent>
      <p:sp>
        <p:nvSpPr>
          <p:cNvPr id="6" name="Rectangle 5"/>
          <p:cNvSpPr/>
          <p:nvPr/>
        </p:nvSpPr>
        <p:spPr>
          <a:xfrm>
            <a:off x="7723518" y="-1338677"/>
            <a:ext cx="6096000" cy="646331"/>
          </a:xfrm>
          <a:prstGeom prst="rect">
            <a:avLst/>
          </a:prstGeom>
        </p:spPr>
        <p:txBody>
          <a:bodyPr>
            <a:spAutoFit/>
          </a:bodyPr>
          <a:lstStyle/>
          <a:p>
            <a:r>
              <a:rPr lang="en-US">
                <a:latin typeface="Calibri" charset="0"/>
                <a:ea typeface="Calibri" charset="0"/>
                <a:cs typeface="Times New Roman" charset="0"/>
              </a:rPr>
              <a:t>The angle for </a:t>
            </a:r>
            <a:r>
              <a:rPr lang="en-US" err="1">
                <a:solidFill>
                  <a:srgbClr val="000000"/>
                </a:solidFill>
                <a:latin typeface="Times New Roman" charset="0"/>
                <a:ea typeface="Calibri" charset="0"/>
              </a:rPr>
              <a:t>Θ</a:t>
            </a:r>
            <a:r>
              <a:rPr lang="en-US" baseline="-25000" err="1">
                <a:solidFill>
                  <a:srgbClr val="000000"/>
                </a:solidFill>
                <a:latin typeface="Times New Roman" charset="0"/>
                <a:ea typeface="Calibri" charset="0"/>
              </a:rPr>
              <a:t>CM_success</a:t>
            </a:r>
            <a:r>
              <a:rPr lang="en-US" baseline="-25000">
                <a:solidFill>
                  <a:srgbClr val="000000"/>
                </a:solidFill>
                <a:latin typeface="Times New Roman" charset="0"/>
                <a:ea typeface="Calibri" charset="0"/>
              </a:rPr>
              <a:t> </a:t>
            </a:r>
            <a:r>
              <a:rPr lang="en-US">
                <a:latin typeface="Calibri" charset="0"/>
                <a:ea typeface="Calibri" charset="0"/>
                <a:cs typeface="Times New Roman" charset="0"/>
              </a:rPr>
              <a:t>is solved using this equation. These integrals are then solved using numeric integration.</a:t>
            </a:r>
            <a:r>
              <a:rPr lang="en-US"/>
              <a:t> </a:t>
            </a:r>
          </a:p>
        </p:txBody>
      </p:sp>
    </p:spTree>
    <p:extLst>
      <p:ext uri="{BB962C8B-B14F-4D97-AF65-F5344CB8AC3E}">
        <p14:creationId xmlns:p14="http://schemas.microsoft.com/office/powerpoint/2010/main" val="394014596"/>
      </p:ext>
    </p:extLst>
  </p:cSld>
  <p:clrMapOvr>
    <a:masterClrMapping/>
  </p:clrMapOvr>
</p:sld>
</file>

<file path=ppt/theme/theme1.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35234</TotalTime>
  <Words>5773</Words>
  <Application>Microsoft Macintosh PowerPoint</Application>
  <PresentationFormat>Widescreen</PresentationFormat>
  <Paragraphs>422</Paragraphs>
  <Slides>28</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Calibri-Light</vt:lpstr>
      <vt:lpstr>맑은 고딕</vt:lpstr>
      <vt:lpstr>Arial</vt:lpstr>
      <vt:lpstr>Calibri</vt:lpstr>
      <vt:lpstr>Cambria Math</vt:lpstr>
      <vt:lpstr>Corbel</vt:lpstr>
      <vt:lpstr>Gill Sans MT</vt:lpstr>
      <vt:lpstr>Mangal</vt:lpstr>
      <vt:lpstr>Times New Roman</vt:lpstr>
      <vt:lpstr>Wingdings</vt:lpstr>
      <vt:lpstr>1_Parcel</vt:lpstr>
      <vt:lpstr>Parcel</vt:lpstr>
      <vt:lpstr>A Conventional Explanation for a Pd-2d LENR with Considerations of the NAE and Secondary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Nuclear Engineering Considerations to the Nuclear Active Environment for LENR</dc:title>
  <dc:creator>Lynn Bowen</dc:creator>
  <cp:lastModifiedBy>Microsoft Office User</cp:lastModifiedBy>
  <cp:revision>553</cp:revision>
  <cp:lastPrinted>2022-07-18T20:38:12Z</cp:lastPrinted>
  <dcterms:created xsi:type="dcterms:W3CDTF">2022-06-10T20:59:03Z</dcterms:created>
  <dcterms:modified xsi:type="dcterms:W3CDTF">2022-09-27T21:18:45Z</dcterms:modified>
</cp:coreProperties>
</file>