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63" r:id="rId5"/>
    <p:sldId id="264" r:id="rId6"/>
    <p:sldId id="265" r:id="rId7"/>
    <p:sldId id="269" r:id="rId8"/>
    <p:sldId id="260" r:id="rId9"/>
    <p:sldId id="266" r:id="rId10"/>
    <p:sldId id="267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A00"/>
    <a:srgbClr val="9EFF29"/>
    <a:srgbClr val="C33A1F"/>
    <a:srgbClr val="003635"/>
    <a:srgbClr val="D6370C"/>
    <a:srgbClr val="0000CC"/>
    <a:srgbClr val="FF856D"/>
    <a:srgbClr val="FF2549"/>
    <a:srgbClr val="00585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0" autoAdjust="0"/>
  </p:normalViewPr>
  <p:slideViewPr>
    <p:cSldViewPr snapToGrid="0">
      <p:cViewPr>
        <p:scale>
          <a:sx n="129" d="100"/>
          <a:sy n="129" d="100"/>
        </p:scale>
        <p:origin x="-1020" y="-2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9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7310" y="2864874"/>
            <a:ext cx="8067369" cy="156332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312" y="4465074"/>
            <a:ext cx="8082115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B8F1-4506-4866-B098-31B83C0BD0FF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5D7A-0512-4D8D-8C36-3B900CABAF8E}" type="datetime1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204-D768-41B8-8E7A-E4E07183C6D3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4665-689B-44B5-A80F-EDCEE44001C1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6" y="821646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00200"/>
            <a:ext cx="8246070" cy="3262122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3B80-1F14-4BB8-9A1B-C1E0B590894E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141" y="443407"/>
            <a:ext cx="6571913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767" y="1177436"/>
            <a:ext cx="6594035" cy="3511061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7BC1-7F49-41E0-A17C-A520E26DA450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2F4-A164-4915-8136-E13C6EAEA343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987B-F356-4CE1-BEDC-C64FE027FC6E}" type="datetime1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3" y="861582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6936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341760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6936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341760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7BAE-E2FC-45C5-B94F-13C37B5ACB57}" type="datetime1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70A1-BB26-4646-B622-F26BF532CB41}" type="datetime1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EF4C-1488-47B5-97C6-03201D301C0C}" type="datetime1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EBFD-E5AF-46B2-A923-1488FFBBF07A}" type="datetime1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6F6CE-73E5-4993-8A7C-B4F94631C002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33" y="2809568"/>
            <a:ext cx="7860890" cy="1563328"/>
          </a:xfrm>
        </p:spPr>
        <p:txBody>
          <a:bodyPr>
            <a:normAutofit/>
          </a:bodyPr>
          <a:lstStyle/>
          <a:p>
            <a:r>
              <a:rPr lang="en-US" dirty="0" smtClean="0"/>
              <a:t>The ‘LEC EFFECT’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57" y="4232787"/>
            <a:ext cx="7853517" cy="73004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Dr. Matt Lilley, Alan Smith. Net Zero Scientific Ltd.(UK)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" y="561467"/>
            <a:ext cx="914399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LEC </a:t>
            </a:r>
            <a:r>
              <a:rPr lang="en-GB" dirty="0" smtClean="0">
                <a:solidFill>
                  <a:schemeClr val="bg1"/>
                </a:solidFill>
              </a:rPr>
              <a:t>Presentation 2021:-   &lt; https</a:t>
            </a:r>
            <a:r>
              <a:rPr lang="en-GB" dirty="0">
                <a:solidFill>
                  <a:schemeClr val="bg1"/>
                </a:solidFill>
              </a:rPr>
              <a:t>://</a:t>
            </a:r>
            <a:r>
              <a:rPr lang="en-GB" dirty="0" smtClean="0">
                <a:solidFill>
                  <a:schemeClr val="bg1"/>
                </a:solidFill>
              </a:rPr>
              <a:t>www.youtube.com/watch?v=J4dzTWY_aWM&gt;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</a:t>
            </a:r>
            <a:r>
              <a:rPr lang="en-GB" dirty="0">
                <a:solidFill>
                  <a:schemeClr val="bg1"/>
                </a:solidFill>
              </a:rPr>
              <a:t>. Graham, Phil. Trans R. Soc. 156 (1866) 415.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F.A. Lewis, The Palladium Hydrogen System, (Academic Press, 1967</a:t>
            </a:r>
            <a:r>
              <a:rPr lang="en-GB" dirty="0" smtClean="0">
                <a:solidFill>
                  <a:schemeClr val="bg1"/>
                </a:solidFill>
              </a:rPr>
              <a:t>).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H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Mehrer</a:t>
            </a:r>
            <a:r>
              <a:rPr lang="en-GB" dirty="0">
                <a:solidFill>
                  <a:schemeClr val="bg1"/>
                </a:solidFill>
              </a:rPr>
              <a:t>,  Diffusion in Solids, Springer 2007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R</a:t>
            </a:r>
            <a:r>
              <a:rPr lang="en-GB" dirty="0">
                <a:solidFill>
                  <a:schemeClr val="bg1"/>
                </a:solidFill>
              </a:rPr>
              <a:t>. K. Rout, et al</a:t>
            </a:r>
            <a:r>
              <a:rPr lang="en-GB" dirty="0" smtClean="0">
                <a:solidFill>
                  <a:schemeClr val="bg1"/>
                </a:solidFill>
              </a:rPr>
              <a:t>. Reproducible </a:t>
            </a:r>
            <a:r>
              <a:rPr lang="en-GB" dirty="0">
                <a:solidFill>
                  <a:schemeClr val="bg1"/>
                </a:solidFill>
              </a:rPr>
              <a:t>anomalous emissions from palladium </a:t>
            </a:r>
            <a:r>
              <a:rPr lang="en-GB" dirty="0" err="1" smtClean="0">
                <a:solidFill>
                  <a:schemeClr val="bg1"/>
                </a:solidFill>
              </a:rPr>
              <a:t>deuteride</a:t>
            </a:r>
            <a:r>
              <a:rPr lang="en-GB" dirty="0" smtClean="0">
                <a:solidFill>
                  <a:schemeClr val="bg1"/>
                </a:solidFill>
              </a:rPr>
              <a:t>/hydride Fusion </a:t>
            </a:r>
            <a:r>
              <a:rPr lang="en-GB" dirty="0">
                <a:solidFill>
                  <a:schemeClr val="bg1"/>
                </a:solidFill>
              </a:rPr>
              <a:t>Technol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>
                <a:solidFill>
                  <a:schemeClr val="bg1"/>
                </a:solidFill>
              </a:rPr>
              <a:t>1996. 30: p. 273.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J.J</a:t>
            </a:r>
            <a:r>
              <a:rPr lang="en-GB" dirty="0">
                <a:solidFill>
                  <a:schemeClr val="bg1"/>
                </a:solidFill>
              </a:rPr>
              <a:t>. Thomson, XL. On the Passage of Electricity through Gases exposed to </a:t>
            </a:r>
            <a:r>
              <a:rPr lang="en-GB" dirty="0" err="1">
                <a:solidFill>
                  <a:schemeClr val="bg1"/>
                </a:solidFill>
              </a:rPr>
              <a:t>Röntgen</a:t>
            </a:r>
            <a:r>
              <a:rPr lang="en-GB" dirty="0">
                <a:solidFill>
                  <a:schemeClr val="bg1"/>
                </a:solidFill>
              </a:rPr>
              <a:t> Rays, Phil. Mag. S5 42:258 (1896) 392.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J.J</a:t>
            </a:r>
            <a:r>
              <a:rPr lang="en-GB" dirty="0">
                <a:solidFill>
                  <a:schemeClr val="bg1"/>
                </a:solidFill>
              </a:rPr>
              <a:t>. Thomson, XIX. On the theory of the conduction of electricity through gases by charged ions, Phil. Mag. S5 47:286 (1899) 253-268. 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LENR-forum.com.  Search for ‘Frank </a:t>
            </a:r>
            <a:r>
              <a:rPr lang="en-GB" dirty="0">
                <a:solidFill>
                  <a:schemeClr val="bg1"/>
                </a:solidFill>
              </a:rPr>
              <a:t>G</a:t>
            </a:r>
            <a:r>
              <a:rPr lang="en-GB" dirty="0" smtClean="0">
                <a:solidFill>
                  <a:schemeClr val="bg1"/>
                </a:solidFill>
              </a:rPr>
              <a:t>ordon’.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THANK YOU FOR YOUR ATTENTION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5651" y="15059"/>
            <a:ext cx="4558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SOME REFERENCE MATERIALS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7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0658" y="2153265"/>
            <a:ext cx="7226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Inventors and Patent Holders, Lattice Energy Converter.  Frank Gordon,  Harper Whitehouse. Inovl Inc. San Diego, CA, USA. Email: feg@inovl.com. Phone +1-858-349-7869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0659" y="3392129"/>
            <a:ext cx="702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Net Zero Scientific Ltd. Research and Development Laboratory, Romford,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 Essex UK . Email: lubetkin1934@yahoo.co.uk. Phone +44 7944 847870.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53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55" y="1234601"/>
            <a:ext cx="8259098" cy="7635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Thanks for content extracts and support to:-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224" y="1106129"/>
            <a:ext cx="8246070" cy="3262122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Dr. Frank E. Gordon, Dr. Harper Whitehouse (USA)</a:t>
            </a:r>
            <a:endParaRPr lang="en-US" dirty="0"/>
          </a:p>
          <a:p>
            <a:r>
              <a:rPr lang="en-US" dirty="0" smtClean="0"/>
              <a:t>Antonio Di Stefano (Italy)</a:t>
            </a:r>
            <a:endParaRPr lang="en-US" dirty="0"/>
          </a:p>
          <a:p>
            <a:r>
              <a:rPr lang="en-US" dirty="0" smtClean="0"/>
              <a:t>Jean-Paul </a:t>
            </a:r>
            <a:r>
              <a:rPr lang="en-US" dirty="0" err="1" smtClean="0"/>
              <a:t>Biberian</a:t>
            </a:r>
            <a:r>
              <a:rPr lang="en-US" dirty="0" smtClean="0"/>
              <a:t> (France)</a:t>
            </a:r>
            <a:endParaRPr lang="en-US" dirty="0"/>
          </a:p>
          <a:p>
            <a:r>
              <a:rPr lang="en-US" dirty="0" smtClean="0"/>
              <a:t>LENR-forum.com, Matthew </a:t>
            </a:r>
            <a:r>
              <a:rPr lang="en-US" dirty="0" err="1" smtClean="0"/>
              <a:t>Neimerg</a:t>
            </a:r>
            <a:r>
              <a:rPr lang="en-US" dirty="0" smtClean="0"/>
              <a:t>, Mike Hill.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-81115"/>
            <a:ext cx="9144000" cy="5224616"/>
          </a:xfr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WTF is a LEC?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LEC Stands for ‘Lattice Energy Converter’ - discovered and developed by Frank Gordon and Harper Whitehouse.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It produces DC electrical output from co-deposited metals/hydrogen using simple and flexible geometries.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While output so far is several orders of magnitude below ‘commercially interesting’ this could be improved.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Potentially a ‘lab rat’, LEC reactors can use cheap materials and do not require sophisticated or costly lab facilities. 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0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-75369"/>
            <a:ext cx="9144000" cy="5224616"/>
          </a:xfr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6" b="8281"/>
          <a:stretch/>
        </p:blipFill>
        <p:spPr>
          <a:xfrm rot="10800000">
            <a:off x="0" y="2518117"/>
            <a:ext cx="9144000" cy="2664001"/>
          </a:xfrm>
          <a:prstGeom prst="rect">
            <a:avLst/>
          </a:prstGeom>
        </p:spPr>
      </p:pic>
      <p:pic>
        <p:nvPicPr>
          <p:cNvPr id="5" name="image1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-75369"/>
            <a:ext cx="9144000" cy="1697692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TextBox 2"/>
          <p:cNvSpPr txBox="1"/>
          <p:nvPr/>
        </p:nvSpPr>
        <p:spPr>
          <a:xfrm>
            <a:off x="2094270" y="3333924"/>
            <a:ext cx="196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Working Electrode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20263" y="3333924"/>
            <a:ext cx="188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ounter Electrode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062018" y="4514584"/>
            <a:ext cx="161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Gas Inlet Valve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2342" y="1880419"/>
            <a:ext cx="875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LEC – Design (Di Stefano) :      LEC Construction Gordon/Whitehouse. 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81184" y="1783877"/>
            <a:ext cx="242316" cy="558207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3714887" y="1783877"/>
            <a:ext cx="242316" cy="55820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1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/>
          <p:cNvSpPr txBox="1">
            <a:spLocks/>
          </p:cNvSpPr>
          <p:nvPr/>
        </p:nvSpPr>
        <p:spPr>
          <a:xfrm>
            <a:off x="0" y="-81115"/>
            <a:ext cx="9144000" cy="522461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PREPARATION, TESTING, PERFORMANCE.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  </a:t>
            </a:r>
            <a:r>
              <a:rPr lang="en-GB" sz="2000" dirty="0">
                <a:solidFill>
                  <a:schemeClr val="bg1"/>
                </a:solidFill>
              </a:rPr>
              <a:t>T</a:t>
            </a:r>
            <a:r>
              <a:rPr lang="en-GB" sz="2000" dirty="0" smtClean="0">
                <a:solidFill>
                  <a:schemeClr val="bg1"/>
                </a:solidFill>
              </a:rPr>
              <a:t>he </a:t>
            </a:r>
            <a:r>
              <a:rPr lang="en-GB" sz="2000" dirty="0">
                <a:solidFill>
                  <a:schemeClr val="bg1"/>
                </a:solidFill>
              </a:rPr>
              <a:t>working electrode (WE), is partly comprised of a hydrogen host </a:t>
            </a:r>
            <a:r>
              <a:rPr lang="en-GB" sz="2000" dirty="0" smtClean="0">
                <a:solidFill>
                  <a:schemeClr val="bg1"/>
                </a:solidFill>
              </a:rPr>
              <a:t>material.  </a:t>
            </a:r>
            <a:r>
              <a:rPr lang="en-GB" sz="2000" dirty="0">
                <a:solidFill>
                  <a:schemeClr val="bg1"/>
                </a:solidFill>
              </a:rPr>
              <a:t>The </a:t>
            </a:r>
            <a:r>
              <a:rPr lang="en-GB" sz="2000" dirty="0" smtClean="0">
                <a:solidFill>
                  <a:schemeClr val="bg1"/>
                </a:solidFill>
              </a:rPr>
              <a:t>counter </a:t>
            </a:r>
            <a:r>
              <a:rPr lang="en-GB" sz="2000" dirty="0">
                <a:solidFill>
                  <a:schemeClr val="bg1"/>
                </a:solidFill>
              </a:rPr>
              <a:t>electrode (CE</a:t>
            </a:r>
            <a:r>
              <a:rPr lang="en-GB" sz="2000" dirty="0" smtClean="0">
                <a:solidFill>
                  <a:schemeClr val="bg1"/>
                </a:solidFill>
              </a:rPr>
              <a:t>) </a:t>
            </a:r>
            <a:r>
              <a:rPr lang="en-GB" sz="2000" dirty="0">
                <a:solidFill>
                  <a:schemeClr val="bg1"/>
                </a:solidFill>
              </a:rPr>
              <a:t>may </a:t>
            </a:r>
            <a:r>
              <a:rPr lang="en-GB" sz="2000" dirty="0" smtClean="0">
                <a:solidFill>
                  <a:schemeClr val="bg1"/>
                </a:solidFill>
              </a:rPr>
              <a:t>be </a:t>
            </a:r>
            <a:r>
              <a:rPr lang="en-GB" sz="2000" dirty="0">
                <a:solidFill>
                  <a:schemeClr val="bg1"/>
                </a:solidFill>
              </a:rPr>
              <a:t>copper, zinc, or brass</a:t>
            </a:r>
            <a:r>
              <a:rPr lang="en-GB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 When </a:t>
            </a:r>
            <a:r>
              <a:rPr lang="en-GB" sz="2000" dirty="0">
                <a:solidFill>
                  <a:schemeClr val="bg1"/>
                </a:solidFill>
              </a:rPr>
              <a:t>hydrogen </a:t>
            </a:r>
            <a:r>
              <a:rPr lang="en-GB" sz="2000" dirty="0" smtClean="0">
                <a:solidFill>
                  <a:schemeClr val="bg1"/>
                </a:solidFill>
              </a:rPr>
              <a:t>occluding metal </a:t>
            </a:r>
            <a:r>
              <a:rPr lang="en-GB" sz="2000" dirty="0">
                <a:solidFill>
                  <a:schemeClr val="bg1"/>
                </a:solidFill>
              </a:rPr>
              <a:t>is </a:t>
            </a:r>
            <a:r>
              <a:rPr lang="en-GB" sz="2000" dirty="0" smtClean="0">
                <a:solidFill>
                  <a:schemeClr val="bg1"/>
                </a:solidFill>
              </a:rPr>
              <a:t>electrodeposited </a:t>
            </a:r>
            <a:r>
              <a:rPr lang="en-GB" sz="2000" dirty="0">
                <a:solidFill>
                  <a:schemeClr val="bg1"/>
                </a:solidFill>
              </a:rPr>
              <a:t>onto the WE it becomes 'active' and emits ionizing radiation</a:t>
            </a:r>
            <a:r>
              <a:rPr lang="en-GB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  </a:t>
            </a:r>
            <a:r>
              <a:rPr lang="en-GB" sz="2000" dirty="0">
                <a:solidFill>
                  <a:schemeClr val="bg1"/>
                </a:solidFill>
              </a:rPr>
              <a:t>WE activity can be verified by in air by placing the WE in close proximity to a CE and connecting a digital </a:t>
            </a:r>
            <a:r>
              <a:rPr lang="en-GB" sz="2000" dirty="0" smtClean="0">
                <a:solidFill>
                  <a:schemeClr val="bg1"/>
                </a:solidFill>
              </a:rPr>
              <a:t>multimeter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(</a:t>
            </a:r>
            <a:r>
              <a:rPr lang="en-GB" sz="2000" dirty="0" smtClean="0">
                <a:solidFill>
                  <a:schemeClr val="bg1"/>
                </a:solidFill>
              </a:rPr>
              <a:t>DMM</a:t>
            </a:r>
            <a:r>
              <a:rPr lang="en-GB" sz="2000" dirty="0">
                <a:solidFill>
                  <a:schemeClr val="bg1"/>
                </a:solidFill>
              </a:rPr>
              <a:t>) between the two electrodes</a:t>
            </a:r>
            <a:r>
              <a:rPr lang="en-GB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Multiple LEC configurations have been </a:t>
            </a:r>
            <a:r>
              <a:rPr lang="en-GB" sz="2000" dirty="0" smtClean="0">
                <a:solidFill>
                  <a:schemeClr val="bg1"/>
                </a:solidFill>
              </a:rPr>
              <a:t>tested.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T</a:t>
            </a:r>
            <a:r>
              <a:rPr lang="en-GB" sz="2000" dirty="0" smtClean="0">
                <a:solidFill>
                  <a:schemeClr val="bg1"/>
                </a:solidFill>
              </a:rPr>
              <a:t>he </a:t>
            </a:r>
            <a:r>
              <a:rPr lang="en-GB" sz="2000" dirty="0">
                <a:solidFill>
                  <a:schemeClr val="bg1"/>
                </a:solidFill>
              </a:rPr>
              <a:t>LEC self-initiates and self-sustains the production of a voltage and current in the absence of </a:t>
            </a:r>
            <a:r>
              <a:rPr lang="en-GB" sz="2000" dirty="0" smtClean="0">
                <a:solidFill>
                  <a:schemeClr val="bg1"/>
                </a:solidFill>
              </a:rPr>
              <a:t>any </a:t>
            </a:r>
            <a:r>
              <a:rPr lang="en-GB" sz="2000" dirty="0">
                <a:solidFill>
                  <a:schemeClr val="bg1"/>
                </a:solidFill>
              </a:rPr>
              <a:t>applied external voltage and current</a:t>
            </a:r>
            <a:r>
              <a:rPr lang="en-GB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Prolonged </a:t>
            </a:r>
            <a:r>
              <a:rPr lang="en-GB" sz="2000" dirty="0" smtClean="0">
                <a:solidFill>
                  <a:schemeClr val="bg1"/>
                </a:solidFill>
              </a:rPr>
              <a:t>tests in </a:t>
            </a:r>
            <a:r>
              <a:rPr lang="en-GB" sz="2000" dirty="0">
                <a:solidFill>
                  <a:schemeClr val="bg1"/>
                </a:solidFill>
              </a:rPr>
              <a:t>a </a:t>
            </a:r>
            <a:r>
              <a:rPr lang="en-GB" sz="2000" dirty="0" smtClean="0">
                <a:solidFill>
                  <a:schemeClr val="bg1"/>
                </a:solidFill>
              </a:rPr>
              <a:t>hydrogen show sustained </a:t>
            </a:r>
            <a:r>
              <a:rPr lang="en-GB" sz="2000" dirty="0">
                <a:solidFill>
                  <a:schemeClr val="bg1"/>
                </a:solidFill>
              </a:rPr>
              <a:t>voltage may persist for long periods</a:t>
            </a:r>
            <a:r>
              <a:rPr lang="en-GB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Outputs from the small systems shown are typically 150-350 mV and micro-amps.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5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49477" y="1806677"/>
            <a:ext cx="756938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This is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9195619" cy="52322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WORRYINGLY ROBUST?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The LEC works with a range of </a:t>
            </a:r>
            <a:r>
              <a:rPr lang="en-GB" dirty="0">
                <a:solidFill>
                  <a:schemeClr val="bg1"/>
                </a:solidFill>
              </a:rPr>
              <a:t>plating </a:t>
            </a:r>
            <a:r>
              <a:rPr lang="en-GB" dirty="0" smtClean="0">
                <a:solidFill>
                  <a:schemeClr val="bg1"/>
                </a:solidFill>
              </a:rPr>
              <a:t>substrates, electrolyte types </a:t>
            </a:r>
            <a:r>
              <a:rPr lang="en-GB" dirty="0">
                <a:solidFill>
                  <a:schemeClr val="bg1"/>
                </a:solidFill>
              </a:rPr>
              <a:t>and </a:t>
            </a:r>
            <a:r>
              <a:rPr lang="en-GB" dirty="0" smtClean="0">
                <a:solidFill>
                  <a:schemeClr val="bg1"/>
                </a:solidFill>
              </a:rPr>
              <a:t>physical 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Gordon/Di Stefano plated working WE’s using 25% HCl, </a:t>
            </a:r>
            <a:r>
              <a:rPr lang="en-GB" dirty="0">
                <a:solidFill>
                  <a:schemeClr val="bg1"/>
                </a:solidFill>
              </a:rPr>
              <a:t>with iron wire anodes, </a:t>
            </a:r>
            <a:r>
              <a:rPr lang="en-GB" dirty="0" smtClean="0">
                <a:solidFill>
                  <a:schemeClr val="bg1"/>
                </a:solidFill>
              </a:rPr>
              <a:t>Others </a:t>
            </a:r>
            <a:r>
              <a:rPr lang="en-GB" dirty="0">
                <a:solidFill>
                  <a:schemeClr val="bg1"/>
                </a:solidFill>
              </a:rPr>
              <a:t>have used sodium </a:t>
            </a:r>
            <a:r>
              <a:rPr lang="en-GB" dirty="0" smtClean="0">
                <a:solidFill>
                  <a:schemeClr val="bg1"/>
                </a:solidFill>
              </a:rPr>
              <a:t>bicarbonate </a:t>
            </a:r>
            <a:r>
              <a:rPr lang="en-GB" dirty="0">
                <a:solidFill>
                  <a:schemeClr val="bg1"/>
                </a:solidFill>
              </a:rPr>
              <a:t>and potassium </a:t>
            </a:r>
            <a:r>
              <a:rPr lang="en-GB" dirty="0" smtClean="0">
                <a:solidFill>
                  <a:schemeClr val="bg1"/>
                </a:solidFill>
              </a:rPr>
              <a:t>hydroxide, lithium etc. with mild steel or other anodes. </a:t>
            </a:r>
            <a:r>
              <a:rPr lang="en-GB" dirty="0" smtClean="0">
                <a:solidFill>
                  <a:schemeClr val="bg1"/>
                </a:solidFill>
              </a:rPr>
              <a:t>NZS </a:t>
            </a:r>
            <a:r>
              <a:rPr lang="en-GB" dirty="0" smtClean="0">
                <a:solidFill>
                  <a:schemeClr val="bg1"/>
                </a:solidFill>
              </a:rPr>
              <a:t>used iron sulphate/citrate/ammonia based electrolytes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and mild steel anodes.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WE substrate </a:t>
            </a:r>
            <a:r>
              <a:rPr lang="en-GB" dirty="0" smtClean="0">
                <a:solidFill>
                  <a:schemeClr val="bg1"/>
                </a:solidFill>
              </a:rPr>
              <a:t>materials include </a:t>
            </a:r>
            <a:r>
              <a:rPr lang="en-GB" dirty="0">
                <a:solidFill>
                  <a:schemeClr val="bg1"/>
                </a:solidFill>
              </a:rPr>
              <a:t>iron, mild steel, copper, nickel, palladium and brass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No </a:t>
            </a:r>
            <a:r>
              <a:rPr lang="en-GB" dirty="0">
                <a:solidFill>
                  <a:schemeClr val="bg1"/>
                </a:solidFill>
              </a:rPr>
              <a:t>distilled water or high purity chemicals are required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Calorimeters are </a:t>
            </a:r>
            <a:r>
              <a:rPr lang="en-GB" dirty="0">
                <a:solidFill>
                  <a:schemeClr val="bg1"/>
                </a:solidFill>
              </a:rPr>
              <a:t>replaced with a </a:t>
            </a:r>
            <a:r>
              <a:rPr lang="en-GB" dirty="0" smtClean="0">
                <a:solidFill>
                  <a:schemeClr val="bg1"/>
                </a:solidFill>
              </a:rPr>
              <a:t>digital multimeter, reducing calibration times.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low </a:t>
            </a:r>
            <a:r>
              <a:rPr lang="en-GB" dirty="0" smtClean="0">
                <a:solidFill>
                  <a:schemeClr val="bg1"/>
                </a:solidFill>
              </a:rPr>
              <a:t>cost/low hazard nature of the LEC could make replication </a:t>
            </a:r>
            <a:r>
              <a:rPr lang="en-GB" dirty="0">
                <a:solidFill>
                  <a:schemeClr val="bg1"/>
                </a:solidFill>
              </a:rPr>
              <a:t>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student project. 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There have been at least 4 independent replications so far.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4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-7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98" y="483011"/>
            <a:ext cx="2920180" cy="2190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0" y="479323"/>
            <a:ext cx="2925097" cy="2193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479322"/>
            <a:ext cx="3168444" cy="2193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6808" y="-21947"/>
            <a:ext cx="5390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FORM FACTORS- PLATES OR TUBES?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2" y="3077598"/>
            <a:ext cx="2861185" cy="204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075036" y="3077598"/>
            <a:ext cx="5887078" cy="2044064"/>
            <a:chOff x="-1" y="294720"/>
            <a:chExt cx="6237608" cy="2044616"/>
          </a:xfrm>
        </p:grpSpPr>
        <p:pic>
          <p:nvPicPr>
            <p:cNvPr id="10" name="docshape4"/>
            <p:cNvPicPr>
              <a:picLocks noChangeAspect="1"/>
            </p:cNvPicPr>
            <p:nvPr/>
          </p:nvPicPr>
          <p:blipFill>
            <a:blip r:embed="rId8">
              <a:grayscl/>
            </a:blip>
            <a:srcRect/>
            <a:stretch>
              <a:fillRect/>
            </a:stretch>
          </p:blipFill>
          <p:spPr>
            <a:xfrm>
              <a:off x="-1" y="294720"/>
              <a:ext cx="3128647" cy="2044616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11" name="docshape5"/>
            <p:cNvPicPr>
              <a:picLocks noChangeAspect="1"/>
            </p:cNvPicPr>
            <p:nvPr/>
          </p:nvPicPr>
          <p:blipFill>
            <a:blip r:embed="rId9">
              <a:grayscl/>
            </a:blip>
            <a:srcRect/>
            <a:stretch>
              <a:fillRect/>
            </a:stretch>
          </p:blipFill>
          <p:spPr>
            <a:xfrm>
              <a:off x="3128647" y="294720"/>
              <a:ext cx="3108960" cy="2044616"/>
            </a:xfrm>
            <a:prstGeom prst="rect">
              <a:avLst/>
            </a:prstGeom>
            <a:noFill/>
            <a:ln>
              <a:noFill/>
              <a:prstDash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49940" y="2605997"/>
            <a:ext cx="882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Above – NZS, stacked brass plates: Below- Di Stefano  tubes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67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websites\free-power-point-templates\2012\lo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0209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/>
              <a:t> TIME -seconds	OUTPUT mV.</a:t>
            </a:r>
          </a:p>
          <a:p>
            <a:endParaRPr lang="en-GB" dirty="0"/>
          </a:p>
          <a:p>
            <a:r>
              <a:rPr lang="en-GB" dirty="0"/>
              <a:t>0 	100mV (instantly)</a:t>
            </a:r>
          </a:p>
          <a:p>
            <a:r>
              <a:rPr lang="en-GB" dirty="0"/>
              <a:t>30	140</a:t>
            </a:r>
          </a:p>
          <a:p>
            <a:r>
              <a:rPr lang="en-GB" dirty="0"/>
              <a:t>60	132</a:t>
            </a:r>
          </a:p>
          <a:p>
            <a:r>
              <a:rPr lang="en-GB" dirty="0"/>
              <a:t>90	146</a:t>
            </a:r>
          </a:p>
          <a:p>
            <a:r>
              <a:rPr lang="en-GB" dirty="0"/>
              <a:t>120	152</a:t>
            </a:r>
          </a:p>
          <a:p>
            <a:r>
              <a:rPr lang="en-GB" dirty="0"/>
              <a:t>150	158</a:t>
            </a:r>
          </a:p>
          <a:p>
            <a:r>
              <a:rPr lang="en-GB" dirty="0"/>
              <a:t>180	152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" y="1351206"/>
            <a:ext cx="5205891" cy="3729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324168" y="142869"/>
            <a:ext cx="3569109" cy="484748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HOW DOES IT WORK?</a:t>
            </a:r>
          </a:p>
          <a:p>
            <a:r>
              <a:rPr lang="en-GB" dirty="0" smtClean="0"/>
              <a:t>Gordon/Whitehouse hypothesize </a:t>
            </a:r>
            <a:r>
              <a:rPr lang="en-GB" dirty="0"/>
              <a:t>that the co-deposited surface emits radiation which ionises </a:t>
            </a:r>
            <a:r>
              <a:rPr lang="en-GB" dirty="0" smtClean="0"/>
              <a:t>the free </a:t>
            </a:r>
            <a:r>
              <a:rPr lang="en-GB" sz="1400" dirty="0" smtClean="0"/>
              <a:t>hydrogen/air</a:t>
            </a:r>
            <a:r>
              <a:rPr lang="en-GB" dirty="0" smtClean="0"/>
              <a:t> </a:t>
            </a:r>
            <a:r>
              <a:rPr lang="en-GB" dirty="0"/>
              <a:t>between the WE and the </a:t>
            </a:r>
            <a:r>
              <a:rPr lang="en-GB" dirty="0" smtClean="0"/>
              <a:t>CE. </a:t>
            </a:r>
            <a:r>
              <a:rPr lang="en-GB" dirty="0"/>
              <a:t>T</a:t>
            </a:r>
            <a:r>
              <a:rPr lang="en-GB" dirty="0" smtClean="0"/>
              <a:t>hese </a:t>
            </a:r>
            <a:r>
              <a:rPr lang="en-GB" dirty="0"/>
              <a:t>ions separate into positive and negative species and </a:t>
            </a:r>
            <a:r>
              <a:rPr lang="en-GB" dirty="0" smtClean="0"/>
              <a:t>produce a </a:t>
            </a:r>
            <a:r>
              <a:rPr lang="en-GB" dirty="0"/>
              <a:t>voltage across the electrodes. </a:t>
            </a:r>
            <a:endParaRPr lang="en-GB" dirty="0" smtClean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/>
          </a:p>
          <a:p>
            <a:r>
              <a:rPr lang="en-GB" dirty="0"/>
              <a:t>C</a:t>
            </a:r>
            <a:r>
              <a:rPr lang="en-GB" dirty="0" smtClean="0"/>
              <a:t>onfirmation </a:t>
            </a:r>
            <a:r>
              <a:rPr lang="en-GB" dirty="0"/>
              <a:t>of </a:t>
            </a:r>
            <a:r>
              <a:rPr lang="en-GB" dirty="0" smtClean="0"/>
              <a:t>this idea </a:t>
            </a:r>
            <a:r>
              <a:rPr lang="en-GB" dirty="0"/>
              <a:t>can be found in the work of Rout, </a:t>
            </a:r>
            <a:r>
              <a:rPr lang="en-GB" dirty="0" smtClean="0"/>
              <a:t>et </a:t>
            </a:r>
            <a:r>
              <a:rPr lang="en-GB" dirty="0"/>
              <a:t>al (1994</a:t>
            </a:r>
            <a:r>
              <a:rPr lang="en-GB" dirty="0" smtClean="0"/>
              <a:t>) who </a:t>
            </a:r>
            <a:r>
              <a:rPr lang="en-GB" dirty="0"/>
              <a:t>studied energetic emissions from palladium hydride. E</a:t>
            </a:r>
            <a:r>
              <a:rPr lang="en-GB" dirty="0" smtClean="0"/>
              <a:t>nergy </a:t>
            </a:r>
            <a:r>
              <a:rPr lang="en-GB" dirty="0"/>
              <a:t>levels </a:t>
            </a:r>
            <a:r>
              <a:rPr lang="en-GB" dirty="0" smtClean="0"/>
              <a:t>appeared small</a:t>
            </a:r>
            <a:r>
              <a:rPr lang="en-GB" dirty="0"/>
              <a:t>, </a:t>
            </a:r>
            <a:r>
              <a:rPr lang="en-GB" dirty="0" smtClean="0"/>
              <a:t>able </a:t>
            </a:r>
            <a:r>
              <a:rPr lang="en-GB" dirty="0"/>
              <a:t>to affect </a:t>
            </a:r>
            <a:r>
              <a:rPr lang="en-GB" dirty="0" smtClean="0"/>
              <a:t>X-ray </a:t>
            </a:r>
            <a:r>
              <a:rPr lang="en-GB" dirty="0"/>
              <a:t>films, but was not detectable using a Geiger counter.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68" y="142869"/>
            <a:ext cx="5205891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NOT ONLY PALLADIUM, BUT ALSO………..IRON</a:t>
            </a:r>
          </a:p>
          <a:p>
            <a:r>
              <a:rPr lang="en-GB" dirty="0" smtClean="0"/>
              <a:t>The graphic below is from the work of </a:t>
            </a:r>
            <a:r>
              <a:rPr lang="en-GB" dirty="0" err="1" smtClean="0"/>
              <a:t>Mehrer</a:t>
            </a:r>
            <a:r>
              <a:rPr lang="en-GB" dirty="0" smtClean="0"/>
              <a:t>, who like Thomas Tomas Graham 150 years earlier measured the </a:t>
            </a:r>
            <a:r>
              <a:rPr lang="en-GB" dirty="0" smtClean="0"/>
              <a:t>capacity</a:t>
            </a:r>
            <a:r>
              <a:rPr lang="en-GB" dirty="0" smtClean="0"/>
              <a:t> </a:t>
            </a:r>
            <a:r>
              <a:rPr lang="en-GB" dirty="0" smtClean="0"/>
              <a:t>of Iron to occlude H2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88456" y="15059"/>
            <a:ext cx="3012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WHAT DOES IT DO?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399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</a:t>
            </a:r>
            <a:r>
              <a:rPr lang="en-GB" dirty="0" smtClean="0">
                <a:solidFill>
                  <a:schemeClr val="bg1"/>
                </a:solidFill>
              </a:rPr>
              <a:t>hen the </a:t>
            </a:r>
            <a:r>
              <a:rPr lang="en-GB" dirty="0">
                <a:solidFill>
                  <a:schemeClr val="bg1"/>
                </a:solidFill>
              </a:rPr>
              <a:t>WE and CE are </a:t>
            </a:r>
            <a:r>
              <a:rPr lang="en-GB" dirty="0" smtClean="0">
                <a:solidFill>
                  <a:schemeClr val="bg1"/>
                </a:solidFill>
              </a:rPr>
              <a:t>separated and then re-united the </a:t>
            </a:r>
            <a:r>
              <a:rPr lang="en-GB" dirty="0">
                <a:solidFill>
                  <a:schemeClr val="bg1"/>
                </a:solidFill>
              </a:rPr>
              <a:t>output recovers only </a:t>
            </a:r>
            <a:r>
              <a:rPr lang="en-GB" dirty="0" smtClean="0">
                <a:solidFill>
                  <a:schemeClr val="bg1"/>
                </a:solidFill>
              </a:rPr>
              <a:t>slowly.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closer the WE/CE </a:t>
            </a:r>
            <a:r>
              <a:rPr lang="en-GB" dirty="0" smtClean="0">
                <a:solidFill>
                  <a:schemeClr val="bg1"/>
                </a:solidFill>
              </a:rPr>
              <a:t>are </a:t>
            </a:r>
            <a:r>
              <a:rPr lang="en-GB" dirty="0">
                <a:solidFill>
                  <a:schemeClr val="bg1"/>
                </a:solidFill>
              </a:rPr>
              <a:t>the higher the </a:t>
            </a:r>
            <a:r>
              <a:rPr lang="en-GB" dirty="0" smtClean="0">
                <a:solidFill>
                  <a:schemeClr val="bg1"/>
                </a:solidFill>
              </a:rPr>
              <a:t>output, The </a:t>
            </a:r>
            <a:r>
              <a:rPr lang="en-GB" dirty="0">
                <a:solidFill>
                  <a:schemeClr val="bg1"/>
                </a:solidFill>
              </a:rPr>
              <a:t>best spacers </a:t>
            </a:r>
            <a:r>
              <a:rPr lang="en-GB" dirty="0" smtClean="0">
                <a:solidFill>
                  <a:schemeClr val="bg1"/>
                </a:solidFill>
              </a:rPr>
              <a:t>are </a:t>
            </a:r>
            <a:r>
              <a:rPr lang="en-GB" dirty="0">
                <a:solidFill>
                  <a:schemeClr val="bg1"/>
                </a:solidFill>
              </a:rPr>
              <a:t>both </a:t>
            </a:r>
            <a:r>
              <a:rPr lang="en-GB" dirty="0" smtClean="0">
                <a:solidFill>
                  <a:schemeClr val="bg1"/>
                </a:solidFill>
              </a:rPr>
              <a:t>thin</a:t>
            </a:r>
            <a:r>
              <a:rPr lang="en-GB" dirty="0">
                <a:solidFill>
                  <a:schemeClr val="bg1"/>
                </a:solidFill>
              </a:rPr>
              <a:t>, and </a:t>
            </a:r>
            <a:r>
              <a:rPr lang="en-GB" dirty="0" smtClean="0">
                <a:solidFill>
                  <a:schemeClr val="bg1"/>
                </a:solidFill>
              </a:rPr>
              <a:t>porous</a:t>
            </a:r>
            <a:r>
              <a:rPr lang="en-GB" dirty="0">
                <a:solidFill>
                  <a:schemeClr val="bg1"/>
                </a:solidFill>
              </a:rPr>
              <a:t>, lightweight fly-screen nylon mesh being the most effective separator tested so far. 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Impervious film –like polythene- cuts output to zero.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The table is </a:t>
            </a:r>
            <a:r>
              <a:rPr lang="en-GB" dirty="0">
                <a:solidFill>
                  <a:schemeClr val="bg1"/>
                </a:solidFill>
              </a:rPr>
              <a:t>of interest, it shows </a:t>
            </a:r>
            <a:r>
              <a:rPr lang="en-GB" dirty="0" smtClean="0">
                <a:solidFill>
                  <a:schemeClr val="bg1"/>
                </a:solidFill>
              </a:rPr>
              <a:t>output </a:t>
            </a:r>
            <a:r>
              <a:rPr lang="en-GB" dirty="0">
                <a:solidFill>
                  <a:schemeClr val="bg1"/>
                </a:solidFill>
              </a:rPr>
              <a:t>vs 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time for </a:t>
            </a:r>
            <a:r>
              <a:rPr lang="en-GB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 WE/CE </a:t>
            </a:r>
            <a:r>
              <a:rPr lang="en-GB" dirty="0">
                <a:solidFill>
                  <a:schemeClr val="bg1"/>
                </a:solidFill>
              </a:rPr>
              <a:t>pair in air after short </a:t>
            </a:r>
            <a:r>
              <a:rPr lang="en-GB" dirty="0" smtClean="0">
                <a:solidFill>
                  <a:schemeClr val="bg1"/>
                </a:solidFill>
              </a:rPr>
              <a:t>circuiting </a:t>
            </a:r>
            <a:r>
              <a:rPr lang="en-GB" dirty="0">
                <a:solidFill>
                  <a:schemeClr val="bg1"/>
                </a:solidFill>
              </a:rPr>
              <a:t>with an </a:t>
            </a:r>
            <a:r>
              <a:rPr lang="en-GB" dirty="0" smtClean="0">
                <a:solidFill>
                  <a:schemeClr val="bg1"/>
                </a:solidFill>
              </a:rPr>
              <a:t>earthed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 wire</a:t>
            </a:r>
            <a:r>
              <a:rPr lang="en-GB" dirty="0">
                <a:solidFill>
                  <a:schemeClr val="bg1"/>
                </a:solidFill>
              </a:rPr>
              <a:t>, the intention being to drain away </a:t>
            </a:r>
            <a:r>
              <a:rPr lang="en-GB" dirty="0" smtClean="0">
                <a:solidFill>
                  <a:schemeClr val="bg1"/>
                </a:solidFill>
              </a:rPr>
              <a:t>stray charges </a:t>
            </a:r>
            <a:r>
              <a:rPr lang="en-GB" dirty="0">
                <a:solidFill>
                  <a:schemeClr val="bg1"/>
                </a:solidFill>
              </a:rPr>
              <a:t>etc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This </a:t>
            </a:r>
            <a:r>
              <a:rPr lang="en-GB" dirty="0" smtClean="0">
                <a:solidFill>
                  <a:schemeClr val="bg1"/>
                </a:solidFill>
              </a:rPr>
              <a:t>is not galvanism, </a:t>
            </a:r>
            <a:r>
              <a:rPr lang="en-GB" dirty="0" smtClean="0">
                <a:solidFill>
                  <a:schemeClr val="bg1"/>
                </a:solidFill>
              </a:rPr>
              <a:t>and</a:t>
            </a:r>
            <a:r>
              <a:rPr lang="en-GB" dirty="0" smtClean="0">
                <a:solidFill>
                  <a:schemeClr val="bg1"/>
                </a:solidFill>
              </a:rPr>
              <a:t> some other little-known effect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     </a:t>
            </a:r>
            <a:r>
              <a:rPr lang="en-GB" dirty="0" smtClean="0">
                <a:solidFill>
                  <a:schemeClr val="bg1"/>
                </a:solidFill>
              </a:rPr>
              <a:t>cannot be ruled out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entirely, but </a:t>
            </a:r>
            <a:r>
              <a:rPr lang="en-GB" dirty="0" smtClean="0">
                <a:solidFill>
                  <a:schemeClr val="bg1"/>
                </a:solidFill>
              </a:rPr>
              <a:t>tests</a:t>
            </a:r>
            <a:r>
              <a:rPr lang="en-GB" dirty="0" smtClean="0">
                <a:solidFill>
                  <a:schemeClr val="bg1"/>
                </a:solidFill>
              </a:rPr>
              <a:t> are</a:t>
            </a:r>
            <a:r>
              <a:rPr lang="en-GB" dirty="0" smtClean="0">
                <a:solidFill>
                  <a:schemeClr val="bg1"/>
                </a:solidFill>
              </a:rPr>
              <a:t> eliminating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      them one by </a:t>
            </a:r>
            <a:r>
              <a:rPr lang="en-GB" dirty="0" smtClean="0">
                <a:solidFill>
                  <a:schemeClr val="bg1"/>
                </a:solidFill>
              </a:rPr>
              <a:t>one.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Is it scale-able</a:t>
            </a:r>
            <a:r>
              <a:rPr lang="en-GB" dirty="0" smtClean="0">
                <a:solidFill>
                  <a:schemeClr val="bg1"/>
                </a:solidFill>
              </a:rPr>
              <a:t>? NZC </a:t>
            </a:r>
            <a:r>
              <a:rPr lang="en-GB" dirty="0" smtClean="0">
                <a:solidFill>
                  <a:schemeClr val="bg1"/>
                </a:solidFill>
              </a:rPr>
              <a:t>intend to find out, as do the inventors.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915533"/>
              </p:ext>
            </p:extLst>
          </p:nvPr>
        </p:nvGraphicFramePr>
        <p:xfrm>
          <a:off x="5841493" y="2117868"/>
          <a:ext cx="2948546" cy="2629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273"/>
                <a:gridCol w="1474273"/>
              </a:tblGrid>
              <a:tr h="323358">
                <a:tc>
                  <a:txBody>
                    <a:bodyPr/>
                    <a:lstStyle/>
                    <a:p>
                      <a:r>
                        <a:rPr lang="en-GB" dirty="0" smtClean="0"/>
                        <a:t>TIME –</a:t>
                      </a:r>
                      <a:r>
                        <a:rPr lang="en-GB" baseline="0" dirty="0" smtClean="0"/>
                        <a:t> Secs</a:t>
                      </a:r>
                      <a:endParaRPr lang="en-GB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Output</a:t>
                      </a:r>
                      <a:r>
                        <a:rPr lang="en-GB" baseline="0" dirty="0" smtClean="0"/>
                        <a:t> -</a:t>
                      </a:r>
                      <a:r>
                        <a:rPr lang="en-GB" dirty="0" smtClean="0"/>
                        <a:t> mV</a:t>
                      </a:r>
                      <a:endParaRPr lang="en-GB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2335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100 (instantly)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2335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140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2335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132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2335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90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146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2335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120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152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2335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150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158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2335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180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152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137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976</Words>
  <Application>Microsoft Office PowerPoint</Application>
  <PresentationFormat>On-screen Show (16:9)</PresentationFormat>
  <Paragraphs>135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‘LEC EFFECT’</vt:lpstr>
      <vt:lpstr>Thanks for content extracts and support to:-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2021-08-27T08:37:57Z</dcterms:modified>
</cp:coreProperties>
</file>