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/>
    <p:restoredTop sz="94648"/>
  </p:normalViewPr>
  <p:slideViewPr>
    <p:cSldViewPr snapToGrid="0" snapToObjects="1">
      <p:cViewPr>
        <p:scale>
          <a:sx n="150" d="100"/>
          <a:sy n="150" d="100"/>
        </p:scale>
        <p:origin x="144" y="-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Targosz-Ślęczka" userId="2fbdab80-d7f1-43c0-bb15-a71143c9eeef" providerId="ADAL" clId="{2638395E-3B1E-5943-9FBE-FFE54D39A7FF}"/>
    <pc:docChg chg="undo custSel modSld">
      <pc:chgData name="Natalia Targosz-Ślęczka" userId="2fbdab80-d7f1-43c0-bb15-a71143c9eeef" providerId="ADAL" clId="{2638395E-3B1E-5943-9FBE-FFE54D39A7FF}" dt="2021-08-28T21:00:27.559" v="100" actId="14100"/>
      <pc:docMkLst>
        <pc:docMk/>
      </pc:docMkLst>
      <pc:sldChg chg="addSp delSp modSp mod">
        <pc:chgData name="Natalia Targosz-Ślęczka" userId="2fbdab80-d7f1-43c0-bb15-a71143c9eeef" providerId="ADAL" clId="{2638395E-3B1E-5943-9FBE-FFE54D39A7FF}" dt="2021-08-28T21:00:27.559" v="100" actId="14100"/>
        <pc:sldMkLst>
          <pc:docMk/>
          <pc:sldMk cId="0" sldId="263"/>
        </pc:sldMkLst>
        <pc:picChg chg="add mod">
          <ac:chgData name="Natalia Targosz-Ślęczka" userId="2fbdab80-d7f1-43c0-bb15-a71143c9eeef" providerId="ADAL" clId="{2638395E-3B1E-5943-9FBE-FFE54D39A7FF}" dt="2021-08-28T21:00:27.559" v="100" actId="14100"/>
          <ac:picMkLst>
            <pc:docMk/>
            <pc:sldMk cId="0" sldId="263"/>
            <ac:picMk id="3" creationId="{A634BD91-E122-2D4A-AE6A-2C613FE36CA6}"/>
          </ac:picMkLst>
        </pc:picChg>
        <pc:picChg chg="del">
          <ac:chgData name="Natalia Targosz-Ślęczka" userId="2fbdab80-d7f1-43c0-bb15-a71143c9eeef" providerId="ADAL" clId="{2638395E-3B1E-5943-9FBE-FFE54D39A7FF}" dt="2021-08-28T20:57:30.649" v="88" actId="478"/>
          <ac:picMkLst>
            <pc:docMk/>
            <pc:sldMk cId="0" sldId="263"/>
            <ac:picMk id="14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279141" y="6440022"/>
            <a:ext cx="415268" cy="394631"/>
          </a:xfrm>
          <a:prstGeom prst="rect">
            <a:avLst/>
          </a:prstGeom>
        </p:spPr>
        <p:txBody>
          <a:bodyPr lIns="46799" tIns="46799" rIns="46799" bIns="46799"/>
          <a:lstStyle>
            <a:lvl1pPr algn="ctr" defTabSz="914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400"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/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2878BC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585858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4572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9144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13716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82880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4492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34.png"/><Relationship Id="rId2" Type="http://schemas.openxmlformats.org/officeDocument/2006/relationships/image" Target="../media/image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Kształt"/>
          <p:cNvSpPr/>
          <p:nvPr/>
        </p:nvSpPr>
        <p:spPr>
          <a:xfrm>
            <a:off x="685800" y="2895600"/>
            <a:ext cx="78486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297" y="0"/>
                  <a:pt x="664" y="0"/>
                </a:cubicBezTo>
                <a:lnTo>
                  <a:pt x="20936" y="0"/>
                </a:lnTo>
                <a:cubicBezTo>
                  <a:pt x="2130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303" y="21600"/>
                  <a:pt x="20936" y="21600"/>
                </a:cubicBezTo>
                <a:lnTo>
                  <a:pt x="664" y="21600"/>
                </a:lnTo>
                <a:cubicBezTo>
                  <a:pt x="297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gradFill>
            <a:gsLst>
              <a:gs pos="0">
                <a:srgbClr val="F8F8F7"/>
              </a:gs>
              <a:gs pos="100000">
                <a:srgbClr val="FDFDFC"/>
              </a:gs>
            </a:gsLst>
            <a:lin ang="16200000"/>
          </a:gradFill>
          <a:ln w="9360">
            <a:solidFill>
              <a:srgbClr val="DFDFDE"/>
            </a:solidFill>
          </a:ln>
          <a:effectLst>
            <a:outerShdw dist="20160" dir="5400000" rotWithShape="0">
              <a:srgbClr val="000000">
                <a:alpha val="38032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5" name="Prostokąt"/>
          <p:cNvSpPr/>
          <p:nvPr/>
        </p:nvSpPr>
        <p:spPr>
          <a:xfrm>
            <a:off x="0" y="0"/>
            <a:ext cx="9156700" cy="1784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/>
            </a:pPr>
            <a:endParaRPr/>
          </a:p>
        </p:txBody>
      </p:sp>
      <p:sp>
        <p:nvSpPr>
          <p:cNvPr id="36" name="Prostokąt"/>
          <p:cNvSpPr/>
          <p:nvPr/>
        </p:nvSpPr>
        <p:spPr>
          <a:xfrm>
            <a:off x="0" y="6324600"/>
            <a:ext cx="9156700" cy="533400"/>
          </a:xfrm>
          <a:prstGeom prst="rect">
            <a:avLst/>
          </a:prstGeom>
          <a:solidFill>
            <a:srgbClr val="B4B2B3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/>
            </a:pPr>
            <a:endParaRPr/>
          </a:p>
        </p:txBody>
      </p:sp>
      <p:pic>
        <p:nvPicPr>
          <p:cNvPr id="37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162" y="739775"/>
            <a:ext cx="1287463" cy="874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87312"/>
            <a:ext cx="2682875" cy="146208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Enhanced reaction rates for proton induced reactions on natural Li isotopes"/>
          <p:cNvSpPr txBox="1"/>
          <p:nvPr/>
        </p:nvSpPr>
        <p:spPr>
          <a:xfrm>
            <a:off x="900112" y="3055881"/>
            <a:ext cx="7594601" cy="1062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lnSpc>
                <a:spcPct val="115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300">
                <a:solidFill>
                  <a:srgbClr val="2878BC"/>
                </a:solidFill>
              </a:defRPr>
            </a:lvl1pPr>
          </a:lstStyle>
          <a:p>
            <a:r>
              <a:t>Enhanced reaction rates for proton induced reactions on natural Li isotopes </a:t>
            </a:r>
          </a:p>
        </p:txBody>
      </p:sp>
      <p:sp>
        <p:nvSpPr>
          <p:cNvPr id="40" name="Natalia Targosz-Ślęczka…"/>
          <p:cNvSpPr txBox="1"/>
          <p:nvPr/>
        </p:nvSpPr>
        <p:spPr>
          <a:xfrm>
            <a:off x="685800" y="4508500"/>
            <a:ext cx="5541963" cy="180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>
            <a:sp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 b="1">
                <a:solidFill>
                  <a:srgbClr val="585858"/>
                </a:solidFill>
              </a:defRPr>
            </a:pPr>
            <a:r>
              <a:t>Natalia Targosz-Ślęczka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t>University of Szczecin, Szczecin, Poland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t>natalia.targosz-sleczka@usz.edu.pl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endParaRPr/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t>Agata Kowalska, Maritime University of Szczecin, Szczecin, Poland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t>University of Szczecin, Szczecin, Poland</a:t>
            </a:r>
          </a:p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600">
                <a:solidFill>
                  <a:srgbClr val="585858"/>
                </a:solidFill>
              </a:defRPr>
            </a:pPr>
            <a:r>
              <a:t>Konrad Czerski,   University of Szczecin, Szczecin, Poland</a:t>
            </a:r>
          </a:p>
        </p:txBody>
      </p:sp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25" y="4397375"/>
            <a:ext cx="1871663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17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113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creening dependence on atomic charge"/>
          <p:cNvSpPr txBox="1"/>
          <p:nvPr/>
        </p:nvSpPr>
        <p:spPr>
          <a:xfrm>
            <a:off x="457200" y="562783"/>
            <a:ext cx="8229600" cy="56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800">
                <a:solidFill>
                  <a:srgbClr val="2878BC"/>
                </a:solidFill>
              </a:defRPr>
            </a:lvl1pPr>
          </a:lstStyle>
          <a:p>
            <a:r>
              <a:t>Screening dependence on atomic charge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he cross section for a screened reaction is defined as…"/>
              <p:cNvSpPr txBox="1"/>
              <p:nvPr/>
            </p:nvSpPr>
            <p:spPr>
              <a:xfrm>
                <a:off x="457200" y="1522409"/>
                <a:ext cx="8229600" cy="43541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38160" tIns="38160" rIns="38160" bIns="38160">
                <a:spAutoFit/>
              </a:bodyPr>
              <a:lstStyle/>
              <a:p>
                <a:pPr marL="301625" indent="-301625" algn="just" defTabSz="914400">
                  <a:lnSpc>
                    <a:spcPct val="170000"/>
                  </a:lnSpc>
                  <a:buClr>
                    <a:srgbClr val="363636"/>
                  </a:buClr>
                  <a:buSzPct val="100000"/>
                  <a:buFont typeface="Arial"/>
                  <a:buChar char="•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25100" algn="l"/>
                    <a:tab pos="10769600" algn="l"/>
                  </a:tabLst>
                  <a:defRPr sz="2000">
                    <a:solidFill>
                      <a:srgbClr val="363636"/>
                    </a:solidFill>
                  </a:defRPr>
                </a:pPr>
                <a:r>
                  <a:rPr dirty="0"/>
                  <a:t>The cross section for a screened reaction is defined as</a:t>
                </a:r>
              </a:p>
              <a:p>
                <a:pPr marL="301625" indent="-301625" algn="just" defTabSz="914400">
                  <a:lnSpc>
                    <a:spcPct val="170000"/>
                  </a:lnSpc>
                  <a:buClr>
                    <a:srgbClr val="363636"/>
                  </a:buClr>
                  <a:buSzPct val="100000"/>
                  <a:buFont typeface="Arial"/>
                  <a:buChar char="•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25100" algn="l"/>
                    <a:tab pos="10769600" algn="l"/>
                  </a:tabLst>
                  <a:defRPr sz="2000">
                    <a:solidFill>
                      <a:srgbClr val="363636"/>
                    </a:solidFill>
                  </a:defRPr>
                </a:pPr>
                <a:endParaRPr dirty="0"/>
              </a:p>
              <a:p>
                <a:pPr marL="301625" indent="-301625" algn="just" defTabSz="914400">
                  <a:lnSpc>
                    <a:spcPct val="170000"/>
                  </a:lnSpc>
                  <a:buClr>
                    <a:srgbClr val="363636"/>
                  </a:buClr>
                  <a:buSzPct val="100000"/>
                  <a:buFont typeface="Arial"/>
                  <a:buChar char="•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25100" algn="l"/>
                    <a:tab pos="10769600" algn="l"/>
                  </a:tabLst>
                  <a:defRPr sz="2000">
                    <a:solidFill>
                      <a:srgbClr val="363636"/>
                    </a:solidFill>
                  </a:defRPr>
                </a:pPr>
                <a:endParaRPr dirty="0"/>
              </a:p>
              <a:p>
                <a:pPr marL="301625" indent="-301625" algn="just" defTabSz="914400">
                  <a:lnSpc>
                    <a:spcPct val="170000"/>
                  </a:lnSpc>
                  <a:buClr>
                    <a:srgbClr val="363636"/>
                  </a:buClr>
                  <a:buSzPct val="100000"/>
                  <a:buFont typeface="Arial"/>
                  <a:buChar char="•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25100" algn="l"/>
                    <a:tab pos="10769600" algn="l"/>
                  </a:tabLst>
                  <a:defRPr sz="2000">
                    <a:solidFill>
                      <a:srgbClr val="363636"/>
                    </a:solidFill>
                  </a:defRPr>
                </a:pPr>
                <a:r>
                  <a:rPr dirty="0"/>
                  <a:t>At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363636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2150" i="1">
                        <a:solidFill>
                          <a:srgbClr val="363636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dirty="0"/>
                  <a:t> the strength of the screening can be simplified to </a:t>
                </a:r>
              </a:p>
              <a:p>
                <a:pPr marL="301625" indent="-301625" algn="just" defTabSz="914400">
                  <a:lnSpc>
                    <a:spcPct val="170000"/>
                  </a:lnSpc>
                  <a:buClr>
                    <a:srgbClr val="363636"/>
                  </a:buClr>
                  <a:buSzPct val="100000"/>
                  <a:buFont typeface="Arial"/>
                  <a:buChar char="•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25100" algn="l"/>
                    <a:tab pos="10769600" algn="l"/>
                  </a:tabLst>
                  <a:defRPr sz="2000"/>
                </a:pPr>
                <a:r>
                  <a:rPr dirty="0"/>
                  <a:t>If 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dirty="0"/>
                  <a:t> it implies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sz="2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sz="2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sz="2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sz="2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sz="2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endParaRPr dirty="0"/>
              </a:p>
              <a:p>
                <a:pPr marL="301625" indent="-301625" algn="just" defTabSz="914400">
                  <a:lnSpc>
                    <a:spcPct val="170000"/>
                  </a:lnSpc>
                  <a:buClr>
                    <a:srgbClr val="363636"/>
                  </a:buClr>
                  <a:buSzPct val="100000"/>
                  <a:buFont typeface="Arial"/>
                  <a:buChar char="•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  <a:tab pos="10325100" algn="l"/>
                    <a:tab pos="10769600" algn="l"/>
                  </a:tabLst>
                  <a:defRPr sz="2000"/>
                </a:pPr>
                <a:r>
                  <a:rPr dirty="0"/>
                  <a:t>If 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∝(</m:t>
                    </m:r>
                    <m:sSub>
                      <m:sSub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it implies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sz="2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sz="21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dirty="0"/>
                  <a:t> is independent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>
          <p:sp>
            <p:nvSpPr>
              <p:cNvPr id="183" name="The cross section for a screened reaction is defined a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2409"/>
                <a:ext cx="8229600" cy="4354104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57176" y="6411298"/>
            <a:ext cx="260785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85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186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Równanie"/>
              <p:cNvSpPr txBox="1"/>
              <p:nvPr/>
            </p:nvSpPr>
            <p:spPr>
              <a:xfrm>
                <a:off x="807952" y="2209927"/>
                <a:ext cx="4391723" cy="83268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88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52" y="2209927"/>
                <a:ext cx="4391723" cy="832683"/>
              </a:xfrm>
              <a:prstGeom prst="rect">
                <a:avLst/>
              </a:prstGeom>
              <a:blipFill>
                <a:blip r:embed="rId5"/>
                <a:stretch>
                  <a:fillRect l="-1153" r="-576" b="-606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Równanie"/>
              <p:cNvSpPr txBox="1"/>
              <p:nvPr/>
            </p:nvSpPr>
            <p:spPr>
              <a:xfrm>
                <a:off x="7009338" y="2937741"/>
                <a:ext cx="1426857" cy="9252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2000" dirty="0"/>
              </a:p>
            </p:txBody>
          </p:sp>
        </mc:Choice>
        <mc:Fallback>
          <p:sp>
            <p:nvSpPr>
              <p:cNvPr id="189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38" y="2937741"/>
                <a:ext cx="1426857" cy="925204"/>
              </a:xfrm>
              <a:prstGeom prst="rect">
                <a:avLst/>
              </a:prstGeom>
              <a:blipFill>
                <a:blip r:embed="rId6"/>
                <a:stretch>
                  <a:fillRect l="-7080" b="-67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Równanie"/>
              <p:cNvSpPr txBox="1"/>
              <p:nvPr/>
            </p:nvSpPr>
            <p:spPr>
              <a:xfrm>
                <a:off x="5943397" y="2377812"/>
                <a:ext cx="2049934" cy="59889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(137</m:t>
                          </m:r>
                          <m:sSup>
                            <m:sSupPr>
                              <m:ctrlP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sz="1900" dirty="0"/>
              </a:p>
            </p:txBody>
          </p:sp>
        </mc:Choice>
        <mc:Fallback>
          <p:sp>
            <p:nvSpPr>
              <p:cNvPr id="190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397" y="2377812"/>
                <a:ext cx="2049934" cy="598898"/>
              </a:xfrm>
              <a:prstGeom prst="rect">
                <a:avLst/>
              </a:prstGeom>
              <a:blipFill>
                <a:blip r:embed="rId7"/>
                <a:stretch>
                  <a:fillRect l="-4321" r="-14815" b="-2291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F3BB886-FDF7-3748-8659-096F3E2D8E96}"/>
              </a:ext>
            </a:extLst>
          </p:cNvPr>
          <p:cNvSpPr txBox="1"/>
          <p:nvPr/>
        </p:nvSpPr>
        <p:spPr>
          <a:xfrm>
            <a:off x="760964" y="4664666"/>
            <a:ext cx="49911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kumimoji="0" lang="pl-PL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kumimoji="0" lang="pl-P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pl-PL" sz="2000" dirty="0" err="1"/>
              <a:t>charges</a:t>
            </a:r>
            <a:r>
              <a:rPr lang="pl-PL" sz="2000" dirty="0"/>
              <a:t> the </a:t>
            </a:r>
            <a:r>
              <a:rPr lang="pl-PL" sz="2000" dirty="0" err="1"/>
              <a:t>better</a:t>
            </a:r>
            <a:r>
              <a:rPr lang="pl-PL" sz="2000" dirty="0"/>
              <a:t> cross </a:t>
            </a:r>
            <a:r>
              <a:rPr lang="pl-PL" sz="2000" dirty="0" err="1"/>
              <a:t>section</a:t>
            </a:r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10FCE06-CA22-ED44-84FE-7D226AEF337B}"/>
              </a:ext>
            </a:extLst>
          </p:cNvPr>
          <p:cNvSpPr txBox="1"/>
          <p:nvPr/>
        </p:nvSpPr>
        <p:spPr>
          <a:xfrm>
            <a:off x="760961" y="5799208"/>
            <a:ext cx="480676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pl-PL" sz="2000" dirty="0"/>
              <a:t>same </a:t>
            </a:r>
            <a:r>
              <a:rPr lang="pl-PL" sz="2000" dirty="0" err="1"/>
              <a:t>probability</a:t>
            </a:r>
            <a:r>
              <a:rPr lang="pl-PL" sz="2000" dirty="0"/>
              <a:t> for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nuclear</a:t>
            </a:r>
            <a:r>
              <a:rPr lang="pl-PL" sz="2000" dirty="0"/>
              <a:t> </a:t>
            </a:r>
            <a:r>
              <a:rPr lang="pl-PL" sz="2000" dirty="0" err="1"/>
              <a:t>reactions</a:t>
            </a:r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19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240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Conclusions"/>
          <p:cNvSpPr txBox="1"/>
          <p:nvPr/>
        </p:nvSpPr>
        <p:spPr>
          <a:xfrm>
            <a:off x="457200" y="552886"/>
            <a:ext cx="8229600" cy="586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t>Conclusions</a:t>
            </a:r>
          </a:p>
        </p:txBody>
      </p:sp>
      <p:sp>
        <p:nvSpPr>
          <p:cNvPr id="197" name="Proton induced reactions on Li are interesting alternative to d+d reactions…"/>
          <p:cNvSpPr txBox="1"/>
          <p:nvPr/>
        </p:nvSpPr>
        <p:spPr>
          <a:xfrm>
            <a:off x="457200" y="1579880"/>
            <a:ext cx="8229600" cy="464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/>
          <a:p>
            <a:pPr marL="301625" indent="-301625" algn="just" defTabSz="914400">
              <a:lnSpc>
                <a:spcPct val="15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Proton induced reactions on Li are interesting alternative to </a:t>
            </a:r>
            <a:r>
              <a:rPr dirty="0" err="1"/>
              <a:t>d+d</a:t>
            </a:r>
            <a:r>
              <a:rPr dirty="0"/>
              <a:t> reactions</a:t>
            </a:r>
          </a:p>
          <a:p>
            <a:pPr marL="301625" indent="-301625" algn="just" defTabSz="914400">
              <a:lnSpc>
                <a:spcPct val="15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The p+</a:t>
            </a:r>
            <a:r>
              <a:rPr baseline="31999" dirty="0"/>
              <a:t>6</a:t>
            </a:r>
            <a:r>
              <a:rPr dirty="0"/>
              <a:t>Li and p+</a:t>
            </a:r>
            <a:r>
              <a:rPr baseline="31999" dirty="0"/>
              <a:t>7</a:t>
            </a:r>
            <a:r>
              <a:rPr dirty="0"/>
              <a:t>Li reactions produce only the charged particles (the whole reaction Q value will be absorbed in the sample), no radioactive products</a:t>
            </a:r>
          </a:p>
          <a:p>
            <a:pPr marL="301625" indent="-301625" algn="just" defTabSz="914400">
              <a:lnSpc>
                <a:spcPct val="15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With known channels and energies of charged products those reactions cross sections should not be difficult to be determined</a:t>
            </a:r>
          </a:p>
          <a:p>
            <a:pPr marL="301625" indent="-301625" algn="just" defTabSz="914400">
              <a:lnSpc>
                <a:spcPct val="15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The screening energy for p+</a:t>
            </a:r>
            <a:r>
              <a:rPr baseline="31999" dirty="0"/>
              <a:t>6</a:t>
            </a:r>
            <a:r>
              <a:rPr dirty="0"/>
              <a:t>Li reaction in metallic media is estimated to be 3 times higher than for the </a:t>
            </a:r>
            <a:r>
              <a:rPr dirty="0" err="1"/>
              <a:t>d+d</a:t>
            </a:r>
            <a:r>
              <a:rPr dirty="0"/>
              <a:t> reaction</a:t>
            </a:r>
          </a:p>
          <a:p>
            <a:pPr marL="301625" indent="-301625" algn="just" defTabSz="914400">
              <a:lnSpc>
                <a:spcPct val="15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Nuclear reactions in natural Li will be studied next in the accelerator-driven experiments in the Centre for Experimental Physics </a:t>
            </a:r>
            <a:r>
              <a:rPr dirty="0" err="1"/>
              <a:t>eLBRUS</a:t>
            </a:r>
            <a:r>
              <a:rPr dirty="0"/>
              <a:t> at the University of Szczecin (Poland) in the frame of the </a:t>
            </a:r>
            <a:r>
              <a:rPr dirty="0" err="1"/>
              <a:t>CleanHME</a:t>
            </a:r>
            <a:r>
              <a:rPr dirty="0"/>
              <a:t> project</a:t>
            </a:r>
          </a:p>
        </p:txBody>
      </p:sp>
      <p:sp>
        <p:nvSpPr>
          <p:cNvPr id="198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57176" y="6411298"/>
            <a:ext cx="260785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99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200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20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240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Previous studies"/>
          <p:cNvSpPr txBox="1"/>
          <p:nvPr/>
        </p:nvSpPr>
        <p:spPr>
          <a:xfrm>
            <a:off x="457200" y="552886"/>
            <a:ext cx="8229600" cy="586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t>Previous studies</a:t>
            </a:r>
          </a:p>
        </p:txBody>
      </p:sp>
      <p:sp>
        <p:nvSpPr>
          <p:cNvPr id="207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57176" y="6411298"/>
            <a:ext cx="260785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08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209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p:pic>
        <p:nvPicPr>
          <p:cNvPr id="210" name="Zrzut ekranu 2021-08-22 o 19.23.31.png" descr="Zrzut ekranu 2021-08-22 o 19.23.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49" y="3983344"/>
            <a:ext cx="3029918" cy="2281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Zrzut ekranu 2021-08-22 o 19.23.07.png" descr="Zrzut ekranu 2021-08-22 o 19.23.0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49" y="1554961"/>
            <a:ext cx="3029918" cy="228126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J. Cruz et al., Phys. Lett. B, 624 (2005) 181"/>
          <p:cNvSpPr txBox="1"/>
          <p:nvPr/>
        </p:nvSpPr>
        <p:spPr>
          <a:xfrm rot="16200000">
            <a:off x="2816831" y="4894454"/>
            <a:ext cx="2454279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rPr dirty="0"/>
              <a:t>J. Cruz et al., Phys. Lett. B, 624 (2005) 181</a:t>
            </a:r>
          </a:p>
        </p:txBody>
      </p:sp>
      <p:sp>
        <p:nvSpPr>
          <p:cNvPr id="213" name="1280 eV…"/>
          <p:cNvSpPr txBox="1"/>
          <p:nvPr/>
        </p:nvSpPr>
        <p:spPr>
          <a:xfrm>
            <a:off x="1259316" y="2253942"/>
            <a:ext cx="678767" cy="79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 1280 eV</a:t>
            </a:r>
          </a:p>
          <a:p>
            <a:pPr>
              <a:defRPr sz="1000"/>
            </a:pPr>
            <a:endParaRPr/>
          </a:p>
          <a:p>
            <a:endParaRPr/>
          </a:p>
          <a:p>
            <a:r>
              <a:t>185 eV</a:t>
            </a:r>
          </a:p>
        </p:txBody>
      </p:sp>
      <p:sp>
        <p:nvSpPr>
          <p:cNvPr id="214" name="1230 eV…"/>
          <p:cNvSpPr txBox="1"/>
          <p:nvPr/>
        </p:nvSpPr>
        <p:spPr>
          <a:xfrm>
            <a:off x="1242970" y="4739474"/>
            <a:ext cx="609859" cy="794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1230 eV</a:t>
            </a:r>
          </a:p>
          <a:p>
            <a:pPr>
              <a:defRPr sz="1000"/>
            </a:pPr>
            <a:endParaRPr/>
          </a:p>
          <a:p>
            <a:endParaRPr/>
          </a:p>
          <a:p>
            <a:r>
              <a:t>320 eV</a:t>
            </a:r>
          </a:p>
        </p:txBody>
      </p:sp>
      <p:sp>
        <p:nvSpPr>
          <p:cNvPr id="215" name="3790 eV"/>
          <p:cNvSpPr txBox="1"/>
          <p:nvPr/>
        </p:nvSpPr>
        <p:spPr>
          <a:xfrm>
            <a:off x="1462516" y="1809442"/>
            <a:ext cx="609859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3790 eV</a:t>
            </a:r>
          </a:p>
        </p:txBody>
      </p:sp>
      <p:sp>
        <p:nvSpPr>
          <p:cNvPr id="216" name="3760 eV"/>
          <p:cNvSpPr txBox="1"/>
          <p:nvPr/>
        </p:nvSpPr>
        <p:spPr>
          <a:xfrm>
            <a:off x="1475216" y="4315300"/>
            <a:ext cx="609859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3760 eV</a:t>
            </a:r>
          </a:p>
        </p:txBody>
      </p:sp>
      <p:pic>
        <p:nvPicPr>
          <p:cNvPr id="217" name="Zrzut ekranu 2021-08-22 o 19.39.27.png" descr="Zrzut ekranu 2021-08-22 o 19.39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793" y="2600704"/>
            <a:ext cx="3029918" cy="247514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J. Kasagi et al., J. Phys. Soc. Jpn., 73 (2004) 608"/>
          <p:cNvSpPr txBox="1"/>
          <p:nvPr/>
        </p:nvSpPr>
        <p:spPr>
          <a:xfrm rot="16200000">
            <a:off x="7301278" y="4817934"/>
            <a:ext cx="257858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49580">
              <a:defRPr sz="1000"/>
            </a:lvl1pPr>
          </a:lstStyle>
          <a:p>
            <a:r>
              <a:rPr dirty="0"/>
              <a:t>J. </a:t>
            </a:r>
            <a:r>
              <a:rPr dirty="0" err="1"/>
              <a:t>Kasagi</a:t>
            </a:r>
            <a:r>
              <a:rPr dirty="0"/>
              <a:t> et al., J. Phys. Soc. </a:t>
            </a:r>
            <a:r>
              <a:rPr dirty="0" err="1"/>
              <a:t>Jpn</a:t>
            </a:r>
            <a:r>
              <a:rPr dirty="0"/>
              <a:t>., </a:t>
            </a:r>
            <a:r>
              <a:rPr lang="pl-PL" dirty="0"/>
              <a:t>7</a:t>
            </a:r>
            <a:r>
              <a:rPr dirty="0"/>
              <a:t>3 (2004) 608</a:t>
            </a:r>
          </a:p>
        </p:txBody>
      </p:sp>
      <p:sp>
        <p:nvSpPr>
          <p:cNvPr id="219" name="Pd"/>
          <p:cNvSpPr txBox="1"/>
          <p:nvPr/>
        </p:nvSpPr>
        <p:spPr>
          <a:xfrm>
            <a:off x="6281277" y="3516951"/>
            <a:ext cx="26041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Pd</a:t>
            </a:r>
          </a:p>
        </p:txBody>
      </p:sp>
      <p:sp>
        <p:nvSpPr>
          <p:cNvPr id="220" name="Au"/>
          <p:cNvSpPr txBox="1"/>
          <p:nvPr/>
        </p:nvSpPr>
        <p:spPr>
          <a:xfrm>
            <a:off x="7487777" y="3516951"/>
            <a:ext cx="27239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Au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Kształt"/>
          <p:cNvSpPr/>
          <p:nvPr/>
        </p:nvSpPr>
        <p:spPr>
          <a:xfrm>
            <a:off x="1295399" y="2895600"/>
            <a:ext cx="6172202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378" y="0"/>
                  <a:pt x="844" y="0"/>
                </a:cubicBezTo>
                <a:lnTo>
                  <a:pt x="20756" y="0"/>
                </a:lnTo>
                <a:cubicBezTo>
                  <a:pt x="21222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222" y="21600"/>
                  <a:pt x="20756" y="21600"/>
                </a:cubicBezTo>
                <a:lnTo>
                  <a:pt x="844" y="21600"/>
                </a:lnTo>
                <a:cubicBezTo>
                  <a:pt x="378" y="21600"/>
                  <a:pt x="0" y="19988"/>
                  <a:pt x="0" y="18000"/>
                </a:cubicBezTo>
                <a:lnTo>
                  <a:pt x="0" y="3600"/>
                </a:lnTo>
                <a:close/>
              </a:path>
            </a:pathLst>
          </a:custGeom>
          <a:gradFill>
            <a:gsLst>
              <a:gs pos="0">
                <a:srgbClr val="F8F8F7"/>
              </a:gs>
              <a:gs pos="100000">
                <a:srgbClr val="FDFDFC"/>
              </a:gs>
            </a:gsLst>
            <a:lin ang="16200000"/>
          </a:gradFill>
          <a:ln w="9360">
            <a:solidFill>
              <a:srgbClr val="DFDFDE"/>
            </a:solidFill>
          </a:ln>
          <a:effectLst>
            <a:outerShdw dist="20160" dir="5400000" rotWithShape="0">
              <a:srgbClr val="000000">
                <a:alpha val="38032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3" name="Prostokąt"/>
          <p:cNvSpPr/>
          <p:nvPr/>
        </p:nvSpPr>
        <p:spPr>
          <a:xfrm>
            <a:off x="0" y="0"/>
            <a:ext cx="9156700" cy="1784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/>
            </a:pPr>
            <a:endParaRPr/>
          </a:p>
        </p:txBody>
      </p:sp>
      <p:sp>
        <p:nvSpPr>
          <p:cNvPr id="224" name="Prostokąt"/>
          <p:cNvSpPr/>
          <p:nvPr/>
        </p:nvSpPr>
        <p:spPr>
          <a:xfrm>
            <a:off x="0" y="6324600"/>
            <a:ext cx="9156700" cy="533400"/>
          </a:xfrm>
          <a:prstGeom prst="rect">
            <a:avLst/>
          </a:prstGeom>
          <a:solidFill>
            <a:srgbClr val="B4B2B3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1800"/>
            </a:pPr>
            <a:endParaRPr/>
          </a:p>
        </p:txBody>
      </p:sp>
      <p:sp>
        <p:nvSpPr>
          <p:cNvPr id="225" name="This project has received funding from the European Union’s Horizon2020 research and innovation programme under grant agreement no 951974.…"/>
          <p:cNvSpPr txBox="1"/>
          <p:nvPr/>
        </p:nvSpPr>
        <p:spPr>
          <a:xfrm>
            <a:off x="395287" y="6394450"/>
            <a:ext cx="7893051" cy="378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>
            <a:spAutoFit/>
          </a:bodyPr>
          <a:lstStyle/>
          <a:p>
            <a: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000"/>
            </a:pPr>
            <a:r>
              <a:t>This project has received funding from the European Union’s Horizon2020 research and innovation programme under grant agreement no 951974.</a:t>
            </a:r>
          </a:p>
          <a:p>
            <a: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1000"/>
            </a:pPr>
            <a:r>
              <a:t>This work reflects only the author's view and the European Commission is not responsible for any use that may be made of the information it contains.</a:t>
            </a:r>
          </a:p>
        </p:txBody>
      </p:sp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2"/>
          <a:srcRect l="9329" t="8119" r="13401" b="11062"/>
          <a:stretch>
            <a:fillRect/>
          </a:stretch>
        </p:blipFill>
        <p:spPr>
          <a:xfrm>
            <a:off x="8240712" y="6324600"/>
            <a:ext cx="750889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87312"/>
            <a:ext cx="2682875" cy="146208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hank you! Any questions?"/>
          <p:cNvSpPr txBox="1"/>
          <p:nvPr/>
        </p:nvSpPr>
        <p:spPr>
          <a:xfrm>
            <a:off x="1381125" y="2946400"/>
            <a:ext cx="6086475" cy="120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>
            <a:spAutoFit/>
          </a:bodyPr>
          <a:lstStyle/>
          <a:p>
            <a: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pPr>
            <a:r>
              <a:t>Thank you!</a:t>
            </a:r>
            <a:br/>
            <a:r>
              <a:t>Any questions?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95797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4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240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47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Motivation"/>
          <p:cNvSpPr txBox="1"/>
          <p:nvPr/>
        </p:nvSpPr>
        <p:spPr>
          <a:xfrm>
            <a:off x="457200" y="552886"/>
            <a:ext cx="8229600" cy="586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000">
                <a:solidFill>
                  <a:srgbClr val="2878BC"/>
                </a:solidFill>
              </a:defRPr>
            </a:lvl1pPr>
          </a:lstStyle>
          <a:p>
            <a:r>
              <a:t>Motivation</a:t>
            </a:r>
          </a:p>
        </p:txBody>
      </p:sp>
      <p:sp>
        <p:nvSpPr>
          <p:cNvPr id="50" name="What we understand from accelerator study of low-energy nuclear reactions?…"/>
          <p:cNvSpPr txBox="1"/>
          <p:nvPr/>
        </p:nvSpPr>
        <p:spPr>
          <a:xfrm>
            <a:off x="457200" y="1678622"/>
            <a:ext cx="8229600" cy="4445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>
            <a:spAutoFit/>
          </a:bodyPr>
          <a:lstStyle/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What we understand from accelerator study of low-energy nuclear reactions?</a:t>
            </a:r>
          </a:p>
          <a:p>
            <a:pPr marL="30162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For particle induced nuclear reactions at room temperature few points are interesting:</a:t>
            </a:r>
          </a:p>
          <a:p>
            <a:pPr marL="56826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Penetration through the Coulomb barrier determines the phenomena</a:t>
            </a:r>
            <a:r>
              <a:rPr lang="pl-PL" dirty="0"/>
              <a:t> and </a:t>
            </a:r>
            <a:r>
              <a:rPr lang="pl-PL" dirty="0" err="1"/>
              <a:t>changes</a:t>
            </a:r>
            <a:r>
              <a:rPr lang="pl-PL" dirty="0"/>
              <a:t> </a:t>
            </a:r>
            <a:r>
              <a:rPr lang="pl-PL" dirty="0" err="1"/>
              <a:t>drastically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electron</a:t>
            </a:r>
            <a:r>
              <a:rPr lang="pl-PL" dirty="0"/>
              <a:t> screening </a:t>
            </a:r>
            <a:r>
              <a:rPr lang="pl-PL" dirty="0" err="1"/>
              <a:t>effect</a:t>
            </a:r>
            <a:endParaRPr dirty="0"/>
          </a:p>
          <a:p>
            <a:pPr marL="56826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Energy excess is produced in decay channels with charged particles</a:t>
            </a:r>
          </a:p>
          <a:p>
            <a:pPr marL="56826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Experiments </a:t>
            </a:r>
            <a:r>
              <a:rPr lang="pl-PL" dirty="0" err="1"/>
              <a:t>are</a:t>
            </a:r>
            <a:r>
              <a:rPr lang="pl-PL" dirty="0"/>
              <a:t> not</a:t>
            </a:r>
            <a:r>
              <a:rPr dirty="0"/>
              <a:t> </a:t>
            </a:r>
            <a:r>
              <a:rPr lang="pl-PL" dirty="0" err="1"/>
              <a:t>easily</a:t>
            </a:r>
            <a:r>
              <a:rPr lang="pl-PL" dirty="0"/>
              <a:t> </a:t>
            </a:r>
            <a:r>
              <a:rPr dirty="0" err="1"/>
              <a:t>reproducib</a:t>
            </a:r>
            <a:r>
              <a:rPr lang="pl-PL" dirty="0"/>
              <a:t>le </a:t>
            </a:r>
            <a:r>
              <a:rPr lang="pl-PL" dirty="0" err="1"/>
              <a:t>because</a:t>
            </a:r>
            <a:r>
              <a:rPr lang="pl-PL" dirty="0"/>
              <a:t> of the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conditions</a:t>
            </a:r>
            <a:r>
              <a:rPr lang="pl-PL" dirty="0"/>
              <a:t> and materials </a:t>
            </a:r>
            <a:r>
              <a:rPr lang="pl-PL" dirty="0" err="1"/>
              <a:t>used</a:t>
            </a:r>
            <a:endParaRPr dirty="0"/>
          </a:p>
          <a:p>
            <a:pPr marL="568265" indent="-301625" algn="just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pPr>
            <a:r>
              <a:rPr dirty="0"/>
              <a:t>Understanding of the </a:t>
            </a:r>
            <a:r>
              <a:rPr dirty="0" err="1"/>
              <a:t>proces</a:t>
            </a:r>
            <a:r>
              <a:rPr lang="pl-PL" dirty="0"/>
              <a:t>s</a:t>
            </a:r>
            <a:r>
              <a:rPr dirty="0"/>
              <a:t> of cold fusion is necessary = theoretical description giving </a:t>
            </a:r>
            <a:r>
              <a:rPr lang="pl-PL" dirty="0" err="1"/>
              <a:t>direction</a:t>
            </a:r>
            <a:r>
              <a:rPr lang="pl-PL" dirty="0"/>
              <a:t> for </a:t>
            </a:r>
            <a:r>
              <a:rPr dirty="0"/>
              <a:t>further experimental </a:t>
            </a:r>
            <a:r>
              <a:rPr lang="pl-PL" dirty="0" err="1"/>
              <a:t>studies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5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240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Nuclear reactions below Coulomb barrier"/>
          <p:cNvSpPr txBox="1"/>
          <p:nvPr/>
        </p:nvSpPr>
        <p:spPr>
          <a:xfrm>
            <a:off x="457200" y="562783"/>
            <a:ext cx="8229600" cy="56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800">
                <a:solidFill>
                  <a:srgbClr val="2878BC"/>
                </a:solidFill>
              </a:defRPr>
            </a:lvl1pPr>
          </a:lstStyle>
          <a:p>
            <a:r>
              <a:t>Nuclear reactions below Coulomb barrier</a:t>
            </a:r>
          </a:p>
        </p:txBody>
      </p:sp>
      <p:pic>
        <p:nvPicPr>
          <p:cNvPr id="5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3640137"/>
            <a:ext cx="3863975" cy="2597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162" y="1557337"/>
            <a:ext cx="3146426" cy="211455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ównanie"/>
              <p:cNvSpPr txBox="1"/>
              <p:nvPr/>
            </p:nvSpPr>
            <p:spPr>
              <a:xfrm>
                <a:off x="2022157" y="3699482"/>
                <a:ext cx="1307925" cy="5039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sz="1700" dirty="0"/>
              </a:p>
            </p:txBody>
          </p:sp>
        </mc:Choice>
        <mc:Fallback xmlns="">
          <p:sp>
            <p:nvSpPr>
              <p:cNvPr id="59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57" y="3699482"/>
                <a:ext cx="1307925" cy="503903"/>
              </a:xfrm>
              <a:prstGeom prst="rect">
                <a:avLst/>
              </a:prstGeom>
              <a:blipFill>
                <a:blip r:embed="rId6"/>
                <a:stretch>
                  <a:fillRect l="-5769" t="-2439" r="-10577" b="-1463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ównanie"/>
              <p:cNvSpPr txBox="1"/>
              <p:nvPr/>
            </p:nvSpPr>
            <p:spPr>
              <a:xfrm>
                <a:off x="1432833" y="4212445"/>
                <a:ext cx="2486573" cy="63206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60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33" y="4212445"/>
                <a:ext cx="2486573" cy="632060"/>
              </a:xfrm>
              <a:prstGeom prst="rect">
                <a:avLst/>
              </a:prstGeom>
              <a:blipFill>
                <a:blip r:embed="rId7"/>
                <a:stretch>
                  <a:fillRect b="-2549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ównanie"/>
              <p:cNvSpPr txBox="1"/>
              <p:nvPr/>
            </p:nvSpPr>
            <p:spPr>
              <a:xfrm>
                <a:off x="1432736" y="4988282"/>
                <a:ext cx="2486766" cy="6248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600" dirty="0"/>
              </a:p>
            </p:txBody>
          </p:sp>
        </mc:Choice>
        <mc:Fallback xmlns="">
          <p:sp>
            <p:nvSpPr>
              <p:cNvPr id="61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36" y="4988282"/>
                <a:ext cx="2486766" cy="624841"/>
              </a:xfrm>
              <a:prstGeom prst="rect">
                <a:avLst/>
              </a:prstGeom>
              <a:blipFill>
                <a:blip r:embed="rId8"/>
                <a:stretch>
                  <a:fillRect l="-508" b="-2549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ównanie"/>
              <p:cNvSpPr txBox="1"/>
              <p:nvPr/>
            </p:nvSpPr>
            <p:spPr>
              <a:xfrm>
                <a:off x="694406" y="5920116"/>
                <a:ext cx="3963427" cy="23962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sz="1700"/>
              </a:p>
            </p:txBody>
          </p:sp>
        </mc:Choice>
        <mc:Fallback xmlns="">
          <p:sp>
            <p:nvSpPr>
              <p:cNvPr id="62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6" y="5920116"/>
                <a:ext cx="3963427" cy="239629"/>
              </a:xfrm>
              <a:prstGeom prst="rect">
                <a:avLst/>
              </a:prstGeom>
              <a:blipFill>
                <a:blip r:embed="rId9"/>
                <a:stretch>
                  <a:fillRect t="-5263" b="-526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ównanie"/>
              <p:cNvSpPr txBox="1"/>
              <p:nvPr/>
            </p:nvSpPr>
            <p:spPr>
              <a:xfrm>
                <a:off x="3333435" y="5857892"/>
                <a:ext cx="307230" cy="788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sz="900" dirty="0"/>
              </a:p>
            </p:txBody>
          </p:sp>
        </mc:Choice>
        <mc:Fallback xmlns="">
          <p:sp>
            <p:nvSpPr>
              <p:cNvPr id="63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435" y="5857892"/>
                <a:ext cx="307230" cy="78868"/>
              </a:xfrm>
              <a:prstGeom prst="rect">
                <a:avLst/>
              </a:prstGeom>
              <a:blipFill>
                <a:blip r:embed="rId10"/>
                <a:stretch>
                  <a:fillRect l="-12000" r="-12000" b="-7142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95797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5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66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p:sp>
        <p:nvSpPr>
          <p:cNvPr id="67" name="Rolfs C E and Rodney W S, Cauldrons in the Cosmos, Univ. Chicago Press, (1988)"/>
          <p:cNvSpPr txBox="1"/>
          <p:nvPr/>
        </p:nvSpPr>
        <p:spPr>
          <a:xfrm rot="16200000">
            <a:off x="6307030" y="3783968"/>
            <a:ext cx="4592481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Rolfs C E and Rodney W S, Cauldrons in the Cosmos, Univ. Chicago Press, (1988)</a:t>
            </a:r>
          </a:p>
        </p:txBody>
      </p:sp>
      <p:pic>
        <p:nvPicPr>
          <p:cNvPr id="68" name="g1771.png" descr="g177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580" y="1706884"/>
            <a:ext cx="3886201" cy="19467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68CFFAE-20FF-A744-BF47-45C917C8EBDB}"/>
              </a:ext>
            </a:extLst>
          </p:cNvPr>
          <p:cNvSpPr txBox="1"/>
          <p:nvPr/>
        </p:nvSpPr>
        <p:spPr>
          <a:xfrm>
            <a:off x="436562" y="3854751"/>
            <a:ext cx="148854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Electrostatic</a:t>
            </a:r>
            <a:r>
              <a:rPr kumimoji="0" lang="pl-PL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pl-PL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repulsion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1991894-1B18-1342-AE39-9615BE3FFB66}"/>
              </a:ext>
            </a:extLst>
          </p:cNvPr>
          <p:cNvSpPr txBox="1"/>
          <p:nvPr/>
        </p:nvSpPr>
        <p:spPr>
          <a:xfrm>
            <a:off x="436562" y="4404641"/>
            <a:ext cx="93070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err="1"/>
              <a:t>Probability</a:t>
            </a:r>
            <a:r>
              <a:rPr lang="pl-PL" dirty="0"/>
              <a:t> of</a:t>
            </a:r>
          </a:p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transition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F177FFE-1CD2-8A49-A86D-1B7C31107D2E}"/>
              </a:ext>
            </a:extLst>
          </p:cNvPr>
          <p:cNvSpPr txBox="1"/>
          <p:nvPr/>
        </p:nvSpPr>
        <p:spPr>
          <a:xfrm>
            <a:off x="436562" y="5253771"/>
            <a:ext cx="91787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/>
              <a:t>Cross </a:t>
            </a:r>
            <a:r>
              <a:rPr lang="pl-PL" dirty="0" err="1"/>
              <a:t>section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5229D24-B4F1-2940-BD79-8A19452BD31D}"/>
              </a:ext>
            </a:extLst>
          </p:cNvPr>
          <p:cNvSpPr txBox="1"/>
          <p:nvPr/>
        </p:nvSpPr>
        <p:spPr>
          <a:xfrm>
            <a:off x="430105" y="5657430"/>
            <a:ext cx="16103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err="1"/>
              <a:t>Astrophysical</a:t>
            </a:r>
            <a:r>
              <a:rPr lang="pl-PL" dirty="0"/>
              <a:t> S(E) </a:t>
            </a:r>
            <a:r>
              <a:rPr lang="pl-PL" dirty="0" err="1"/>
              <a:t>factor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8056A99-47D3-C540-9E23-AF70637E2129}"/>
              </a:ext>
            </a:extLst>
          </p:cNvPr>
          <p:cNvSpPr txBox="1"/>
          <p:nvPr/>
        </p:nvSpPr>
        <p:spPr>
          <a:xfrm>
            <a:off x="1630366" y="1644948"/>
            <a:ext cx="245515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Tunnelling</a:t>
            </a:r>
            <a:r>
              <a:rPr kumimoji="0" lang="pl-PL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pl-PL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effect</a:t>
            </a:r>
            <a:r>
              <a:rPr kumimoji="0" lang="pl-PL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pl-PL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through</a:t>
            </a:r>
            <a:r>
              <a:rPr kumimoji="0" lang="pl-PL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kumimoji="0" lang="pl-PL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barrier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240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Electron screening effect"/>
          <p:cNvSpPr txBox="1"/>
          <p:nvPr/>
        </p:nvSpPr>
        <p:spPr>
          <a:xfrm>
            <a:off x="457200" y="562783"/>
            <a:ext cx="8229600" cy="56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800">
                <a:solidFill>
                  <a:srgbClr val="2878BC"/>
                </a:solidFill>
              </a:defRPr>
            </a:lvl1pPr>
          </a:lstStyle>
          <a:p>
            <a:r>
              <a:t>Electron screening effect</a:t>
            </a:r>
          </a:p>
        </p:txBody>
      </p:sp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09" y="1620165"/>
            <a:ext cx="3880663" cy="206182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ównanie"/>
              <p:cNvSpPr txBox="1"/>
              <p:nvPr/>
            </p:nvSpPr>
            <p:spPr>
              <a:xfrm>
                <a:off x="5082095" y="1711203"/>
                <a:ext cx="2434382" cy="66389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m:rPr>
                          <m:sty m:val="p"/>
                        </m:rP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sz="1700" dirty="0"/>
              </a:p>
            </p:txBody>
          </p:sp>
        </mc:Choice>
        <mc:Fallback>
          <p:sp>
            <p:nvSpPr>
              <p:cNvPr id="76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95" y="1711203"/>
                <a:ext cx="2434382" cy="663893"/>
              </a:xfrm>
              <a:prstGeom prst="rect">
                <a:avLst/>
              </a:prstGeom>
              <a:blipFill>
                <a:blip r:embed="rId5"/>
                <a:stretch>
                  <a:fillRect l="-3125" r="-52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ównanie"/>
              <p:cNvSpPr txBox="1"/>
              <p:nvPr/>
            </p:nvSpPr>
            <p:spPr>
              <a:xfrm>
                <a:off x="4569808" y="3751388"/>
                <a:ext cx="3458956" cy="83944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1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𝑈𝑒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700" dirty="0"/>
              </a:p>
            </p:txBody>
          </p:sp>
        </mc:Choice>
        <mc:Fallback>
          <p:sp>
            <p:nvSpPr>
              <p:cNvPr id="77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08" y="3751388"/>
                <a:ext cx="3458956" cy="839447"/>
              </a:xfrm>
              <a:prstGeom prst="rect">
                <a:avLst/>
              </a:prstGeom>
              <a:blipFill>
                <a:blip r:embed="rId6"/>
                <a:stretch>
                  <a:fillRect l="-18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ównanie"/>
              <p:cNvSpPr txBox="1"/>
              <p:nvPr/>
            </p:nvSpPr>
            <p:spPr>
              <a:xfrm>
                <a:off x="5750944" y="2770610"/>
                <a:ext cx="1096684" cy="55308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1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1700" dirty="0"/>
              </a:p>
            </p:txBody>
          </p:sp>
        </mc:Choice>
        <mc:Fallback>
          <p:sp>
            <p:nvSpPr>
              <p:cNvPr id="78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944" y="2770610"/>
                <a:ext cx="1096684" cy="553087"/>
              </a:xfrm>
              <a:prstGeom prst="rect">
                <a:avLst/>
              </a:prstGeom>
              <a:blipFill>
                <a:blip r:embed="rId7"/>
                <a:stretch>
                  <a:fillRect l="-6818" r="-10227" b="-888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ównanie"/>
              <p:cNvSpPr txBox="1"/>
              <p:nvPr/>
            </p:nvSpPr>
            <p:spPr>
              <a:xfrm>
                <a:off x="4198637" y="4933850"/>
                <a:ext cx="4201299" cy="83268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79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637" y="4933850"/>
                <a:ext cx="4201299" cy="832683"/>
              </a:xfrm>
              <a:prstGeom prst="rect">
                <a:avLst/>
              </a:prstGeom>
              <a:blipFill>
                <a:blip r:embed="rId8"/>
                <a:stretch>
                  <a:fillRect l="-1205" r="-5120" b="-447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95797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81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82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dirty="0"/>
              <a:t>14th International Workshop on Anomalies in Hydrogen Loaded Metals, Assisi, Italy </a:t>
            </a:r>
          </a:p>
        </p:txBody>
      </p:sp>
      <p:grpSp>
        <p:nvGrpSpPr>
          <p:cNvPr id="86" name="Grupuj"/>
          <p:cNvGrpSpPr/>
          <p:nvPr/>
        </p:nvGrpSpPr>
        <p:grpSpPr>
          <a:xfrm>
            <a:off x="744604" y="3666947"/>
            <a:ext cx="2512769" cy="2551848"/>
            <a:chOff x="0" y="0"/>
            <a:chExt cx="2512768" cy="2551847"/>
          </a:xfrm>
        </p:grpSpPr>
        <p:pic>
          <p:nvPicPr>
            <p:cNvPr id="83" name="Zrzut ekranu 2021-08-20 o 10.05.03.png" descr="Zrzut ekranu 2021-08-20 o 10.05.03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218562"/>
              <a:ext cx="2512769" cy="23332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" name="Prostokąt"/>
            <p:cNvSpPr/>
            <p:nvPr/>
          </p:nvSpPr>
          <p:spPr>
            <a:xfrm>
              <a:off x="261235" y="0"/>
              <a:ext cx="2208845" cy="2531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Prostokąt"/>
            <p:cNvSpPr/>
            <p:nvPr/>
          </p:nvSpPr>
          <p:spPr>
            <a:xfrm>
              <a:off x="483485" y="292100"/>
              <a:ext cx="183543" cy="2531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7" name="Greife U, Z. Phys. A 315 (1995)"/>
          <p:cNvSpPr txBox="1"/>
          <p:nvPr/>
        </p:nvSpPr>
        <p:spPr>
          <a:xfrm rot="16200000">
            <a:off x="-356613" y="5190729"/>
            <a:ext cx="1818126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Greife U, Z. Phys. A 315 (1995)</a:t>
            </a:r>
          </a:p>
        </p:txBody>
      </p:sp>
      <p:sp>
        <p:nvSpPr>
          <p:cNvPr id="20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169940C9-DB37-6540-9672-CA25CDDB9CAB}"/>
              </a:ext>
            </a:extLst>
          </p:cNvPr>
          <p:cNvSpPr txBox="1"/>
          <p:nvPr/>
        </p:nvSpPr>
        <p:spPr>
          <a:xfrm>
            <a:off x="4320302" y="5952384"/>
            <a:ext cx="3957968" cy="2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For </a:t>
            </a:r>
            <a:r>
              <a:rPr lang="pl-PL" dirty="0" err="1"/>
              <a:t>details</a:t>
            </a:r>
            <a:r>
              <a:rPr lang="pl-PL" dirty="0"/>
              <a:t> on </a:t>
            </a:r>
            <a:r>
              <a:rPr lang="pl-PL" dirty="0" err="1"/>
              <a:t>theoretical</a:t>
            </a:r>
            <a:r>
              <a:rPr lang="pl-PL" dirty="0"/>
              <a:t> </a:t>
            </a:r>
            <a:r>
              <a:rPr lang="pl-PL" dirty="0" err="1"/>
              <a:t>description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K. </a:t>
            </a:r>
            <a:r>
              <a:rPr lang="pl-PL" dirty="0" err="1"/>
              <a:t>Czerski’s</a:t>
            </a:r>
            <a:r>
              <a:rPr lang="pl-PL" dirty="0"/>
              <a:t> talk</a:t>
            </a:r>
            <a:endParaRPr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2A60F89-F7D4-CB4C-B0FA-A027EB27217F}"/>
              </a:ext>
            </a:extLst>
          </p:cNvPr>
          <p:cNvSpPr txBox="1"/>
          <p:nvPr/>
        </p:nvSpPr>
        <p:spPr>
          <a:xfrm>
            <a:off x="5680115" y="2260132"/>
            <a:ext cx="297613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err="1"/>
              <a:t>Electrostatic</a:t>
            </a:r>
            <a:r>
              <a:rPr lang="pl-PL" dirty="0"/>
              <a:t> </a:t>
            </a:r>
            <a:r>
              <a:rPr lang="pl-PL" dirty="0" err="1"/>
              <a:t>potential</a:t>
            </a:r>
            <a:r>
              <a:rPr lang="pl-PL" dirty="0"/>
              <a:t> with screening </a:t>
            </a:r>
            <a:r>
              <a:rPr lang="pl-PL" dirty="0" err="1"/>
              <a:t>function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0A2C26F-3237-594A-A3C9-50ECD5110184}"/>
              </a:ext>
            </a:extLst>
          </p:cNvPr>
          <p:cNvSpPr txBox="1"/>
          <p:nvPr/>
        </p:nvSpPr>
        <p:spPr>
          <a:xfrm>
            <a:off x="7237983" y="2895125"/>
            <a:ext cx="116634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Screening </a:t>
            </a:r>
            <a:r>
              <a:rPr kumimoji="0" lang="pl-PL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energy</a:t>
            </a:r>
            <a:endParaRPr kumimoji="0" lang="pl-PL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9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240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Accelerator driven experiments"/>
          <p:cNvSpPr txBox="1"/>
          <p:nvPr/>
        </p:nvSpPr>
        <p:spPr>
          <a:xfrm>
            <a:off x="457200" y="562783"/>
            <a:ext cx="8229600" cy="56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800">
                <a:solidFill>
                  <a:srgbClr val="2878BC"/>
                </a:solidFill>
              </a:defRPr>
            </a:lvl1pPr>
          </a:lstStyle>
          <a:p>
            <a:r>
              <a:t>Accelerator driven experiments</a:t>
            </a:r>
          </a:p>
        </p:txBody>
      </p:sp>
      <p:sp>
        <p:nvSpPr>
          <p:cNvPr id="94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95797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5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96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p:pic>
        <p:nvPicPr>
          <p:cNvPr id="97" name="Zrzut ekranu 2021-08-19 o 20.58.17.png" descr="Zrzut ekranu 2021-08-19 o 20.58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55068" y="715138"/>
            <a:ext cx="4090913" cy="638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widmo_produkty.png" descr="widmo_produkt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823" y="1850024"/>
            <a:ext cx="1943581" cy="148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Zrzut ekranu 2021-08-20 o 10.48.32.png" descr="Zrzut ekranu 2021-08-20 o 10.48.3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476" y="1869937"/>
            <a:ext cx="3031263" cy="1622659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Huke A, Phys. Rev. C 78, 015803 (2008)…"/>
          <p:cNvSpPr txBox="1"/>
          <p:nvPr/>
        </p:nvSpPr>
        <p:spPr>
          <a:xfrm rot="16200000">
            <a:off x="6864181" y="4188718"/>
            <a:ext cx="3452780" cy="555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t>Huke A, Phys. Rev. C 78, 015803 (2008)</a:t>
            </a:r>
          </a:p>
          <a:p>
            <a:pPr>
              <a:defRPr sz="1100"/>
            </a:pPr>
            <a:r>
              <a:t>Targosz-Ślęczka N, PhD Thesis, University of Szczecin (2012)</a:t>
            </a:r>
          </a:p>
        </p:txBody>
      </p:sp>
      <p:sp>
        <p:nvSpPr>
          <p:cNvPr id="14" name="14th International Workshop on Anomalies in Hydrogen Loaded Metals, Assisi, Italy">
            <a:extLst>
              <a:ext uri="{FF2B5EF4-FFF2-40B4-BE49-F238E27FC236}">
                <a16:creationId xmlns:a16="http://schemas.microsoft.com/office/drawing/2014/main" id="{860513FA-F2C5-C44B-83CA-CDEC7BEC70A3}"/>
              </a:ext>
            </a:extLst>
          </p:cNvPr>
          <p:cNvSpPr txBox="1"/>
          <p:nvPr/>
        </p:nvSpPr>
        <p:spPr>
          <a:xfrm>
            <a:off x="2557257" y="5960973"/>
            <a:ext cx="4083460" cy="2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rPr lang="pl-PL" dirty="0"/>
              <a:t>For </a:t>
            </a:r>
            <a:r>
              <a:rPr lang="pl-PL" dirty="0" err="1"/>
              <a:t>details</a:t>
            </a:r>
            <a:r>
              <a:rPr lang="pl-PL" dirty="0"/>
              <a:t> on </a:t>
            </a:r>
            <a:r>
              <a:rPr lang="pl-PL" dirty="0" err="1"/>
              <a:t>experimental</a:t>
            </a:r>
            <a:r>
              <a:rPr lang="pl-PL" dirty="0"/>
              <a:t> </a:t>
            </a:r>
            <a:r>
              <a:rPr lang="pl-PL" dirty="0" err="1"/>
              <a:t>procedure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M. </a:t>
            </a:r>
            <a:r>
              <a:rPr lang="pl-PL" dirty="0" err="1"/>
              <a:t>Kaczmarski’s</a:t>
            </a:r>
            <a:r>
              <a:rPr lang="pl-PL" dirty="0"/>
              <a:t> talk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10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240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Experimental results for screening"/>
          <p:cNvSpPr txBox="1"/>
          <p:nvPr/>
        </p:nvSpPr>
        <p:spPr>
          <a:xfrm>
            <a:off x="457200" y="562783"/>
            <a:ext cx="8229600" cy="56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800">
                <a:solidFill>
                  <a:srgbClr val="2878BC"/>
                </a:solidFill>
              </a:defRPr>
            </a:lvl1pPr>
          </a:lstStyle>
          <a:p>
            <a:r>
              <a:t>Experimental results for screening</a:t>
            </a:r>
          </a:p>
        </p:txBody>
      </p:sp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50" y="1727200"/>
            <a:ext cx="3540125" cy="2388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037" y="1776412"/>
            <a:ext cx="2358643" cy="236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95797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10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111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p:sp>
        <p:nvSpPr>
          <p:cNvPr id="112" name="Czerski K, Eur. Phys. J. A 27, 83 (2006)…"/>
          <p:cNvSpPr txBox="1"/>
          <p:nvPr/>
        </p:nvSpPr>
        <p:spPr>
          <a:xfrm rot="16200000">
            <a:off x="7358746" y="4848383"/>
            <a:ext cx="2298549" cy="390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t>Czerski K, Eur. Phys. J. A 27, 83 (2006)</a:t>
            </a:r>
          </a:p>
          <a:p>
            <a:pPr>
              <a:defRPr sz="1100"/>
            </a:pPr>
            <a:r>
              <a:t>Huke A, Phys. Rev. C 78, 015803 (2008)</a:t>
            </a:r>
          </a:p>
        </p:txBody>
      </p:sp>
      <p:grpSp>
        <p:nvGrpSpPr>
          <p:cNvPr id="115" name="Grupuj"/>
          <p:cNvGrpSpPr/>
          <p:nvPr/>
        </p:nvGrpSpPr>
        <p:grpSpPr>
          <a:xfrm>
            <a:off x="1127954" y="4181495"/>
            <a:ext cx="2659455" cy="1936925"/>
            <a:chOff x="0" y="0"/>
            <a:chExt cx="2659453" cy="1936923"/>
          </a:xfrm>
        </p:grpSpPr>
        <p:pic>
          <p:nvPicPr>
            <p:cNvPr id="113" name="Zrzut ekranu 2021-08-17 o 13.16.29.png" descr="Zrzut ekranu 2021-08-17 o 13.16.2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659453" cy="1936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HV"/>
            <p:cNvSpPr txBox="1"/>
            <p:nvPr/>
          </p:nvSpPr>
          <p:spPr>
            <a:xfrm>
              <a:off x="1955136" y="157978"/>
              <a:ext cx="274878" cy="2257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100" b="1"/>
              </a:lvl1pPr>
            </a:lstStyle>
            <a:p>
              <a:r>
                <a:rPr dirty="0"/>
                <a:t>HV</a:t>
              </a:r>
            </a:p>
          </p:txBody>
        </p:sp>
      </p:grpSp>
      <p:grpSp>
        <p:nvGrpSpPr>
          <p:cNvPr id="118" name="Grupuj"/>
          <p:cNvGrpSpPr/>
          <p:nvPr/>
        </p:nvGrpSpPr>
        <p:grpSpPr>
          <a:xfrm>
            <a:off x="5373479" y="4181495"/>
            <a:ext cx="2625759" cy="1979367"/>
            <a:chOff x="0" y="0"/>
            <a:chExt cx="2625757" cy="1979365"/>
          </a:xfrm>
        </p:grpSpPr>
        <p:pic>
          <p:nvPicPr>
            <p:cNvPr id="116" name="Zrzut ekranu 2021-08-17 o 13.17.04.png" descr="Zrzut ekranu 2021-08-17 o 13.17.0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2625758" cy="1979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" name="HV"/>
            <p:cNvSpPr txBox="1"/>
            <p:nvPr/>
          </p:nvSpPr>
          <p:spPr>
            <a:xfrm>
              <a:off x="2205411" y="774837"/>
              <a:ext cx="274877" cy="2257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100" b="1"/>
              </a:lvl1pPr>
            </a:lstStyle>
            <a:p>
              <a:r>
                <a:t>HV</a:t>
              </a:r>
            </a:p>
          </p:txBody>
        </p:sp>
      </p:grpSp>
      <p:sp>
        <p:nvSpPr>
          <p:cNvPr id="119" name="Linia"/>
          <p:cNvSpPr/>
          <p:nvPr/>
        </p:nvSpPr>
        <p:spPr>
          <a:xfrm>
            <a:off x="2669540" y="4550391"/>
            <a:ext cx="0" cy="520701"/>
          </a:xfrm>
          <a:prstGeom prst="line">
            <a:avLst/>
          </a:prstGeom>
          <a:ln w="50800">
            <a:solidFill>
              <a:srgbClr val="007DD6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20" name="Linia"/>
          <p:cNvSpPr/>
          <p:nvPr/>
        </p:nvSpPr>
        <p:spPr>
          <a:xfrm>
            <a:off x="6799018" y="4905991"/>
            <a:ext cx="1" cy="520701"/>
          </a:xfrm>
          <a:prstGeom prst="line">
            <a:avLst/>
          </a:prstGeom>
          <a:ln w="50800">
            <a:solidFill>
              <a:srgbClr val="007DD6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5240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Nuclear reaction rates"/>
          <p:cNvSpPr txBox="1"/>
          <p:nvPr/>
        </p:nvSpPr>
        <p:spPr>
          <a:xfrm>
            <a:off x="457200" y="562783"/>
            <a:ext cx="8229600" cy="56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800">
                <a:solidFill>
                  <a:srgbClr val="2878BC"/>
                </a:solidFill>
              </a:defRPr>
            </a:lvl1pPr>
          </a:lstStyle>
          <a:p>
            <a:r>
              <a:t>Nuclear reaction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ównanie"/>
              <p:cNvSpPr txBox="1"/>
              <p:nvPr/>
            </p:nvSpPr>
            <p:spPr>
              <a:xfrm>
                <a:off x="1450035" y="3413257"/>
                <a:ext cx="2216948" cy="6939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500"/>
              </a:p>
            </p:txBody>
          </p:sp>
        </mc:Choice>
        <mc:Fallback xmlns="">
          <p:sp>
            <p:nvSpPr>
              <p:cNvPr id="127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35" y="3413257"/>
                <a:ext cx="2216948" cy="693903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ównanie"/>
              <p:cNvSpPr txBox="1"/>
              <p:nvPr/>
            </p:nvSpPr>
            <p:spPr>
              <a:xfrm>
                <a:off x="754135" y="4432325"/>
                <a:ext cx="3278371" cy="7029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28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5" y="4432325"/>
                <a:ext cx="3278371" cy="702946"/>
              </a:xfrm>
              <a:prstGeom prst="rect">
                <a:avLst/>
              </a:prstGeom>
              <a:blipFill>
                <a:blip r:embed="rId5"/>
                <a:stretch>
                  <a:fillRect l="-2317" r="-13127" b="-1403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ównanie"/>
              <p:cNvSpPr txBox="1"/>
              <p:nvPr/>
            </p:nvSpPr>
            <p:spPr>
              <a:xfrm>
                <a:off x="1470462" y="5358827"/>
                <a:ext cx="2195168" cy="69390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500"/>
              </a:p>
            </p:txBody>
          </p:sp>
        </mc:Choice>
        <mc:Fallback xmlns="">
          <p:sp>
            <p:nvSpPr>
              <p:cNvPr id="129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462" y="5358827"/>
                <a:ext cx="2195168" cy="693903"/>
              </a:xfrm>
              <a:prstGeom prst="rect">
                <a:avLst/>
              </a:prstGeom>
              <a:blipFill>
                <a:blip r:embed="rId6"/>
                <a:stretch>
                  <a:fillRect b="-714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95797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31" name="Zrzut ekranu 2021-08-17 o 13.28.52.png" descr="Zrzut ekranu 2021-08-17 o 13.28.5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256" y="2729788"/>
            <a:ext cx="4103904" cy="325482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133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p:sp>
        <p:nvSpPr>
          <p:cNvPr id="134" name="Calculation of reaction rates depending on different screening energies for d+d reaction in Pd in comparison to other authors"/>
          <p:cNvSpPr txBox="1"/>
          <p:nvPr/>
        </p:nvSpPr>
        <p:spPr>
          <a:xfrm>
            <a:off x="457200" y="1598612"/>
            <a:ext cx="8229600" cy="704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>
            <a:spAutoFit/>
          </a:bodyPr>
          <a:lstStyle>
            <a:lvl1pPr marL="301625" indent="-301625" algn="just" defTabSz="914400">
              <a:lnSpc>
                <a:spcPct val="130000"/>
              </a:lnSpc>
              <a:buClr>
                <a:srgbClr val="363636"/>
              </a:buClr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2000">
                <a:solidFill>
                  <a:srgbClr val="363636"/>
                </a:solidFill>
              </a:defRPr>
            </a:lvl1pPr>
          </a:lstStyle>
          <a:p>
            <a:r>
              <a:t>Calculation of reaction rates depending on different screening energies for d+d reaction in Pd in comparison to other authors</a:t>
            </a:r>
          </a:p>
        </p:txBody>
      </p:sp>
      <p:sp>
        <p:nvSpPr>
          <p:cNvPr id="135" name="Czerski K, Europhys. Lett. 68, 3 (2004)"/>
          <p:cNvSpPr txBox="1"/>
          <p:nvPr/>
        </p:nvSpPr>
        <p:spPr>
          <a:xfrm rot="16200000">
            <a:off x="7492775" y="4969712"/>
            <a:ext cx="2220991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Czerski K, Europhys. Lett. 68, 3 (2004)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ównanie"/>
              <p:cNvSpPr txBox="1"/>
              <p:nvPr/>
            </p:nvSpPr>
            <p:spPr>
              <a:xfrm>
                <a:off x="762647" y="2453287"/>
                <a:ext cx="3751812" cy="74016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𝑠𝑐𝑟</m:t>
                          </m:r>
                        </m:sub>
                      </m:sSub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sz="1600"/>
              </a:p>
            </p:txBody>
          </p:sp>
        </mc:Choice>
        <mc:Fallback xmlns="">
          <p:sp>
            <p:nvSpPr>
              <p:cNvPr id="136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47" y="2453287"/>
                <a:ext cx="3751812" cy="740163"/>
              </a:xfrm>
              <a:prstGeom prst="rect">
                <a:avLst/>
              </a:prstGeom>
              <a:blipFill>
                <a:blip r:embed="rId8"/>
                <a:stretch>
                  <a:fillRect l="-1351" r="-4730" b="-66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ównanie"/>
              <p:cNvSpPr txBox="1"/>
              <p:nvPr/>
            </p:nvSpPr>
            <p:spPr>
              <a:xfrm>
                <a:off x="1461032" y="3603568"/>
                <a:ext cx="307229" cy="788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sz="900" dirty="0"/>
              </a:p>
            </p:txBody>
          </p:sp>
        </mc:Choice>
        <mc:Fallback xmlns="">
          <p:sp>
            <p:nvSpPr>
              <p:cNvPr id="137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32" y="3603568"/>
                <a:ext cx="307229" cy="78868"/>
              </a:xfrm>
              <a:prstGeom prst="rect">
                <a:avLst/>
              </a:prstGeom>
              <a:blipFill>
                <a:blip r:embed="rId9"/>
                <a:stretch>
                  <a:fillRect l="-12000" r="-12000" b="-8571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ównanie"/>
              <p:cNvSpPr txBox="1"/>
              <p:nvPr/>
            </p:nvSpPr>
            <p:spPr>
              <a:xfrm>
                <a:off x="1473732" y="5546668"/>
                <a:ext cx="307229" cy="788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sz="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sz="900" dirty="0"/>
              </a:p>
            </p:txBody>
          </p:sp>
        </mc:Choice>
        <mc:Fallback xmlns="">
          <p:sp>
            <p:nvSpPr>
              <p:cNvPr id="138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732" y="5546668"/>
                <a:ext cx="307229" cy="78868"/>
              </a:xfrm>
              <a:prstGeom prst="rect">
                <a:avLst/>
              </a:prstGeom>
              <a:blipFill>
                <a:blip r:embed="rId10"/>
                <a:stretch>
                  <a:fillRect l="-12000" r="-12000" b="-5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14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4732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mparison of deuteron and proton induced reactions"/>
          <p:cNvSpPr txBox="1"/>
          <p:nvPr/>
        </p:nvSpPr>
        <p:spPr>
          <a:xfrm>
            <a:off x="457200" y="264333"/>
            <a:ext cx="8229600" cy="1163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800">
                <a:solidFill>
                  <a:srgbClr val="2878BC"/>
                </a:solidFill>
              </a:defRPr>
            </a:lvl1pPr>
          </a:lstStyle>
          <a:p>
            <a:r>
              <a:t>Comparison of deuteron and proton induced reactions</a:t>
            </a:r>
          </a:p>
        </p:txBody>
      </p:sp>
      <p:sp>
        <p:nvSpPr>
          <p:cNvPr id="146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95797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7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148" name="Prostokąt zaokrąglony"/>
          <p:cNvSpPr/>
          <p:nvPr/>
        </p:nvSpPr>
        <p:spPr>
          <a:xfrm>
            <a:off x="3729892" y="4068648"/>
            <a:ext cx="3941339" cy="1026640"/>
          </a:xfrm>
          <a:prstGeom prst="roundRect">
            <a:avLst>
              <a:gd name="adj" fmla="val 18556"/>
            </a:avLst>
          </a:prstGeom>
          <a:gradFill>
            <a:gsLst>
              <a:gs pos="0">
                <a:srgbClr val="FF7E79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p:sp>
        <p:nvSpPr>
          <p:cNvPr id="150" name="Prostokąt zaokrąglony"/>
          <p:cNvSpPr/>
          <p:nvPr/>
        </p:nvSpPr>
        <p:spPr>
          <a:xfrm>
            <a:off x="3729892" y="5179546"/>
            <a:ext cx="4523993" cy="1026640"/>
          </a:xfrm>
          <a:prstGeom prst="roundRect">
            <a:avLst>
              <a:gd name="adj" fmla="val 18556"/>
            </a:avLst>
          </a:prstGeom>
          <a:gradFill>
            <a:gsLst>
              <a:gs pos="0">
                <a:srgbClr val="3DA642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ównanie"/>
              <p:cNvSpPr txBox="1"/>
              <p:nvPr/>
            </p:nvSpPr>
            <p:spPr>
              <a:xfrm>
                <a:off x="3837436" y="4128178"/>
                <a:ext cx="1978098" cy="24246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sSup>
                        <m:sSup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</m:t>
                      </m:r>
                      <m:sSup>
                        <m:sSup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51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36" y="4128178"/>
                <a:ext cx="1978098" cy="242463"/>
              </a:xfrm>
              <a:prstGeom prst="rect">
                <a:avLst/>
              </a:prstGeom>
              <a:blipFill>
                <a:blip r:embed="rId5"/>
                <a:stretch>
                  <a:fillRect l="-4487" r="-7051" b="-3809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ównanie"/>
              <p:cNvSpPr txBox="1"/>
              <p:nvPr/>
            </p:nvSpPr>
            <p:spPr>
              <a:xfrm>
                <a:off x="3836877" y="5256965"/>
                <a:ext cx="1979217" cy="24116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</m:t>
                      </m:r>
                      <m:sSup>
                        <m:sSup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</m:t>
                      </m:r>
                      <m:sSup>
                        <m:sSupPr>
                          <m:ctrlP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sup>
                          <m:r>
                            <a:rPr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52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77" y="5256965"/>
                <a:ext cx="1979217" cy="241165"/>
              </a:xfrm>
              <a:prstGeom prst="rect">
                <a:avLst/>
              </a:prstGeom>
              <a:blipFill>
                <a:blip r:embed="rId6"/>
                <a:stretch>
                  <a:fillRect l="-3822" t="-5000" r="-7006" b="-45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Prostokąt zaokrąglony"/>
          <p:cNvSpPr/>
          <p:nvPr/>
        </p:nvSpPr>
        <p:spPr>
          <a:xfrm>
            <a:off x="910492" y="4055948"/>
            <a:ext cx="2499458" cy="1333746"/>
          </a:xfrm>
          <a:prstGeom prst="roundRect">
            <a:avLst>
              <a:gd name="adj" fmla="val 14283"/>
            </a:avLst>
          </a:prstGeom>
          <a:gradFill>
            <a:gsLst>
              <a:gs pos="0">
                <a:srgbClr val="0096FF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ównanie"/>
              <p:cNvSpPr txBox="1"/>
              <p:nvPr/>
            </p:nvSpPr>
            <p:spPr>
              <a:xfrm>
                <a:off x="997797" y="4112135"/>
                <a:ext cx="1522610" cy="25456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  <m:sup>
                          <m:r>
                            <a:rPr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sz="1900"/>
              </a:p>
            </p:txBody>
          </p:sp>
        </mc:Choice>
        <mc:Fallback xmlns="">
          <p:sp>
            <p:nvSpPr>
              <p:cNvPr id="154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97" y="4112135"/>
                <a:ext cx="1522610" cy="254563"/>
              </a:xfrm>
              <a:prstGeom prst="rect">
                <a:avLst/>
              </a:prstGeom>
              <a:blipFill>
                <a:blip r:embed="rId7"/>
                <a:stretch>
                  <a:fillRect l="-4959" t="-5000" r="-12397" b="-45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ównanie"/>
              <p:cNvSpPr txBox="1"/>
              <p:nvPr/>
            </p:nvSpPr>
            <p:spPr>
              <a:xfrm>
                <a:off x="1255779" y="4433656"/>
                <a:ext cx="1503873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l-PL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=1.0071 </m:t>
                      </m:r>
                      <m:r>
                        <m:rPr>
                          <m:sty m:val="p"/>
                        </m:rPr>
                        <a:rPr lang="pl-PL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155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79" y="4433656"/>
                <a:ext cx="1503873" cy="307777"/>
              </a:xfrm>
              <a:prstGeom prst="rect">
                <a:avLst/>
              </a:prstGeom>
              <a:blipFill>
                <a:blip r:embed="rId8"/>
                <a:stretch>
                  <a:fillRect l="-2500" t="-3846" r="-1667" b="-3461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ównanie"/>
              <p:cNvSpPr txBox="1"/>
              <p:nvPr/>
            </p:nvSpPr>
            <p:spPr>
              <a:xfrm>
                <a:off x="1231127" y="4776884"/>
                <a:ext cx="2200281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=5.6⋅</m:t>
                      </m:r>
                      <m:sSup>
                        <m:sSupPr>
                          <m:ctrlP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l-PL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pl-PL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56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27" y="4776884"/>
                <a:ext cx="2200281" cy="276999"/>
              </a:xfrm>
              <a:prstGeom prst="rect">
                <a:avLst/>
              </a:prstGeom>
              <a:blipFill>
                <a:blip r:embed="rId9"/>
                <a:stretch>
                  <a:fillRect l="-1714" t="-9091" r="-2286" b="-409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ównanie"/>
              <p:cNvSpPr txBox="1"/>
              <p:nvPr/>
            </p:nvSpPr>
            <p:spPr>
              <a:xfrm>
                <a:off x="1245076" y="5095573"/>
                <a:ext cx="1418402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ar-A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=986</m:t>
                      </m:r>
                      <m:r>
                        <a:rPr lang="ar-AE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57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76" y="5095573"/>
                <a:ext cx="1418402" cy="276999"/>
              </a:xfrm>
              <a:prstGeom prst="rect">
                <a:avLst/>
              </a:prstGeom>
              <a:blipFill>
                <a:blip r:embed="rId10"/>
                <a:stretch>
                  <a:fillRect l="-2655" t="-9091" r="-3540" b="-409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ównanie"/>
              <p:cNvSpPr txBox="1"/>
              <p:nvPr/>
            </p:nvSpPr>
            <p:spPr>
              <a:xfrm>
                <a:off x="6127851" y="4141008"/>
                <a:ext cx="1503873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l-PL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=0.8632 </m:t>
                      </m:r>
                      <m:r>
                        <m:rPr>
                          <m:sty m:val="p"/>
                        </m:rPr>
                        <a:rPr lang="pl-PL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158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851" y="4141008"/>
                <a:ext cx="1503873" cy="307777"/>
              </a:xfrm>
              <a:prstGeom prst="rect">
                <a:avLst/>
              </a:prstGeom>
              <a:blipFill>
                <a:blip r:embed="rId11"/>
                <a:stretch>
                  <a:fillRect l="-3361" t="-3846" r="-1681" b="-3461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ównanie"/>
              <p:cNvSpPr txBox="1"/>
              <p:nvPr/>
            </p:nvSpPr>
            <p:spPr>
              <a:xfrm>
                <a:off x="6091770" y="4484235"/>
                <a:ext cx="1546321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=3.6</m:t>
                      </m:r>
                      <m:r>
                        <a:rPr lang="ar-AE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pl-PL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59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770" y="4484235"/>
                <a:ext cx="1546321" cy="276999"/>
              </a:xfrm>
              <a:prstGeom prst="rect">
                <a:avLst/>
              </a:prstGeom>
              <a:blipFill>
                <a:blip r:embed="rId12"/>
                <a:stretch>
                  <a:fillRect l="-2439" t="-9091" r="-3252" b="-409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ównanie"/>
              <p:cNvSpPr txBox="1"/>
              <p:nvPr/>
            </p:nvSpPr>
            <p:spPr>
              <a:xfrm>
                <a:off x="6117149" y="4814354"/>
                <a:ext cx="1546642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ar-A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=7603</m:t>
                      </m:r>
                      <m:r>
                        <a:rPr lang="ar-AE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0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49" y="4814354"/>
                <a:ext cx="1546642" cy="276999"/>
              </a:xfrm>
              <a:prstGeom prst="rect">
                <a:avLst/>
              </a:prstGeom>
              <a:blipFill>
                <a:blip r:embed="rId13"/>
                <a:stretch>
                  <a:fillRect l="-2439" t="-9091" r="-3252" b="-409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ównanie"/>
              <p:cNvSpPr txBox="1"/>
              <p:nvPr/>
            </p:nvSpPr>
            <p:spPr>
              <a:xfrm>
                <a:off x="6132307" y="5258336"/>
                <a:ext cx="1503873" cy="30777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pl-PL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=0.8812 </m:t>
                      </m:r>
                      <m:r>
                        <m:rPr>
                          <m:sty m:val="p"/>
                        </m:rPr>
                        <a:rPr lang="pl-PL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161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07" y="5258336"/>
                <a:ext cx="1503873" cy="307777"/>
              </a:xfrm>
              <a:prstGeom prst="rect">
                <a:avLst/>
              </a:prstGeom>
              <a:blipFill>
                <a:blip r:embed="rId14"/>
                <a:stretch>
                  <a:fillRect l="-2500" t="-8000" r="-1667" b="-36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ównanie"/>
              <p:cNvSpPr txBox="1"/>
              <p:nvPr/>
            </p:nvSpPr>
            <p:spPr>
              <a:xfrm>
                <a:off x="6107655" y="5590134"/>
                <a:ext cx="2200281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=6.2⋅</m:t>
                      </m:r>
                      <m:sSup>
                        <m:sSupPr>
                          <m:ctrlP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ar-AE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pl-PL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2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655" y="5590134"/>
                <a:ext cx="2200281" cy="276999"/>
              </a:xfrm>
              <a:prstGeom prst="rect">
                <a:avLst/>
              </a:prstGeom>
              <a:blipFill>
                <a:blip r:embed="rId15"/>
                <a:stretch>
                  <a:fillRect l="-1714" t="-9091" r="-2286" b="-409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ównanie"/>
              <p:cNvSpPr txBox="1"/>
              <p:nvPr/>
            </p:nvSpPr>
            <p:spPr>
              <a:xfrm>
                <a:off x="6121604" y="5920252"/>
                <a:ext cx="1546642" cy="27699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ar-AE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ar-AE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=7762</m:t>
                      </m:r>
                      <m:r>
                        <a:rPr lang="ar-AE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3" name="Równani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04" y="5920252"/>
                <a:ext cx="1546642" cy="276999"/>
              </a:xfrm>
              <a:prstGeom prst="rect">
                <a:avLst/>
              </a:prstGeom>
              <a:blipFill>
                <a:blip r:embed="rId16"/>
                <a:stretch>
                  <a:fillRect l="-2439" t="-8696" r="-3252" b="-3478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Czerski K, in prep."/>
          <p:cNvSpPr txBox="1"/>
          <p:nvPr/>
        </p:nvSpPr>
        <p:spPr>
          <a:xfrm rot="16200000">
            <a:off x="8051882" y="5528819"/>
            <a:ext cx="1102777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Czerski K, in prep.</a:t>
            </a:r>
          </a:p>
        </p:txBody>
      </p:sp>
      <p:pic>
        <p:nvPicPr>
          <p:cNvPr id="165" name="Zrzut ekranu 2021-08-20 o 11.55.26.png" descr="Zrzut ekranu 2021-08-20 o 11.55.26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6662" y="1527956"/>
            <a:ext cx="4181908" cy="2490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634BD91-E122-2D4A-AE6A-2C613FE36C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60" y="1514408"/>
            <a:ext cx="3335499" cy="25204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Members of WP7"/>
          <p:cNvSpPr txBox="1"/>
          <p:nvPr/>
        </p:nvSpPr>
        <p:spPr>
          <a:xfrm>
            <a:off x="457200" y="525948"/>
            <a:ext cx="8228013" cy="63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4400">
                <a:solidFill>
                  <a:srgbClr val="2878BC"/>
                </a:solidFill>
              </a:defRPr>
            </a:lvl1pPr>
          </a:lstStyle>
          <a:p>
            <a:r>
              <a:t>Members of WP7</a:t>
            </a:r>
          </a:p>
        </p:txBody>
      </p:sp>
      <p:pic>
        <p:nvPicPr>
          <p:cNvPr id="16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" y="1473200"/>
            <a:ext cx="8283576" cy="4752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357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6302375"/>
            <a:ext cx="10033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How screening changes cross section?"/>
          <p:cNvSpPr txBox="1"/>
          <p:nvPr/>
        </p:nvSpPr>
        <p:spPr>
          <a:xfrm>
            <a:off x="457200" y="562783"/>
            <a:ext cx="8229600" cy="566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 sz="3800">
                <a:solidFill>
                  <a:srgbClr val="2878BC"/>
                </a:solidFill>
              </a:defRPr>
            </a:lvl1pPr>
          </a:lstStyle>
          <a:p>
            <a:r>
              <a:t>How screening changes cross section?</a:t>
            </a:r>
          </a:p>
        </p:txBody>
      </p:sp>
      <p:sp>
        <p:nvSpPr>
          <p:cNvPr id="172" name="Numer slajdu"/>
          <p:cNvSpPr txBox="1">
            <a:spLocks noGrp="1"/>
          </p:cNvSpPr>
          <p:nvPr>
            <p:ph type="sldNum" sz="quarter" idx="4294967295"/>
          </p:nvPr>
        </p:nvSpPr>
        <p:spPr>
          <a:xfrm>
            <a:off x="8395797" y="6411298"/>
            <a:ext cx="183543" cy="25046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799" tIns="46799" rIns="46799" bIns="46799"/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73" name="29/08 - 01/09/2021"/>
          <p:cNvSpPr txBox="1"/>
          <p:nvPr/>
        </p:nvSpPr>
        <p:spPr>
          <a:xfrm>
            <a:off x="1287462" y="6422320"/>
            <a:ext cx="1308101" cy="233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29/08 - 01/09/2021</a:t>
            </a:r>
          </a:p>
        </p:txBody>
      </p:sp>
      <p:sp>
        <p:nvSpPr>
          <p:cNvPr id="174" name="14th International Workshop on Anomalies in Hydrogen Loaded Metals, Assisi, Italy"/>
          <p:cNvSpPr txBox="1"/>
          <p:nvPr/>
        </p:nvSpPr>
        <p:spPr>
          <a:xfrm>
            <a:off x="2808415" y="6417557"/>
            <a:ext cx="5271973" cy="233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60" tIns="38160" rIns="38160" bIns="38160" anchor="ctr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69600" algn="l"/>
              </a:tabLst>
              <a:defRPr>
                <a:solidFill>
                  <a:srgbClr val="2878BC"/>
                </a:solidFill>
              </a:defRPr>
            </a:lvl1pPr>
          </a:lstStyle>
          <a:p>
            <a:r>
              <a:t>14th International Workshop on Anomalies in Hydrogen Loaded Metals, Assisi, Italy </a:t>
            </a:r>
          </a:p>
        </p:txBody>
      </p:sp>
      <p:pic>
        <p:nvPicPr>
          <p:cNvPr id="175" name="Zrzut ekranu 2021-08-20 o 11.46.55.png" descr="Zrzut ekranu 2021-08-20 o 11.46.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79" y="1590679"/>
            <a:ext cx="7966148" cy="452990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Czerski K, in prep."/>
          <p:cNvSpPr txBox="1"/>
          <p:nvPr/>
        </p:nvSpPr>
        <p:spPr>
          <a:xfrm rot="16200000">
            <a:off x="8051882" y="5528819"/>
            <a:ext cx="1102777" cy="22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Czerski K, in prep.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E5E5E4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1076</Words>
  <Application>Microsoft Macintosh PowerPoint</Application>
  <PresentationFormat>Pokaz na ekranie (4:3)</PresentationFormat>
  <Paragraphs>150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Gill Sans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Natalia Targosz-Ślęczka</cp:lastModifiedBy>
  <cp:revision>32</cp:revision>
  <cp:lastPrinted>2021-08-25T15:35:11Z</cp:lastPrinted>
  <dcterms:modified xsi:type="dcterms:W3CDTF">2021-08-30T05:16:49Z</dcterms:modified>
</cp:coreProperties>
</file>