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57" r:id="rId4"/>
    <p:sldId id="285" r:id="rId5"/>
    <p:sldId id="259" r:id="rId6"/>
    <p:sldId id="261" r:id="rId7"/>
    <p:sldId id="262" r:id="rId8"/>
    <p:sldId id="260" r:id="rId9"/>
    <p:sldId id="258" r:id="rId10"/>
    <p:sldId id="263" r:id="rId11"/>
    <p:sldId id="288" r:id="rId12"/>
    <p:sldId id="266" r:id="rId13"/>
    <p:sldId id="267" r:id="rId14"/>
    <p:sldId id="269" r:id="rId15"/>
    <p:sldId id="270" r:id="rId16"/>
    <p:sldId id="271" r:id="rId17"/>
    <p:sldId id="272" r:id="rId18"/>
    <p:sldId id="276" r:id="rId19"/>
    <p:sldId id="273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74" r:id="rId29"/>
    <p:sldId id="284" r:id="rId30"/>
    <p:sldId id="286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33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-18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9EFA-2438-D345-B9BC-567528E33002}" type="datetimeFigureOut">
              <a:t>23/08/21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A5D13-8403-584F-B721-DA879EAB1C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0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9A84-076F-9B48-86E6-E99A0A29BF28}" type="datetimeFigureOut">
              <a:t>23/08/21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8C17-47EE-6D4A-9A11-AE61E884A6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03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8C17-47EE-6D4A-9A11-AE61E884A637}" type="slidenum">
              <a:rPr lang="uk-UA"/>
              <a:t>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64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8C17-47EE-6D4A-9A11-AE61E884A637}" type="slidenum">
              <a:rPr lang="uk-UA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52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8C17-47EE-6D4A-9A11-AE61E884A637}" type="slidenum">
              <a:rPr lang="uk-UA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430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8C17-47EE-6D4A-9A11-AE61E884A637}" type="slidenum">
              <a:rPr lang="uk-UA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29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8C17-47EE-6D4A-9A11-AE61E884A637}" type="slidenum">
              <a:rPr lang="uk-UA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47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8C17-47EE-6D4A-9A11-AE61E884A637}" type="slidenum">
              <a:rPr lang="uk-UA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83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8C17-47EE-6D4A-9A11-AE61E884A637}" type="slidenum">
              <a:rPr lang="uk-UA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200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F3FD-A514-F248-AB0E-F6306150CE2A}" type="datetime1">
              <a:t>23/08/21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957-1DCA-9F4F-B254-CD78CBA079A6}" type="datetime1">
              <a:t>23/08/21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9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AB29-F639-0C4C-A94A-844D23EE28A0}" type="datetime1">
              <a:t>23/08/21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EB4-10C1-054A-BFDA-01D0DCEEBD31}" type="datetime1">
              <a:t>23/08/21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2982-138C-E740-B78A-D46130249DC5}" type="datetime1">
              <a:t>23/08/21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2258-8BEC-B047-987C-0193B5D13405}" type="datetime1">
              <a:t>23/08/21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7BD1-F4BF-AC43-9F5E-392B485BB8E5}" type="datetime1">
              <a:t>23/08/21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D316-7328-554E-BF2B-C19B05354B3E}" type="datetime1">
              <a:t>23/08/21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776-1064-E94E-AD84-81700EF3F9F4}" type="datetime1">
              <a:t>23/08/21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A4E0-1FA1-4547-B4BB-E392DC35B186}" type="datetime1">
              <a:t>23/08/21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BFD3-A597-654A-9C5F-623E5042187E}" type="datetime1">
              <a:t>23/08/21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AB90-A5DE-2343-BC4A-F81878B3D4DD}" type="datetime1">
              <a:t>23/08/21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48CC-1597-5143-8D69-7F93A05DF0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mtp.cam.ac.uk/user/tong/qft/qft.pdf" TargetMode="External"/><Relationship Id="rId4" Type="http://schemas.openxmlformats.org/officeDocument/2006/relationships/hyperlink" Target="http://www.preposterousuniverse.com/grnotes/" TargetMode="External"/><Relationship Id="rId5" Type="http://schemas.openxmlformats.org/officeDocument/2006/relationships/hyperlink" Target="https://doi.org/10.1017/978131640747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mtp.cam.ac.uk/user/tong/dynamic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/>
        </p:nvSpPr>
        <p:spPr>
          <a:xfrm>
            <a:off x="288041" y="167029"/>
            <a:ext cx="8567919" cy="5789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Standard Model and Beyond</a:t>
            </a:r>
          </a:p>
          <a:p>
            <a:r>
              <a:rPr lang="en-US" sz="4000" b="1" dirty="0"/>
              <a:t>for LENR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sz="4000" dirty="0" smtClean="0"/>
              <a:t>Jean-Luc Paillet</a:t>
            </a:r>
          </a:p>
          <a:p>
            <a:endParaRPr lang="en-US" sz="4000" dirty="0" smtClean="0"/>
          </a:p>
          <a:p>
            <a:r>
              <a:rPr lang="en-US" sz="2400" dirty="0" smtClean="0"/>
              <a:t>Aix-Marseille University, France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000" dirty="0" smtClean="0"/>
              <a:t>jean-luc.paillet@club-internet.fr</a:t>
            </a:r>
            <a:r>
              <a:rPr lang="en-US" sz="24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594100" y="5956300"/>
            <a:ext cx="201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40757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737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sz="3600" b="1" i="1"/>
              <a:t>Quantizations</a:t>
            </a:r>
            <a:r>
              <a:rPr lang="en-US" sz="3600" b="1"/>
              <a:t> </a:t>
            </a:r>
            <a:r>
              <a:rPr lang="en-US" sz="3200" b="1"/>
              <a:t> </a:t>
            </a:r>
            <a:r>
              <a:rPr lang="en-US" sz="3200"/>
              <a:t>(cont’d)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635000"/>
            <a:ext cx="8788400" cy="5956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/>
              <a:t>“</a:t>
            </a:r>
            <a:r>
              <a:rPr lang="en-US" sz="2600" b="1"/>
              <a:t>2d Quantization</a:t>
            </a:r>
            <a:r>
              <a:rPr lang="en-US" sz="2600"/>
              <a:t>”</a:t>
            </a:r>
            <a:r>
              <a:rPr lang="en-US" sz="2400"/>
              <a:t>---&gt;</a:t>
            </a:r>
            <a:r>
              <a:rPr lang="en-US" sz="2400" b="1" i="1"/>
              <a:t> </a:t>
            </a:r>
            <a:r>
              <a:rPr lang="en-US" sz="2600" b="1" i="1"/>
              <a:t>Quantum Field Theory</a:t>
            </a:r>
            <a:r>
              <a:rPr lang="en-US" sz="2600" i="1"/>
              <a:t>  </a:t>
            </a:r>
            <a:r>
              <a:rPr lang="en-US" sz="2600"/>
              <a:t>(</a:t>
            </a:r>
            <a:r>
              <a:rPr lang="en-US" sz="2600" b="1"/>
              <a:t>QFT</a:t>
            </a:r>
            <a:r>
              <a:rPr lang="en-US" sz="2000"/>
              <a:t>)</a:t>
            </a:r>
          </a:p>
          <a:p>
            <a:pPr marL="0" indent="0">
              <a:buNone/>
            </a:pPr>
            <a:r>
              <a:rPr lang="en-US" sz="2200"/>
              <a:t>     </a:t>
            </a:r>
            <a:r>
              <a:rPr lang="en-US" sz="2400"/>
              <a:t>States with N particles</a:t>
            </a:r>
            <a:r>
              <a:rPr lang="en-US" sz="2200"/>
              <a:t> </a:t>
            </a:r>
            <a:r>
              <a:rPr lang="en-US" sz="2400"/>
              <a:t>--&gt;  Quantization of</a:t>
            </a:r>
            <a:r>
              <a:rPr lang="en-US" sz="2400" b="1" i="1"/>
              <a:t> number of</a:t>
            </a:r>
            <a:r>
              <a:rPr lang="en-US" sz="2400" i="1"/>
              <a:t> </a:t>
            </a:r>
            <a:r>
              <a:rPr lang="en-US" sz="2400" b="1" i="1"/>
              <a:t>particles </a:t>
            </a:r>
            <a:r>
              <a:rPr lang="en-US" sz="2400"/>
              <a:t>in states</a:t>
            </a:r>
          </a:p>
          <a:p>
            <a:pPr marL="0" indent="0">
              <a:buNone/>
            </a:pPr>
            <a:r>
              <a:rPr lang="en-US" sz="2000"/>
              <a:t>•</a:t>
            </a:r>
            <a:r>
              <a:rPr lang="en-US" sz="2600" b="1" i="1"/>
              <a:t> Field operator</a:t>
            </a:r>
            <a:r>
              <a:rPr lang="en-US" sz="2400"/>
              <a:t>: </a:t>
            </a:r>
            <a:r>
              <a:rPr lang="en-US" sz="2100"/>
              <a:t>sum of waves weighted with</a:t>
            </a:r>
            <a:r>
              <a:rPr lang="en-US" sz="2400" b="1" i="1"/>
              <a:t> </a:t>
            </a:r>
            <a:r>
              <a:rPr lang="en-US" sz="2400" b="1"/>
              <a:t>a</a:t>
            </a:r>
            <a:r>
              <a:rPr lang="en-US" sz="2400"/>
              <a:t>(</a:t>
            </a:r>
            <a:r>
              <a:rPr lang="en-US" sz="2400" b="1"/>
              <a:t>k</a:t>
            </a:r>
            <a:r>
              <a:rPr lang="en-US" sz="2400"/>
              <a:t>), </a:t>
            </a:r>
            <a:r>
              <a:rPr lang="en-US" sz="2400" b="1"/>
              <a:t>a</a:t>
            </a:r>
            <a:r>
              <a:rPr lang="en-US" sz="2400" baseline="30000"/>
              <a:t>*</a:t>
            </a:r>
            <a:r>
              <a:rPr lang="en-US" sz="2400"/>
              <a:t>(</a:t>
            </a:r>
            <a:r>
              <a:rPr lang="en-US" sz="2400" b="1"/>
              <a:t>k</a:t>
            </a:r>
            <a:r>
              <a:rPr lang="en-US" sz="2400"/>
              <a:t>)</a:t>
            </a:r>
            <a:r>
              <a:rPr lang="en-US" sz="2100"/>
              <a:t> operators</a:t>
            </a:r>
            <a:r>
              <a:rPr lang="en-US" sz="2000"/>
              <a:t>,  </a:t>
            </a:r>
            <a:r>
              <a:rPr lang="en-US" sz="1800" b="1"/>
              <a:t>k :</a:t>
            </a:r>
            <a:r>
              <a:rPr lang="en-US" sz="1800"/>
              <a:t> wave vector</a:t>
            </a:r>
            <a:endParaRPr lang="fr-FR" sz="1800"/>
          </a:p>
          <a:p>
            <a:pPr marL="0" indent="0">
              <a:buNone/>
            </a:pPr>
            <a:r>
              <a:rPr lang="en-US" sz="2600" b="1"/>
              <a:t>a</a:t>
            </a:r>
            <a:r>
              <a:rPr lang="en-US" sz="2400"/>
              <a:t> : </a:t>
            </a:r>
            <a:r>
              <a:rPr lang="en-US" sz="2600" i="1"/>
              <a:t>destruction</a:t>
            </a:r>
            <a:r>
              <a:rPr lang="en-US" sz="2400"/>
              <a:t> operator of particle, </a:t>
            </a:r>
            <a:r>
              <a:rPr lang="en-US" sz="2600"/>
              <a:t> </a:t>
            </a:r>
            <a:r>
              <a:rPr lang="en-US" sz="2600" b="1"/>
              <a:t>a</a:t>
            </a:r>
            <a:r>
              <a:rPr lang="en-US" sz="2600"/>
              <a:t>*: </a:t>
            </a:r>
            <a:r>
              <a:rPr lang="en-US" sz="2600" i="1"/>
              <a:t>creation</a:t>
            </a:r>
            <a:r>
              <a:rPr lang="en-US" sz="2600"/>
              <a:t> operator </a:t>
            </a:r>
            <a:r>
              <a:rPr lang="en-US" sz="2400"/>
              <a:t>  </a:t>
            </a:r>
            <a:r>
              <a:rPr lang="en-US" sz="1700"/>
              <a:t> (</a:t>
            </a:r>
            <a:r>
              <a:rPr lang="en-US" sz="1800" b="1"/>
              <a:t>a</a:t>
            </a:r>
            <a:r>
              <a:rPr lang="en-US" sz="1800"/>
              <a:t>*: </a:t>
            </a:r>
            <a:r>
              <a:rPr lang="en-US" sz="1700"/>
              <a:t>adjoint of </a:t>
            </a:r>
            <a:r>
              <a:rPr lang="en-US" sz="1700" b="1"/>
              <a:t>a</a:t>
            </a:r>
            <a:r>
              <a:rPr lang="en-US" sz="1700"/>
              <a:t>)</a:t>
            </a:r>
            <a:endParaRPr lang="en-US" sz="1700" i="1"/>
          </a:p>
          <a:p>
            <a:pPr marL="0" indent="0">
              <a:spcBef>
                <a:spcPts val="1080"/>
              </a:spcBef>
              <a:buNone/>
            </a:pPr>
            <a:r>
              <a:rPr lang="en-US" sz="2000" i="1"/>
              <a:t>• </a:t>
            </a:r>
            <a:r>
              <a:rPr lang="en-US" sz="2600"/>
              <a:t>C</a:t>
            </a:r>
            <a:r>
              <a:rPr lang="en-US" sz="2600" i="1"/>
              <a:t>ommutators </a:t>
            </a:r>
            <a:r>
              <a:rPr lang="en-US" sz="2600"/>
              <a:t>for field operators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en-US" sz="2000" b="1"/>
              <a:t>    Example:</a:t>
            </a:r>
            <a:r>
              <a:rPr lang="en-US" sz="2000"/>
              <a:t>   Commutator of  </a:t>
            </a:r>
            <a:r>
              <a:rPr lang="en-US" sz="2000" b="1"/>
              <a:t>a</a:t>
            </a:r>
            <a:r>
              <a:rPr lang="en-US" sz="2000"/>
              <a:t>, </a:t>
            </a:r>
            <a:r>
              <a:rPr lang="en-US" sz="2000" b="1"/>
              <a:t>a</a:t>
            </a:r>
            <a:r>
              <a:rPr lang="en-US" sz="2000"/>
              <a:t>*:   [</a:t>
            </a:r>
            <a:r>
              <a:rPr lang="en-US" sz="2000" b="1"/>
              <a:t>a</a:t>
            </a:r>
            <a:r>
              <a:rPr lang="en-US" sz="2000"/>
              <a:t> (</a:t>
            </a:r>
            <a:r>
              <a:rPr lang="en-US" sz="2000" b="1"/>
              <a:t>k</a:t>
            </a:r>
            <a:r>
              <a:rPr lang="en-US" sz="2000"/>
              <a:t>) , </a:t>
            </a:r>
            <a:r>
              <a:rPr lang="en-US" sz="2000" b="1"/>
              <a:t>a</a:t>
            </a:r>
            <a:r>
              <a:rPr lang="en-US" sz="2000"/>
              <a:t>*(</a:t>
            </a:r>
            <a:r>
              <a:rPr lang="en-US" sz="2000" b="1"/>
              <a:t>k'</a:t>
            </a:r>
            <a:r>
              <a:rPr lang="en-US" sz="2000"/>
              <a:t>)] = δ</a:t>
            </a:r>
            <a:r>
              <a:rPr lang="en-US" sz="2000" b="1" baseline="-25000"/>
              <a:t>kk’</a:t>
            </a:r>
            <a:r>
              <a:rPr lang="fr-FR" sz="2000">
                <a:effectLst/>
              </a:rPr>
              <a:t>     </a:t>
            </a:r>
            <a:r>
              <a:rPr lang="en-US" sz="2000"/>
              <a:t> Kronecker symbol</a:t>
            </a:r>
            <a:endParaRPr lang="fr-FR" sz="2000">
              <a:effectLst/>
            </a:endParaRPr>
          </a:p>
          <a:p>
            <a:pPr marL="0" indent="0">
              <a:buNone/>
            </a:pPr>
            <a:r>
              <a:rPr lang="fr-FR" sz="2000">
                <a:effectLst/>
              </a:rPr>
              <a:t> The Commutators are used in</a:t>
            </a:r>
            <a:r>
              <a:rPr lang="fr-FR" sz="2400">
                <a:effectLst/>
              </a:rPr>
              <a:t> </a:t>
            </a:r>
            <a:r>
              <a:rPr lang="fr-FR" sz="2400" i="1">
                <a:effectLst/>
              </a:rPr>
              <a:t>boson fields  </a:t>
            </a:r>
            <a:r>
              <a:rPr lang="fr-FR" sz="2000">
                <a:effectLst/>
              </a:rPr>
              <a:t> </a:t>
            </a:r>
            <a:r>
              <a:rPr lang="fr-FR" sz="1800">
                <a:effectLst/>
              </a:rPr>
              <a:t>(integer spin, including 0</a:t>
            </a:r>
            <a:r>
              <a:rPr lang="fr-FR" sz="2000">
                <a:effectLst/>
              </a:rPr>
              <a:t>)</a:t>
            </a:r>
            <a:r>
              <a:rPr lang="fr-FR" sz="2000" i="1">
                <a:effectLst/>
              </a:rPr>
              <a:t> </a:t>
            </a:r>
          </a:p>
          <a:p>
            <a:pPr marL="0" indent="0">
              <a:spcBef>
                <a:spcPts val="1056"/>
              </a:spcBef>
              <a:buNone/>
            </a:pPr>
            <a:r>
              <a:rPr lang="en-US" sz="2000" i="1"/>
              <a:t>• </a:t>
            </a:r>
            <a:r>
              <a:rPr lang="en-US" sz="2600" i="1"/>
              <a:t>Fermions fields </a:t>
            </a:r>
            <a:r>
              <a:rPr lang="en-US" sz="1800" i="1"/>
              <a:t> </a:t>
            </a:r>
            <a:r>
              <a:rPr lang="en-US" sz="1800"/>
              <a:t>(half integer spin) </a:t>
            </a:r>
            <a:r>
              <a:rPr lang="en-US" sz="2000" i="1"/>
              <a:t> --&gt;</a:t>
            </a:r>
            <a:r>
              <a:rPr lang="en-US" sz="2200" i="1"/>
              <a:t> </a:t>
            </a:r>
            <a:r>
              <a:rPr lang="en-US" sz="2400"/>
              <a:t>Fermi statistics</a:t>
            </a:r>
            <a:r>
              <a:rPr lang="en-US" sz="2000"/>
              <a:t> --&gt;</a:t>
            </a:r>
            <a:r>
              <a:rPr lang="en-US" sz="2000" i="1"/>
              <a:t> </a:t>
            </a:r>
            <a:r>
              <a:rPr lang="en-US" sz="2600" i="1"/>
              <a:t>Anti-commutators</a:t>
            </a:r>
            <a:r>
              <a:rPr lang="en-US" sz="2000" i="1"/>
              <a:t>    </a:t>
            </a:r>
            <a:r>
              <a:rPr lang="en-US" sz="1800" i="1"/>
              <a:t>  </a:t>
            </a:r>
            <a:r>
              <a:rPr lang="en-US" sz="1800"/>
              <a:t>(replace ‘ – ‘ with ‘+’) </a:t>
            </a:r>
            <a:r>
              <a:rPr lang="en-US" sz="2000"/>
              <a:t> --&gt;     {op1, op2} = op1.op2 + op2.op1</a:t>
            </a:r>
            <a:r>
              <a:rPr lang="fr-FR" sz="2000">
                <a:effectLst/>
              </a:rPr>
              <a:t> </a:t>
            </a:r>
            <a:endParaRPr lang="fr-FR" sz="2000"/>
          </a:p>
          <a:p>
            <a:pPr marL="0" indent="0">
              <a:spcBef>
                <a:spcPts val="1080"/>
              </a:spcBef>
              <a:buNone/>
            </a:pPr>
            <a:r>
              <a:rPr lang="fr-FR" sz="2000"/>
              <a:t>•</a:t>
            </a:r>
            <a:r>
              <a:rPr lang="fr-FR" sz="2400"/>
              <a:t> Vacuum: no particle --&gt; state: </a:t>
            </a:r>
            <a:r>
              <a:rPr lang="en-US" sz="2400"/>
              <a:t>|0 &gt;.</a:t>
            </a:r>
            <a:r>
              <a:rPr lang="en-US" sz="2000"/>
              <a:t>       For any </a:t>
            </a:r>
            <a:r>
              <a:rPr lang="en-US" sz="2000" i="1">
                <a:sym typeface="Symbol"/>
              </a:rPr>
              <a:t></a:t>
            </a:r>
            <a:r>
              <a:rPr lang="en-US" sz="2000" b="1" baseline="-25000"/>
              <a:t>k</a:t>
            </a:r>
            <a:r>
              <a:rPr lang="en-US" sz="2000"/>
              <a:t> field</a:t>
            </a:r>
            <a:r>
              <a:rPr lang="en-US" sz="1900" b="1"/>
              <a:t> </a:t>
            </a:r>
            <a:r>
              <a:rPr lang="en-US" sz="1900"/>
              <a:t>, </a:t>
            </a:r>
            <a:r>
              <a:rPr lang="en-US" sz="2100"/>
              <a:t>we have</a:t>
            </a:r>
            <a:r>
              <a:rPr lang="en-US" sz="190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/>
              <a:t>     </a:t>
            </a:r>
            <a:r>
              <a:rPr lang="en-US" sz="2200"/>
              <a:t> </a:t>
            </a:r>
            <a:r>
              <a:rPr lang="en-US" sz="2200" b="1"/>
              <a:t>a</a:t>
            </a:r>
            <a:r>
              <a:rPr lang="en-US" sz="2200"/>
              <a:t>*(</a:t>
            </a:r>
            <a:r>
              <a:rPr lang="en-US" sz="2200" b="1"/>
              <a:t>k</a:t>
            </a:r>
            <a:r>
              <a:rPr lang="en-US" sz="2200"/>
              <a:t>)|0&gt; = |</a:t>
            </a:r>
            <a:r>
              <a:rPr lang="en-US" sz="2200" i="1">
                <a:sym typeface="Symbol"/>
              </a:rPr>
              <a:t></a:t>
            </a:r>
            <a:r>
              <a:rPr lang="en-US" sz="2200" b="1" baseline="-25000"/>
              <a:t>k</a:t>
            </a:r>
            <a:r>
              <a:rPr lang="en-US" sz="2200" b="1"/>
              <a:t>&gt;</a:t>
            </a:r>
            <a:r>
              <a:rPr lang="en-US" sz="1900"/>
              <a:t>  state with</a:t>
            </a:r>
            <a:r>
              <a:rPr lang="en-US" sz="1900" i="1"/>
              <a:t> one</a:t>
            </a:r>
            <a:r>
              <a:rPr lang="en-US" sz="1900"/>
              <a:t> </a:t>
            </a:r>
            <a:r>
              <a:rPr lang="en-US" sz="1900" i="1"/>
              <a:t>particle</a:t>
            </a:r>
            <a:r>
              <a:rPr lang="en-US" sz="1900"/>
              <a:t> --&gt;  first state above ground state (</a:t>
            </a:r>
            <a:r>
              <a:rPr lang="en-US" sz="1900" i="1"/>
              <a:t>vacuum</a:t>
            </a:r>
            <a:r>
              <a:rPr lang="en-US" sz="1900"/>
              <a:t>)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1800"/>
              <a:t>-</a:t>
            </a:r>
            <a:r>
              <a:rPr lang="en-US" sz="2000" b="1"/>
              <a:t> </a:t>
            </a:r>
            <a:r>
              <a:rPr lang="en-US" sz="2600" b="1"/>
              <a:t>VEV</a:t>
            </a:r>
            <a:r>
              <a:rPr lang="en-US" sz="1800" b="1"/>
              <a:t> </a:t>
            </a:r>
            <a:r>
              <a:rPr lang="en-US" sz="1900"/>
              <a:t>(Vacuum Expectation Value)</a:t>
            </a:r>
            <a:r>
              <a:rPr lang="en-US" sz="2200"/>
              <a:t> of a field operator </a:t>
            </a:r>
            <a:r>
              <a:rPr lang="en-US" sz="2200">
                <a:latin typeface="Apple Chancery"/>
                <a:cs typeface="Apple Chancery"/>
              </a:rPr>
              <a:t>A</a:t>
            </a:r>
            <a:r>
              <a:rPr lang="en-US" sz="2200"/>
              <a:t> :  &lt;0|</a:t>
            </a:r>
            <a:r>
              <a:rPr lang="en-US" sz="2200">
                <a:latin typeface="Apple Chancery"/>
                <a:cs typeface="Apple Chancery"/>
              </a:rPr>
              <a:t>A</a:t>
            </a:r>
            <a:r>
              <a:rPr lang="en-US" sz="2200"/>
              <a:t>|0&gt;</a:t>
            </a:r>
            <a:r>
              <a:rPr lang="fr-FR" sz="2200">
                <a:effectLst/>
              </a:rPr>
              <a:t> </a:t>
            </a:r>
            <a:endParaRPr lang="en-US" sz="2200"/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   </a:t>
            </a:r>
            <a:r>
              <a:rPr lang="en-US" sz="2000" b="1" i="1"/>
              <a:t>Very important</a:t>
            </a:r>
            <a:r>
              <a:rPr lang="en-US" sz="2000"/>
              <a:t>, VEV is used to define </a:t>
            </a:r>
            <a:r>
              <a:rPr lang="en-US" sz="2000" i="1"/>
              <a:t>interaction</a:t>
            </a:r>
            <a:r>
              <a:rPr lang="en-US" sz="2000"/>
              <a:t> </a:t>
            </a:r>
            <a:r>
              <a:rPr lang="en-US" sz="2000" i="1"/>
              <a:t>propagators</a:t>
            </a:r>
            <a:r>
              <a:rPr lang="en-US" sz="2000"/>
              <a:t>, </a:t>
            </a:r>
            <a:r>
              <a:rPr lang="en-US" sz="2000" i="1"/>
              <a:t>symmetry breaking</a:t>
            </a:r>
            <a:r>
              <a:rPr lang="en-US" sz="2000"/>
              <a:t> </a:t>
            </a:r>
            <a:r>
              <a:rPr lang="is-IS" sz="2000"/>
              <a:t>…</a:t>
            </a:r>
            <a:endParaRPr lang="fr-FR" sz="2000" i="1"/>
          </a:p>
          <a:p>
            <a:pPr marL="0" indent="0">
              <a:spcBef>
                <a:spcPts val="1032"/>
              </a:spcBef>
              <a:buNone/>
            </a:pPr>
            <a:r>
              <a:rPr lang="fr-FR" sz="1800" i="1"/>
              <a:t>- </a:t>
            </a:r>
            <a:r>
              <a:rPr lang="fr-FR" sz="1800" b="1" i="1"/>
              <a:t>Notes  </a:t>
            </a:r>
            <a:r>
              <a:rPr lang="fr-FR" sz="1800"/>
              <a:t>1. </a:t>
            </a:r>
            <a:r>
              <a:rPr lang="fr-FR" sz="2400"/>
              <a:t>Any particule is in fact an excitation, a ripple of a field.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i="1"/>
              <a:t>             </a:t>
            </a:r>
            <a:r>
              <a:rPr lang="fr-FR" sz="1800" i="1"/>
              <a:t> </a:t>
            </a:r>
            <a:r>
              <a:rPr lang="fr-FR" sz="1800"/>
              <a:t>2. In QFT, we use in general “natural units” by putting  </a:t>
            </a:r>
            <a:r>
              <a:rPr lang="en-US" sz="1800" i="1"/>
              <a:t>c</a:t>
            </a:r>
            <a:r>
              <a:rPr lang="en-US" sz="1800"/>
              <a:t> = </a:t>
            </a:r>
            <a:r>
              <a:rPr lang="en-US" sz="1800" i="1"/>
              <a:t>ħ</a:t>
            </a:r>
            <a:r>
              <a:rPr lang="en-US" sz="1800"/>
              <a:t> = 1 dimentionless</a:t>
            </a:r>
            <a:endParaRPr lang="fr-FR" sz="1800" i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25288" y="6356350"/>
            <a:ext cx="361512" cy="365125"/>
          </a:xfrm>
        </p:spPr>
        <p:txBody>
          <a:bodyPr/>
          <a:lstStyle/>
          <a:p>
            <a:fld id="{9CE948CC-1597-5143-8D69-7F93A05DF037}" type="slidenum">
              <a:rPr lang="uk-UA"/>
              <a:t>9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152400" y="6503721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196378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1098"/>
            <a:ext cx="8229600" cy="964177"/>
          </a:xfrm>
        </p:spPr>
        <p:txBody>
          <a:bodyPr>
            <a:normAutofit fontScale="90000"/>
          </a:bodyPr>
          <a:lstStyle/>
          <a:p>
            <a:r>
              <a:rPr lang="en-US" sz="3600" b="1" i="1"/>
              <a:t/>
            </a:r>
            <a:br>
              <a:rPr lang="en-US" sz="3600" b="1" i="1"/>
            </a:br>
            <a:r>
              <a:rPr lang="en-US" sz="3600" b="1" i="1"/>
              <a:t>Electromagnetic Interactions </a:t>
            </a:r>
            <a:br>
              <a:rPr lang="en-US" sz="3600" b="1" i="1"/>
            </a:br>
            <a:r>
              <a:rPr lang="en-US" sz="3100" b="1" i="1"/>
              <a:t> Theory :  Quantum Electrodynamics (QED)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419" y="1018230"/>
            <a:ext cx="8830919" cy="539735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600" i="1"/>
              <a:t>Fermions: </a:t>
            </a:r>
            <a:r>
              <a:rPr lang="en-US" sz="2600"/>
              <a:t>charged leptons,   mediator </a:t>
            </a:r>
            <a:r>
              <a:rPr lang="en-US" sz="2600" i="1"/>
              <a:t>Bosons</a:t>
            </a:r>
            <a:r>
              <a:rPr lang="en-US" sz="2600"/>
              <a:t>: photons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 i="1"/>
              <a:t>• </a:t>
            </a:r>
            <a:r>
              <a:rPr lang="en-US" sz="2000" b="1" i="1"/>
              <a:t>Dirac eq.</a:t>
            </a:r>
            <a:r>
              <a:rPr lang="en-US" sz="2000"/>
              <a:t> for free </a:t>
            </a:r>
            <a:r>
              <a:rPr lang="en-US" sz="2000" i="1"/>
              <a:t>fermions</a:t>
            </a:r>
            <a:r>
              <a:rPr lang="en-US" sz="2000"/>
              <a:t>:   (i</a:t>
            </a:r>
            <a:r>
              <a:rPr lang="en-US" sz="2000">
                <a:latin typeface="Symbol" charset="2"/>
                <a:cs typeface="Symbol" charset="2"/>
              </a:rPr>
              <a:t>γ</a:t>
            </a:r>
            <a:r>
              <a:rPr lang="en-US" sz="2000" baseline="30000">
                <a:latin typeface="Symbol" charset="2"/>
                <a:cs typeface="Symbol" charset="2"/>
              </a:rPr>
              <a:t>μ</a:t>
            </a:r>
            <a:r>
              <a:rPr lang="en-US" sz="2000">
                <a:sym typeface="Symbol"/>
              </a:rPr>
              <a:t></a:t>
            </a:r>
            <a:r>
              <a:rPr lang="en-US" sz="2000" baseline="-25000"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2000"/>
              <a:t>-m)</a:t>
            </a:r>
            <a:r>
              <a:rPr lang="en-US" sz="2000" i="1">
                <a:latin typeface="Symbol" charset="2"/>
                <a:cs typeface="Symbol" charset="2"/>
              </a:rPr>
              <a:t>Y</a:t>
            </a:r>
            <a:r>
              <a:rPr lang="en-US" sz="2000"/>
              <a:t> = 0,    </a:t>
            </a:r>
            <a:r>
              <a:rPr lang="en-US" sz="2000" i="1">
                <a:latin typeface="Symbol" charset="2"/>
                <a:cs typeface="Symbol" charset="2"/>
              </a:rPr>
              <a:t>Y:</a:t>
            </a:r>
            <a:r>
              <a:rPr lang="en-US" sz="2000"/>
              <a:t> “</a:t>
            </a:r>
            <a:r>
              <a:rPr lang="en-US" sz="2000">
                <a:cs typeface="Symbol" charset="2"/>
              </a:rPr>
              <a:t>spinors”</a:t>
            </a:r>
            <a:r>
              <a:rPr lang="en-US" sz="2000"/>
              <a:t>,     </a:t>
            </a:r>
            <a:r>
              <a:rPr lang="en-US" sz="2000">
                <a:latin typeface="Symbol" charset="2"/>
                <a:cs typeface="Symbol" charset="2"/>
              </a:rPr>
              <a:t>γ</a:t>
            </a:r>
            <a:r>
              <a:rPr lang="en-US" sz="2000" baseline="30000">
                <a:latin typeface="Symbol" charset="2"/>
                <a:cs typeface="Symbol" charset="2"/>
              </a:rPr>
              <a:t>μ</a:t>
            </a:r>
            <a:r>
              <a:rPr lang="en-US" sz="2000"/>
              <a:t> : Dirac matrices.</a:t>
            </a:r>
            <a:endParaRPr lang="en-US" sz="2000" i="1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200"/>
              <a:t> It can be deducible from  </a:t>
            </a:r>
            <a:r>
              <a:rPr lang="en-US" sz="2200">
                <a:latin typeface="Apple Chancery"/>
                <a:cs typeface="Apple Chancery"/>
              </a:rPr>
              <a:t>L</a:t>
            </a:r>
            <a:r>
              <a:rPr lang="en-US" sz="2200" baseline="-25000"/>
              <a:t>0</a:t>
            </a:r>
            <a:r>
              <a:rPr lang="en-US" sz="2800"/>
              <a:t> ,</a:t>
            </a:r>
            <a:r>
              <a:rPr lang="en-US" sz="2200"/>
              <a:t> </a:t>
            </a:r>
            <a:r>
              <a:rPr lang="en-US" sz="2200" b="1"/>
              <a:t>Lagrangian</a:t>
            </a:r>
            <a:r>
              <a:rPr lang="en-US" sz="2200"/>
              <a:t> of </a:t>
            </a:r>
            <a:r>
              <a:rPr lang="en-US" sz="2200" i="1"/>
              <a:t>free</a:t>
            </a:r>
            <a:r>
              <a:rPr lang="en-US" sz="2200"/>
              <a:t> spinors</a:t>
            </a:r>
            <a:r>
              <a:rPr lang="en-US" i="1"/>
              <a:t> </a:t>
            </a:r>
            <a:endParaRPr lang="en-US" sz="2800" i="1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 baseline="-25000"/>
              <a:t>0 </a:t>
            </a:r>
            <a:r>
              <a:rPr lang="en-US" sz="2000"/>
              <a:t> =</a:t>
            </a:r>
            <a:r>
              <a:rPr lang="en-US" sz="2000">
                <a:solidFill>
                  <a:srgbClr val="FF0000"/>
                </a:solidFill>
                <a:latin typeface="Symbol" charset="2"/>
                <a:cs typeface="Symbol" charset="2"/>
              </a:rPr>
              <a:t>     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(</a:t>
            </a:r>
            <a:r>
              <a:rPr lang="en-US" sz="2000">
                <a:solidFill>
                  <a:srgbClr val="FF0000"/>
                </a:solidFill>
              </a:rPr>
              <a:t>i</a:t>
            </a:r>
            <a:r>
              <a:rPr lang="en-US" sz="2000">
                <a:solidFill>
                  <a:srgbClr val="FF0000"/>
                </a:solidFill>
                <a:latin typeface="Symbol" charset="2"/>
                <a:cs typeface="Symbol" charset="2"/>
              </a:rPr>
              <a:t>γ</a:t>
            </a:r>
            <a:r>
              <a:rPr lang="en-US" sz="2000" baseline="30000">
                <a:solidFill>
                  <a:srgbClr val="FF0000"/>
                </a:solidFill>
                <a:latin typeface="Symbol" charset="2"/>
                <a:cs typeface="Symbol" charset="2"/>
              </a:rPr>
              <a:t>μ</a:t>
            </a:r>
            <a:r>
              <a:rPr lang="en-US" sz="2000">
                <a:solidFill>
                  <a:srgbClr val="FF0000"/>
                </a:solidFill>
                <a:sym typeface="Symbol"/>
              </a:rPr>
              <a:t></a:t>
            </a:r>
            <a:r>
              <a:rPr lang="en-US" sz="2000" baseline="-25000">
                <a:solidFill>
                  <a:srgbClr val="FF0000"/>
                </a:solidFill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2000">
                <a:solidFill>
                  <a:srgbClr val="FF0000"/>
                </a:solidFill>
              </a:rPr>
              <a:t>-</a:t>
            </a:r>
            <a:r>
              <a:rPr lang="en-US" sz="2000"/>
              <a:t>m)</a:t>
            </a:r>
            <a:r>
              <a:rPr lang="en-US" sz="2000" i="1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r>
              <a:rPr lang="en-US" sz="2200" i="1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/>
              <a:t> with       = </a:t>
            </a:r>
            <a:r>
              <a:rPr lang="en-US" sz="2000" i="1">
                <a:solidFill>
                  <a:srgbClr val="FF0000"/>
                </a:solidFill>
                <a:latin typeface="Symbol" charset="2"/>
                <a:cs typeface="Symbol" charset="2"/>
              </a:rPr>
              <a:t>Y </a:t>
            </a:r>
            <a:r>
              <a:rPr lang="en-US" sz="2000">
                <a:solidFill>
                  <a:srgbClr val="FF0000"/>
                </a:solidFill>
              </a:rPr>
              <a:t>* </a:t>
            </a:r>
            <a:r>
              <a:rPr lang="en-US" sz="2000">
                <a:solidFill>
                  <a:srgbClr val="FF0000"/>
                </a:solidFill>
                <a:latin typeface="Symbol" charset="2"/>
                <a:cs typeface="Symbol" charset="2"/>
              </a:rPr>
              <a:t>γ</a:t>
            </a:r>
            <a:r>
              <a:rPr lang="en-US" sz="2000" baseline="30000">
                <a:solidFill>
                  <a:srgbClr val="FF0000"/>
                </a:solidFill>
              </a:rPr>
              <a:t>0</a:t>
            </a:r>
            <a:r>
              <a:rPr lang="fr-FR" sz="1800"/>
              <a:t>  </a:t>
            </a:r>
            <a:r>
              <a:rPr lang="en-US" sz="1800"/>
              <a:t>Dirac adjoint of </a:t>
            </a:r>
            <a:r>
              <a:rPr lang="en-US" sz="1800" i="1">
                <a:latin typeface="Symbol" charset="2"/>
                <a:cs typeface="Symbol" charset="2"/>
              </a:rPr>
              <a:t>Y</a:t>
            </a:r>
            <a:r>
              <a:rPr lang="en-US" sz="1800">
                <a:latin typeface="Symbol" charset="2"/>
                <a:cs typeface="Symbol" charset="2"/>
              </a:rPr>
              <a:t>,  γ</a:t>
            </a:r>
            <a:r>
              <a:rPr lang="en-US" sz="1800" baseline="30000">
                <a:latin typeface="Symbol" charset="2"/>
                <a:cs typeface="Symbol" charset="2"/>
              </a:rPr>
              <a:t>μ</a:t>
            </a:r>
            <a:r>
              <a:rPr lang="en-US" sz="1800">
                <a:sym typeface="Symbol"/>
              </a:rPr>
              <a:t></a:t>
            </a:r>
            <a:r>
              <a:rPr lang="en-US" sz="1800" baseline="-25000">
                <a:latin typeface="Symbol" charset="2"/>
                <a:cs typeface="Symbol" charset="2"/>
                <a:sym typeface="Symbol"/>
              </a:rPr>
              <a:t> </a:t>
            </a:r>
            <a:r>
              <a:rPr lang="en-US" sz="1800">
                <a:latin typeface="Symbol" charset="2"/>
                <a:cs typeface="Symbol" charset="2"/>
                <a:sym typeface="Symbol"/>
              </a:rPr>
              <a:t>:</a:t>
            </a:r>
            <a:r>
              <a:rPr lang="en-US" sz="1800">
                <a:cs typeface="Symbol" charset="2"/>
                <a:sym typeface="Symbol"/>
              </a:rPr>
              <a:t> </a:t>
            </a:r>
            <a:r>
              <a:rPr lang="en-US" sz="1600">
                <a:cs typeface="Symbol" charset="2"/>
                <a:sym typeface="Symbol"/>
              </a:rPr>
              <a:t>sum on </a:t>
            </a:r>
            <a:r>
              <a:rPr lang="en-US" sz="1600">
                <a:latin typeface="Symbol" charset="2"/>
                <a:cs typeface="Symbol" charset="2"/>
              </a:rPr>
              <a:t>μ</a:t>
            </a:r>
            <a:r>
              <a:rPr lang="en-US" sz="1800">
                <a:latin typeface="Symbol" charset="2"/>
                <a:cs typeface="Symbol" charset="2"/>
              </a:rPr>
              <a:t> </a:t>
            </a:r>
            <a:r>
              <a:rPr lang="en-US" sz="1600" i="1">
                <a:solidFill>
                  <a:srgbClr val="000000"/>
                </a:solidFill>
                <a:cs typeface="Symbol" charset="2"/>
                <a:sym typeface="Symbol"/>
              </a:rPr>
              <a:t>(Einstein notation)</a:t>
            </a:r>
            <a:endParaRPr lang="en-US" sz="1600" i="1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>
                <a:cs typeface="Symbol" charset="2"/>
              </a:rPr>
              <a:t>  “</a:t>
            </a:r>
            <a:r>
              <a:rPr lang="en-US" sz="2000">
                <a:solidFill>
                  <a:srgbClr val="FF0000"/>
                </a:solidFill>
                <a:cs typeface="Symbol" charset="2"/>
              </a:rPr>
              <a:t>Kinetic term</a:t>
            </a:r>
            <a:r>
              <a:rPr lang="en-US" sz="2000">
                <a:cs typeface="Symbol" charset="2"/>
              </a:rPr>
              <a:t>”:  containing the derivatives </a:t>
            </a:r>
            <a:r>
              <a:rPr lang="en-US" sz="1600">
                <a:cs typeface="Symbol" charset="2"/>
              </a:rPr>
              <a:t> (while developing the products)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000"/>
              <a:t>• Maxwell eq. --&gt;</a:t>
            </a:r>
            <a:r>
              <a:rPr lang="en-US" sz="2000" i="1"/>
              <a:t> Lagrangian</a:t>
            </a:r>
            <a:r>
              <a:rPr lang="en-US" sz="2000"/>
              <a:t> of EM field: 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 baseline="-25000"/>
              <a:t>EM</a:t>
            </a:r>
            <a:r>
              <a:rPr lang="en-US" sz="2000"/>
              <a:t> = -½ (</a:t>
            </a:r>
            <a:r>
              <a:rPr lang="en-US" sz="2000">
                <a:sym typeface="Symbol"/>
              </a:rPr>
              <a:t></a:t>
            </a:r>
            <a:r>
              <a:rPr lang="en-US" sz="2000" baseline="-25000">
                <a:latin typeface="Symbol" charset="2"/>
                <a:cs typeface="Symbol" charset="2"/>
              </a:rPr>
              <a:t>ν</a:t>
            </a:r>
            <a:r>
              <a:rPr lang="en-US" sz="2000" baseline="-25000"/>
              <a:t> </a:t>
            </a:r>
            <a:r>
              <a:rPr lang="en-US" sz="2000"/>
              <a:t>A</a:t>
            </a:r>
            <a:r>
              <a:rPr lang="en-US" sz="2000" baseline="-25000">
                <a:latin typeface="Symbol" charset="2"/>
                <a:cs typeface="Symbol" charset="2"/>
              </a:rPr>
              <a:t>μ</a:t>
            </a:r>
            <a:r>
              <a:rPr lang="en-US" sz="2000"/>
              <a:t>)(</a:t>
            </a:r>
            <a:r>
              <a:rPr lang="en-US" sz="2000">
                <a:sym typeface="Symbol"/>
              </a:rPr>
              <a:t></a:t>
            </a:r>
            <a:r>
              <a:rPr lang="en-US" sz="2000" baseline="30000">
                <a:latin typeface="Symbol" charset="2"/>
                <a:cs typeface="Symbol" charset="2"/>
              </a:rPr>
              <a:t>ν</a:t>
            </a:r>
            <a:r>
              <a:rPr lang="en-US" sz="2000" baseline="-25000"/>
              <a:t> </a:t>
            </a:r>
            <a:r>
              <a:rPr lang="en-US" sz="2000"/>
              <a:t>A</a:t>
            </a:r>
            <a:r>
              <a:rPr lang="en-US" sz="2000" baseline="30000">
                <a:latin typeface="Symbol" charset="2"/>
                <a:cs typeface="Symbol" charset="2"/>
              </a:rPr>
              <a:t>μ</a:t>
            </a:r>
            <a:r>
              <a:rPr lang="en-US" sz="2000"/>
              <a:t>),  </a:t>
            </a:r>
            <a:r>
              <a:rPr lang="en-US" sz="1700"/>
              <a:t>A</a:t>
            </a:r>
            <a:r>
              <a:rPr lang="en-US" sz="1700" baseline="30000">
                <a:latin typeface="Symbol" charset="2"/>
                <a:cs typeface="Symbol" charset="2"/>
              </a:rPr>
              <a:t>μ</a:t>
            </a:r>
            <a:r>
              <a:rPr lang="en-US" sz="1700">
                <a:cs typeface="Symbol" charset="2"/>
              </a:rPr>
              <a:t>: </a:t>
            </a:r>
            <a:r>
              <a:rPr lang="en-US" sz="1700" i="1">
                <a:cs typeface="Symbol" charset="2"/>
              </a:rPr>
              <a:t>4</a:t>
            </a:r>
            <a:r>
              <a:rPr lang="en-US" sz="1700">
                <a:cs typeface="Symbol" charset="2"/>
              </a:rPr>
              <a:t>-vector potential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>
                <a:cs typeface="Symbol" charset="2"/>
              </a:rPr>
              <a:t>• </a:t>
            </a:r>
            <a:r>
              <a:rPr lang="en-US" sz="2000" b="1">
                <a:cs typeface="Symbol" charset="2"/>
              </a:rPr>
              <a:t>Interaction</a:t>
            </a:r>
            <a:r>
              <a:rPr lang="en-US" sz="2000">
                <a:cs typeface="Symbol" charset="2"/>
              </a:rPr>
              <a:t> </a:t>
            </a:r>
            <a:r>
              <a:rPr lang="en-US" sz="2000" b="1">
                <a:cs typeface="Symbol" charset="2"/>
              </a:rPr>
              <a:t>Lagrangian</a:t>
            </a:r>
            <a:r>
              <a:rPr lang="en-US" sz="2000">
                <a:cs typeface="Symbol" charset="2"/>
              </a:rPr>
              <a:t> for spinors and EM field: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>
                <a:cs typeface="Symbol" charset="2"/>
              </a:rPr>
              <a:t>  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 baseline="-25000"/>
              <a:t>I</a:t>
            </a:r>
            <a:r>
              <a:rPr lang="en-US" sz="2000"/>
              <a:t>  =  -      </a:t>
            </a:r>
            <a:r>
              <a:rPr lang="en-US" sz="2000" i="1"/>
              <a:t>e</a:t>
            </a:r>
            <a:r>
              <a:rPr lang="en-US" sz="2000"/>
              <a:t> </a:t>
            </a:r>
            <a:r>
              <a:rPr lang="en-US" sz="2000">
                <a:latin typeface="Symbol" charset="2"/>
                <a:cs typeface="Symbol" charset="2"/>
              </a:rPr>
              <a:t>γ</a:t>
            </a:r>
            <a:r>
              <a:rPr lang="en-US" sz="2000" baseline="30000">
                <a:latin typeface="Symbol" charset="2"/>
                <a:cs typeface="Symbol" charset="2"/>
              </a:rPr>
              <a:t>μ</a:t>
            </a:r>
            <a:r>
              <a:rPr lang="en-US" sz="2000"/>
              <a:t> A</a:t>
            </a:r>
            <a:r>
              <a:rPr lang="en-US" sz="2000" baseline="-25000">
                <a:latin typeface="Symbol" charset="2"/>
                <a:cs typeface="Symbol" charset="2"/>
              </a:rPr>
              <a:t>μ</a:t>
            </a:r>
            <a:r>
              <a:rPr lang="en-US" sz="2000" i="1">
                <a:latin typeface="Symbol" charset="2"/>
                <a:cs typeface="Symbol" charset="2"/>
              </a:rPr>
              <a:t>Y</a:t>
            </a:r>
            <a:r>
              <a:rPr lang="ro-RO" sz="2000">
                <a:cs typeface="Symbol" charset="2"/>
              </a:rPr>
              <a:t>   </a:t>
            </a:r>
            <a:r>
              <a:rPr lang="en-US" sz="2000">
                <a:cs typeface="Symbol" charset="2"/>
              </a:rPr>
              <a:t>--&gt;  Initial</a:t>
            </a:r>
            <a:r>
              <a:rPr lang="fr-FR" sz="2000">
                <a:cs typeface="Symbol" charset="2"/>
              </a:rPr>
              <a:t> Lagrangian for QED:   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/>
              <a:t> =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 baseline="-25000"/>
              <a:t>0 </a:t>
            </a:r>
            <a:r>
              <a:rPr lang="en-US" sz="2000" baseline="30000"/>
              <a:t> </a:t>
            </a:r>
            <a:r>
              <a:rPr lang="en-US" sz="2000"/>
              <a:t>+ 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 baseline="-25000"/>
              <a:t>EM</a:t>
            </a:r>
            <a:r>
              <a:rPr lang="en-US" sz="2000"/>
              <a:t> + 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 baseline="-25000"/>
              <a:t>I</a:t>
            </a:r>
            <a:r>
              <a:rPr lang="fr-FR" sz="2000"/>
              <a:t> </a:t>
            </a:r>
            <a:endParaRPr lang="en-US" sz="2000">
              <a:cs typeface="Symbol" charset="2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>
                <a:cs typeface="Symbol" charset="2"/>
              </a:rPr>
              <a:t>-</a:t>
            </a:r>
            <a:r>
              <a:rPr lang="en-US" sz="2000" b="1">
                <a:cs typeface="Symbol" charset="2"/>
              </a:rPr>
              <a:t> Gauge</a:t>
            </a:r>
            <a:r>
              <a:rPr lang="en-US" sz="2000">
                <a:cs typeface="Symbol" charset="2"/>
              </a:rPr>
              <a:t> symmetry: </a:t>
            </a:r>
            <a:r>
              <a:rPr lang="en-US" sz="2000" b="1">
                <a:cs typeface="Symbol" charset="2"/>
              </a:rPr>
              <a:t>Transformation of </a:t>
            </a:r>
            <a:r>
              <a:rPr lang="en-US" sz="2000" b="1" i="1">
                <a:cs typeface="Symbol" charset="2"/>
              </a:rPr>
              <a:t>potentials</a:t>
            </a:r>
            <a:r>
              <a:rPr lang="en-US" sz="2000" b="1">
                <a:cs typeface="Symbol" charset="2"/>
              </a:rPr>
              <a:t> leaving the Lagrangian </a:t>
            </a:r>
            <a:r>
              <a:rPr lang="en-US" sz="2000" b="1" i="1">
                <a:cs typeface="Symbol" charset="2"/>
              </a:rPr>
              <a:t>invariant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000">
                <a:cs typeface="Symbol" charset="2"/>
              </a:rPr>
              <a:t>- </a:t>
            </a:r>
            <a:r>
              <a:rPr lang="en-US" sz="2000" b="1">
                <a:cs typeface="Symbol" charset="2"/>
              </a:rPr>
              <a:t>“Covariant” derivative for a </a:t>
            </a:r>
            <a:r>
              <a:rPr lang="en-US" sz="2000" b="1" i="1">
                <a:cs typeface="Symbol" charset="2"/>
              </a:rPr>
              <a:t>gauge</a:t>
            </a:r>
            <a:r>
              <a:rPr lang="en-US" sz="2000">
                <a:cs typeface="Symbol" charset="2"/>
              </a:rPr>
              <a:t> --&gt; to build a Lagrangian invariant/gauge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1800" b="1" i="1">
                <a:cs typeface="Symbol" charset="2"/>
              </a:rPr>
              <a:t>Ex.</a:t>
            </a:r>
            <a:r>
              <a:rPr lang="en-US" sz="1800">
                <a:cs typeface="Symbol" charset="2"/>
              </a:rPr>
              <a:t> “Minimal” substution: replace </a:t>
            </a:r>
            <a:r>
              <a:rPr lang="en-US" sz="1800">
                <a:sym typeface="Symbol"/>
              </a:rPr>
              <a:t></a:t>
            </a:r>
            <a:r>
              <a:rPr lang="en-US" sz="1800" baseline="-25000">
                <a:latin typeface="Symbol" charset="2"/>
                <a:cs typeface="Symbol" charset="2"/>
              </a:rPr>
              <a:t>ν </a:t>
            </a:r>
            <a:r>
              <a:rPr lang="en-US" sz="1800">
                <a:cs typeface="Symbol" charset="2"/>
              </a:rPr>
              <a:t>derivation </a:t>
            </a:r>
            <a:r>
              <a:rPr lang="en-US" sz="1800" baseline="-25000">
                <a:cs typeface="Symbol" charset="2"/>
              </a:rPr>
              <a:t> </a:t>
            </a:r>
            <a:r>
              <a:rPr lang="en-US" sz="1800">
                <a:cs typeface="Symbol" charset="2"/>
              </a:rPr>
              <a:t>with </a:t>
            </a:r>
            <a:r>
              <a:rPr lang="en-US" sz="1800"/>
              <a:t> D</a:t>
            </a:r>
            <a:r>
              <a:rPr lang="en-US" sz="1800" baseline="-25000"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1800"/>
              <a:t> = </a:t>
            </a:r>
            <a:r>
              <a:rPr lang="en-US" sz="1800">
                <a:sym typeface="Symbol"/>
              </a:rPr>
              <a:t></a:t>
            </a:r>
            <a:r>
              <a:rPr lang="en-US" sz="1800" baseline="-25000"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1800"/>
              <a:t>- </a:t>
            </a:r>
            <a:r>
              <a:rPr lang="en-US" sz="1800">
                <a:solidFill>
                  <a:srgbClr val="008000"/>
                </a:solidFill>
              </a:rPr>
              <a:t>i</a:t>
            </a:r>
            <a:r>
              <a:rPr lang="en-US" sz="1800" i="1">
                <a:solidFill>
                  <a:srgbClr val="008000"/>
                </a:solidFill>
              </a:rPr>
              <a:t>e</a:t>
            </a:r>
            <a:r>
              <a:rPr lang="en-US" sz="1800">
                <a:solidFill>
                  <a:srgbClr val="008000"/>
                </a:solidFill>
              </a:rPr>
              <a:t> A</a:t>
            </a:r>
            <a:r>
              <a:rPr lang="en-US" sz="1800" baseline="-25000">
                <a:solidFill>
                  <a:srgbClr val="008000"/>
                </a:solidFill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1800">
                <a:cs typeface="Symbol" charset="2"/>
                <a:sym typeface="Symbol"/>
              </a:rPr>
              <a:t> </a:t>
            </a:r>
            <a:r>
              <a:rPr lang="en-US" sz="2000">
                <a:cs typeface="Symbol" charset="2"/>
                <a:sym typeface="Symbol"/>
              </a:rPr>
              <a:t>,  </a:t>
            </a:r>
            <a:r>
              <a:rPr lang="en-US" sz="1600" i="1">
                <a:cs typeface="Symbol" charset="2"/>
                <a:sym typeface="Symbol"/>
              </a:rPr>
              <a:t>e</a:t>
            </a:r>
            <a:r>
              <a:rPr lang="en-US" sz="1600">
                <a:cs typeface="Symbol" charset="2"/>
                <a:sym typeface="Symbol"/>
              </a:rPr>
              <a:t>: fermion charge, </a:t>
            </a:r>
            <a:r>
              <a:rPr lang="en-US" sz="2000">
                <a:cs typeface="Symbol" charset="2"/>
                <a:sym typeface="Symbol"/>
              </a:rPr>
              <a:t>  =&gt;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1800">
                <a:latin typeface="Apple Chancery"/>
                <a:cs typeface="Apple Chancery"/>
              </a:rPr>
              <a:t>L</a:t>
            </a:r>
            <a:r>
              <a:rPr lang="en-US" sz="1800" baseline="-25000"/>
              <a:t>EM</a:t>
            </a:r>
            <a:r>
              <a:rPr lang="en-US" sz="2000" baseline="30000"/>
              <a:t> </a:t>
            </a:r>
            <a:r>
              <a:rPr lang="en-US" sz="1800"/>
              <a:t>absorbed</a:t>
            </a:r>
            <a:r>
              <a:rPr lang="en-US" sz="1800" baseline="30000"/>
              <a:t> </a:t>
            </a:r>
            <a:r>
              <a:rPr lang="en-US" sz="2000">
                <a:cs typeface="Symbol" charset="2"/>
              </a:rPr>
              <a:t>--&gt; </a:t>
            </a:r>
            <a:r>
              <a:rPr lang="en-US" sz="2000">
                <a:latin typeface="Apple Chancery"/>
                <a:cs typeface="Apple Chancery"/>
              </a:rPr>
              <a:t>L </a:t>
            </a:r>
            <a:r>
              <a:rPr lang="en-US" sz="2000">
                <a:cs typeface="Apple Chancery"/>
              </a:rPr>
              <a:t>becomes </a:t>
            </a:r>
            <a:r>
              <a:rPr lang="en-US" sz="2000">
                <a:latin typeface="Apple Chancery"/>
                <a:cs typeface="Apple Chancery"/>
              </a:rPr>
              <a:t>L’ = </a:t>
            </a:r>
            <a:r>
              <a:rPr lang="fr-FR" sz="2000"/>
              <a:t>    </a:t>
            </a:r>
            <a:r>
              <a:rPr lang="en-US" sz="2000">
                <a:solidFill>
                  <a:srgbClr val="FF0000"/>
                </a:solidFill>
              </a:rPr>
              <a:t>(i</a:t>
            </a:r>
            <a:r>
              <a:rPr lang="en-US" sz="2000">
                <a:solidFill>
                  <a:srgbClr val="FF0000"/>
                </a:solidFill>
                <a:latin typeface="Symbol" charset="2"/>
                <a:cs typeface="Symbol" charset="2"/>
              </a:rPr>
              <a:t>γ</a:t>
            </a:r>
            <a:r>
              <a:rPr lang="en-US" sz="2000" baseline="30000">
                <a:solidFill>
                  <a:srgbClr val="FF0000"/>
                </a:solidFill>
                <a:latin typeface="Symbol" charset="2"/>
                <a:cs typeface="Symbol" charset="2"/>
              </a:rPr>
              <a:t>μ</a:t>
            </a:r>
            <a:r>
              <a:rPr lang="en-US" sz="2000">
                <a:solidFill>
                  <a:srgbClr val="FF0000"/>
                </a:solidFill>
                <a:sym typeface="Symbol"/>
              </a:rPr>
              <a:t>D</a:t>
            </a:r>
            <a:r>
              <a:rPr lang="en-US" sz="2000" baseline="-25000">
                <a:solidFill>
                  <a:srgbClr val="FF0000"/>
                </a:solidFill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2000">
                <a:solidFill>
                  <a:srgbClr val="FF0000"/>
                </a:solidFill>
              </a:rPr>
              <a:t>-</a:t>
            </a:r>
            <a:r>
              <a:rPr lang="en-US" sz="2000"/>
              <a:t>m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 i="1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r>
              <a:rPr lang="fr-FR" sz="2000"/>
              <a:t>  -</a:t>
            </a:r>
            <a:r>
              <a:rPr lang="en-US" sz="2000" i="1"/>
              <a:t>     </a:t>
            </a:r>
            <a:r>
              <a:rPr lang="en-US" sz="2000">
                <a:solidFill>
                  <a:srgbClr val="0000FF"/>
                </a:solidFill>
              </a:rPr>
              <a:t>(</a:t>
            </a:r>
            <a:r>
              <a:rPr lang="en-US" sz="2000" i="1">
                <a:solidFill>
                  <a:srgbClr val="0000FF"/>
                </a:solidFill>
              </a:rPr>
              <a:t>e</a:t>
            </a: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  <a:latin typeface="Symbol" charset="2"/>
                <a:cs typeface="Symbol" charset="2"/>
              </a:rPr>
              <a:t>γ</a:t>
            </a:r>
            <a:r>
              <a:rPr lang="en-US" sz="2000" baseline="30000">
                <a:solidFill>
                  <a:srgbClr val="0000FF"/>
                </a:solidFill>
                <a:latin typeface="Symbol" charset="2"/>
                <a:cs typeface="Symbol" charset="2"/>
              </a:rPr>
              <a:t>μ</a:t>
            </a:r>
            <a:r>
              <a:rPr lang="en-US" sz="2000">
                <a:solidFill>
                  <a:srgbClr val="0000FF"/>
                </a:solidFill>
              </a:rPr>
              <a:t> A</a:t>
            </a:r>
            <a:r>
              <a:rPr lang="en-US" sz="2000" baseline="-25000">
                <a:solidFill>
                  <a:srgbClr val="0000FF"/>
                </a:solidFill>
                <a:latin typeface="Symbol" charset="2"/>
                <a:cs typeface="Symbol" charset="2"/>
              </a:rPr>
              <a:t>μ </a:t>
            </a:r>
            <a:r>
              <a:rPr lang="en-US" sz="2000">
                <a:solidFill>
                  <a:srgbClr val="0000FF"/>
                </a:solidFill>
                <a:latin typeface="Symbol" charset="2"/>
                <a:cs typeface="Symbol" charset="2"/>
              </a:rPr>
              <a:t>)</a:t>
            </a:r>
            <a:r>
              <a:rPr lang="en-US" sz="2000" i="1">
                <a:latin typeface="Symbol" charset="2"/>
                <a:cs typeface="Symbol" charset="2"/>
              </a:rPr>
              <a:t>Y</a:t>
            </a:r>
            <a:r>
              <a:rPr lang="en-US" sz="2000">
                <a:cs typeface="Symbol" charset="2"/>
              </a:rPr>
              <a:t>,</a:t>
            </a:r>
            <a:r>
              <a:rPr lang="en-US" sz="1800">
                <a:cs typeface="Symbol" charset="2"/>
              </a:rPr>
              <a:t>  </a:t>
            </a:r>
            <a:r>
              <a:rPr lang="en-US" sz="1800" i="1">
                <a:cs typeface="Symbol" charset="2"/>
              </a:rPr>
              <a:t>usual QED Lagrangian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000"/>
              <a:t>•</a:t>
            </a:r>
            <a:r>
              <a:rPr lang="en-US" sz="2600" b="1"/>
              <a:t> This process scheme is generalizable to any QFT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7348" y="6356350"/>
            <a:ext cx="399451" cy="365125"/>
          </a:xfrm>
        </p:spPr>
        <p:txBody>
          <a:bodyPr/>
          <a:lstStyle/>
          <a:p>
            <a:fld id="{9CE948CC-1597-5143-8D69-7F93A05DF037}" type="slidenum">
              <a:rPr lang="uk-UA"/>
              <a:t>10</a:t>
            </a:fld>
            <a:endParaRPr lang="uk-U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28788"/>
              </p:ext>
            </p:extLst>
          </p:nvPr>
        </p:nvGraphicFramePr>
        <p:xfrm>
          <a:off x="839657" y="2256297"/>
          <a:ext cx="302764" cy="34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…quation" r:id="rId3" imgW="177800" imgH="203200" progId="Equation.3">
                  <p:embed/>
                </p:oleObj>
              </mc:Choice>
              <mc:Fallback>
                <p:oleObj name="…quation" r:id="rId3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657" y="2256297"/>
                        <a:ext cx="302764" cy="34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306784"/>
              </p:ext>
            </p:extLst>
          </p:nvPr>
        </p:nvGraphicFramePr>
        <p:xfrm>
          <a:off x="3037213" y="2256297"/>
          <a:ext cx="264711" cy="30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…quation" r:id="rId5" imgW="177800" imgH="203200" progId="Equation.3">
                  <p:embed/>
                </p:oleObj>
              </mc:Choice>
              <mc:Fallback>
                <p:oleObj name="…quation" r:id="rId5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7213" y="2256297"/>
                        <a:ext cx="264711" cy="302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01063"/>
              </p:ext>
            </p:extLst>
          </p:nvPr>
        </p:nvGraphicFramePr>
        <p:xfrm>
          <a:off x="1142421" y="3845399"/>
          <a:ext cx="302764" cy="34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…quation" r:id="rId7" imgW="177800" imgH="203200" progId="Equation.3">
                  <p:embed/>
                </p:oleObj>
              </mc:Choice>
              <mc:Fallback>
                <p:oleObj name="…quation" r:id="rId7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2421" y="3845399"/>
                        <a:ext cx="302764" cy="34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49523"/>
              </p:ext>
            </p:extLst>
          </p:nvPr>
        </p:nvGraphicFramePr>
        <p:xfrm>
          <a:off x="3598600" y="5369784"/>
          <a:ext cx="302764" cy="34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…quation" r:id="rId9" imgW="177800" imgH="203200" progId="Equation.3">
                  <p:embed/>
                </p:oleObj>
              </mc:Choice>
              <mc:Fallback>
                <p:oleObj name="…quation" r:id="rId9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98600" y="5369784"/>
                        <a:ext cx="302764" cy="34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68133"/>
              </p:ext>
            </p:extLst>
          </p:nvPr>
        </p:nvGraphicFramePr>
        <p:xfrm>
          <a:off x="5250932" y="5369784"/>
          <a:ext cx="302764" cy="34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…quation" r:id="rId10" imgW="177800" imgH="203200" progId="Equation.3">
                  <p:embed/>
                </p:oleObj>
              </mc:Choice>
              <mc:Fallback>
                <p:oleObj name="…quation" r:id="rId10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0932" y="5369784"/>
                        <a:ext cx="302764" cy="34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07108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161665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/>
        </p:nvGrpSpPr>
        <p:grpSpPr>
          <a:xfrm>
            <a:off x="7094644" y="3576694"/>
            <a:ext cx="1737662" cy="2665287"/>
            <a:chOff x="7094644" y="3467207"/>
            <a:chExt cx="1737662" cy="266528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4644" y="3467207"/>
              <a:ext cx="1737662" cy="236845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7258271" y="5824717"/>
              <a:ext cx="1532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Richard Feynman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900" y="481743"/>
            <a:ext cx="8686800" cy="6239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/>
              <a:t>Diagrams: </a:t>
            </a:r>
            <a:r>
              <a:rPr lang="en-US" sz="2600"/>
              <a:t> coding software to represent interactions</a:t>
            </a:r>
          </a:p>
          <a:p>
            <a:pPr marL="0" indent="0">
              <a:buNone/>
            </a:pPr>
            <a:r>
              <a:rPr lang="en-US" sz="2600" b="1"/>
              <a:t>Rules: </a:t>
            </a:r>
            <a:r>
              <a:rPr lang="en-US" sz="2600"/>
              <a:t>decode diagrams to compute probability amplitudes</a:t>
            </a:r>
            <a:endParaRPr lang="en-US" sz="2600" i="1"/>
          </a:p>
          <a:p>
            <a:pPr marL="0" indent="0">
              <a:spcBef>
                <a:spcPts val="1128"/>
              </a:spcBef>
              <a:buNone/>
            </a:pPr>
            <a:r>
              <a:rPr lang="en-US" sz="2200" b="1"/>
              <a:t>S Matrix</a:t>
            </a:r>
            <a:r>
              <a:rPr lang="en-US" sz="2200"/>
              <a:t> :  initial states </a:t>
            </a:r>
            <a:r>
              <a:rPr lang="en-US" sz="2200">
                <a:sym typeface="Wingdings"/>
              </a:rPr>
              <a:t>--&gt; final states amplitudes.  </a:t>
            </a:r>
            <a:r>
              <a:rPr lang="en-US" sz="1800">
                <a:sym typeface="Wingdings"/>
              </a:rPr>
              <a:t> Proba = |amplitude|</a:t>
            </a:r>
            <a:r>
              <a:rPr lang="en-US" sz="1800" baseline="30000">
                <a:sym typeface="Wingdings"/>
              </a:rPr>
              <a:t>2</a:t>
            </a:r>
            <a:endParaRPr lang="en-US" sz="1800">
              <a:sym typeface="Wingdings"/>
            </a:endParaRPr>
          </a:p>
          <a:p>
            <a:pPr marL="0" indent="0">
              <a:buNone/>
            </a:pPr>
            <a:r>
              <a:rPr lang="en-US" sz="2000">
                <a:sym typeface="Wingdings"/>
              </a:rPr>
              <a:t>•</a:t>
            </a:r>
            <a:r>
              <a:rPr lang="en-US" sz="2600">
                <a:sym typeface="Wingdings"/>
              </a:rPr>
              <a:t> </a:t>
            </a:r>
            <a:r>
              <a:rPr lang="en-US" sz="2600" b="1" i="1">
                <a:sym typeface="Wingdings"/>
              </a:rPr>
              <a:t>Perturbation</a:t>
            </a:r>
            <a:r>
              <a:rPr lang="en-US" sz="2600" b="1">
                <a:sym typeface="Wingdings"/>
              </a:rPr>
              <a:t> methods</a:t>
            </a:r>
            <a:r>
              <a:rPr lang="en-US" sz="2600">
                <a:sym typeface="Wingdings"/>
              </a:rPr>
              <a:t>  </a:t>
            </a:r>
          </a:p>
          <a:p>
            <a:pPr marL="0" indent="0">
              <a:buNone/>
            </a:pPr>
            <a:r>
              <a:rPr lang="en-US" sz="1800">
                <a:sym typeface="Wingdings"/>
              </a:rPr>
              <a:t> H</a:t>
            </a:r>
            <a:r>
              <a:rPr lang="en-US" sz="1800" baseline="-25000">
                <a:sym typeface="Wingdings"/>
              </a:rPr>
              <a:t>I</a:t>
            </a:r>
            <a:r>
              <a:rPr lang="en-US" sz="1800">
                <a:sym typeface="Wingdings"/>
              </a:rPr>
              <a:t>(t)</a:t>
            </a:r>
            <a:r>
              <a:rPr lang="en-US" sz="1800" baseline="-25000">
                <a:sym typeface="Wingdings"/>
              </a:rPr>
              <a:t> </a:t>
            </a:r>
            <a:r>
              <a:rPr lang="en-US" sz="1800">
                <a:sym typeface="Wingdings"/>
              </a:rPr>
              <a:t>: interaction Hamiltonian, |</a:t>
            </a:r>
            <a:r>
              <a:rPr lang="en-US" sz="1800">
                <a:latin typeface="Symbol" charset="2"/>
                <a:cs typeface="Symbol" charset="2"/>
              </a:rPr>
              <a:t>F</a:t>
            </a:r>
            <a:r>
              <a:rPr lang="en-US" sz="1800"/>
              <a:t>(t)&gt;</a:t>
            </a:r>
            <a:r>
              <a:rPr lang="fr-FR" sz="1800">
                <a:effectLst/>
              </a:rPr>
              <a:t> : state of system. </a:t>
            </a:r>
            <a:r>
              <a:rPr lang="fr-FR" sz="2000">
                <a:effectLst/>
              </a:rPr>
              <a:t> </a:t>
            </a:r>
            <a:r>
              <a:rPr lang="en-US" sz="2000"/>
              <a:t>S</a:t>
            </a:r>
            <a:r>
              <a:rPr lang="en-US" sz="2000" baseline="-25000"/>
              <a:t>FI </a:t>
            </a:r>
            <a:r>
              <a:rPr lang="en-US" sz="2000"/>
              <a:t>op: </a:t>
            </a:r>
            <a:r>
              <a:rPr lang="en-US" sz="2000" i="1"/>
              <a:t>initial</a:t>
            </a:r>
            <a:r>
              <a:rPr lang="en-US" sz="2000"/>
              <a:t> state -&gt; </a:t>
            </a:r>
            <a:r>
              <a:rPr lang="en-US" sz="2000" i="1"/>
              <a:t>final</a:t>
            </a:r>
            <a:r>
              <a:rPr lang="fr-FR" sz="2000">
                <a:effectLst/>
              </a:rPr>
              <a:t> state</a:t>
            </a:r>
          </a:p>
          <a:p>
            <a:pPr marL="0" indent="0">
              <a:buNone/>
            </a:pPr>
            <a:r>
              <a:rPr lang="fr-FR" sz="1800">
                <a:effectLst/>
              </a:rPr>
              <a:t>         </a:t>
            </a:r>
            <a:r>
              <a:rPr lang="en-US" sz="1800"/>
              <a:t>i(d/dt)|</a:t>
            </a:r>
            <a:r>
              <a:rPr lang="en-US" sz="1800">
                <a:latin typeface="Symbol" charset="2"/>
                <a:cs typeface="Symbol" charset="2"/>
              </a:rPr>
              <a:t>F</a:t>
            </a:r>
            <a:r>
              <a:rPr lang="en-US" sz="1800"/>
              <a:t>&gt; = H</a:t>
            </a:r>
            <a:r>
              <a:rPr lang="en-US" sz="1800" baseline="-25000"/>
              <a:t>I </a:t>
            </a:r>
            <a:r>
              <a:rPr lang="en-US" sz="1800"/>
              <a:t>|</a:t>
            </a:r>
            <a:r>
              <a:rPr lang="en-US" sz="1800">
                <a:latin typeface="Symbol" charset="2"/>
                <a:cs typeface="Symbol" charset="2"/>
              </a:rPr>
              <a:t>F</a:t>
            </a:r>
            <a:r>
              <a:rPr lang="en-US" sz="1800"/>
              <a:t>&gt; =&gt;  S</a:t>
            </a:r>
            <a:r>
              <a:rPr lang="en-US" sz="1800" baseline="-25000"/>
              <a:t>FI </a:t>
            </a:r>
            <a:r>
              <a:rPr lang="en-US" sz="1800"/>
              <a:t> = e</a:t>
            </a:r>
            <a:r>
              <a:rPr lang="en-US" sz="1800" baseline="30000"/>
              <a:t>-i </a:t>
            </a:r>
            <a:r>
              <a:rPr lang="en-US" sz="1800" baseline="30000">
                <a:latin typeface="Apple Chancery"/>
                <a:cs typeface="Apple Chancery"/>
              </a:rPr>
              <a:t>I</a:t>
            </a:r>
            <a:r>
              <a:rPr lang="en-US" sz="1800"/>
              <a:t> , with  </a:t>
            </a:r>
            <a:r>
              <a:rPr lang="en-US" sz="1800">
                <a:latin typeface="Apple Chancery"/>
                <a:cs typeface="Apple Chancery"/>
              </a:rPr>
              <a:t>I=</a:t>
            </a:r>
            <a:r>
              <a:rPr lang="en-US" sz="2200">
                <a:latin typeface="Apple Chancery"/>
                <a:cs typeface="Apple Chancery"/>
              </a:rPr>
              <a:t>∫</a:t>
            </a:r>
            <a:r>
              <a:rPr lang="en-US" sz="1800" baseline="-25000">
                <a:cs typeface="Apple Chancery"/>
              </a:rPr>
              <a:t>Ti</a:t>
            </a:r>
            <a:r>
              <a:rPr lang="en-US" sz="1800" baseline="30000">
                <a:cs typeface="Apple Chancery"/>
              </a:rPr>
              <a:t>Tf</a:t>
            </a:r>
            <a:r>
              <a:rPr lang="en-US" sz="1800" baseline="30000">
                <a:solidFill>
                  <a:prstClr val="black"/>
                </a:solidFill>
              </a:rPr>
              <a:t> </a:t>
            </a:r>
            <a:r>
              <a:rPr lang="en-US" sz="2200">
                <a:latin typeface="Apple Chancery"/>
                <a:cs typeface="Apple Chancery"/>
              </a:rPr>
              <a:t>∫</a:t>
            </a:r>
            <a:r>
              <a:rPr lang="en-US" sz="1800">
                <a:latin typeface="Apple Chancery"/>
                <a:cs typeface="Apple Chancery"/>
                <a:sym typeface="Wingdings"/>
              </a:rPr>
              <a:t>H</a:t>
            </a:r>
            <a:r>
              <a:rPr lang="en-US" sz="1800" baseline="-25000">
                <a:cs typeface="Apple Chancery"/>
                <a:sym typeface="Wingdings"/>
              </a:rPr>
              <a:t>I </a:t>
            </a:r>
            <a:r>
              <a:rPr lang="en-US" sz="1800">
                <a:cs typeface="Apple Chancery"/>
                <a:sym typeface="Wingdings"/>
              </a:rPr>
              <a:t>d</a:t>
            </a:r>
            <a:r>
              <a:rPr lang="en-US" sz="1800" baseline="30000">
                <a:cs typeface="Apple Chancery"/>
                <a:sym typeface="Wingdings"/>
              </a:rPr>
              <a:t>4</a:t>
            </a:r>
            <a:r>
              <a:rPr lang="en-US" sz="1800">
                <a:cs typeface="Apple Chancery"/>
                <a:sym typeface="Wingdings"/>
              </a:rPr>
              <a:t>z</a:t>
            </a:r>
            <a:endParaRPr lang="en-US" sz="1800"/>
          </a:p>
          <a:p>
            <a:pPr marL="0" indent="0">
              <a:spcBef>
                <a:spcPts val="1032"/>
              </a:spcBef>
              <a:buNone/>
            </a:pPr>
            <a:r>
              <a:rPr lang="en-US" sz="1800">
                <a:cs typeface="Apple Chancery"/>
                <a:sym typeface="Wingdings"/>
              </a:rPr>
              <a:t>-  </a:t>
            </a:r>
            <a:r>
              <a:rPr lang="en-US" sz="1800">
                <a:sym typeface="Wingdings"/>
              </a:rPr>
              <a:t>H</a:t>
            </a:r>
            <a:r>
              <a:rPr lang="en-US" sz="1800" baseline="-25000">
                <a:sym typeface="Wingdings"/>
              </a:rPr>
              <a:t>I </a:t>
            </a:r>
            <a:r>
              <a:rPr lang="en-US" sz="1800">
                <a:cs typeface="Apple Chancery"/>
                <a:sym typeface="Wingdings"/>
              </a:rPr>
              <a:t> energy</a:t>
            </a:r>
            <a:r>
              <a:rPr lang="en-US" sz="1800" baseline="-25000">
                <a:sym typeface="Wingdings"/>
              </a:rPr>
              <a:t> </a:t>
            </a:r>
            <a:r>
              <a:rPr lang="en-US" sz="1800">
                <a:sym typeface="Wingdings"/>
              </a:rPr>
              <a:t> is weak </a:t>
            </a:r>
            <a:r>
              <a:rPr lang="en-US" sz="1600">
                <a:sym typeface="Wingdings"/>
              </a:rPr>
              <a:t> (</a:t>
            </a:r>
            <a:r>
              <a:rPr lang="en-US" sz="1600" i="1">
                <a:latin typeface="Symbol" charset="2"/>
                <a:cs typeface="Symbol" charset="2"/>
                <a:sym typeface="Wingdings"/>
              </a:rPr>
              <a:t>a </a:t>
            </a:r>
            <a:r>
              <a:rPr lang="en-US" sz="1600">
                <a:sym typeface="Wingdings"/>
              </a:rPr>
              <a:t>coupling cst </a:t>
            </a:r>
            <a:r>
              <a:rPr lang="en-US" sz="1600" i="1">
                <a:cs typeface="Symbol" charset="2"/>
                <a:sym typeface="Wingdings"/>
              </a:rPr>
              <a:t>=1/137</a:t>
            </a:r>
            <a:r>
              <a:rPr lang="en-US" sz="1600">
                <a:cs typeface="Symbol" charset="2"/>
                <a:sym typeface="Wingdings"/>
              </a:rPr>
              <a:t>)  = </a:t>
            </a:r>
            <a:r>
              <a:rPr lang="en-US" sz="1800">
                <a:sym typeface="Wingdings"/>
              </a:rPr>
              <a:t>&gt;  </a:t>
            </a:r>
            <a:r>
              <a:rPr lang="en-US" sz="1800">
                <a:latin typeface="Apple Chancery"/>
                <a:cs typeface="Apple Chancery"/>
              </a:rPr>
              <a:t>I</a:t>
            </a:r>
            <a:r>
              <a:rPr lang="en-US" sz="1800">
                <a:cs typeface="Apple Chancery"/>
                <a:sym typeface="Wingdings"/>
              </a:rPr>
              <a:t> can be computed iteratively</a:t>
            </a:r>
            <a:r>
              <a:rPr lang="en-US" sz="1600">
                <a:cs typeface="Apple Chancery"/>
                <a:sym typeface="Wingdings"/>
              </a:rPr>
              <a:t> (</a:t>
            </a:r>
            <a:r>
              <a:rPr lang="en-US" sz="1600" i="1">
                <a:cs typeface="Apple Chancery"/>
                <a:sym typeface="Wingdings"/>
              </a:rPr>
              <a:t>Taylor series</a:t>
            </a:r>
            <a:r>
              <a:rPr lang="en-US" sz="1600">
                <a:cs typeface="Apple Chancery"/>
                <a:sym typeface="Wingdings"/>
              </a:rPr>
              <a:t>)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>
                <a:cs typeface="Apple Chancery"/>
                <a:sym typeface="Wingdings"/>
              </a:rPr>
              <a:t>-  Temporal order of integrands: “</a:t>
            </a:r>
            <a:r>
              <a:rPr lang="en-US" sz="1800" i="1">
                <a:cs typeface="Apple Chancery"/>
                <a:sym typeface="Wingdings"/>
              </a:rPr>
              <a:t>normal ordering”</a:t>
            </a:r>
            <a:endParaRPr lang="en-US" sz="1800">
              <a:cs typeface="Apple Chancery"/>
              <a:sym typeface="Wingdings"/>
            </a:endParaRPr>
          </a:p>
          <a:p>
            <a:pPr marL="0" indent="0">
              <a:spcBef>
                <a:spcPts val="1080"/>
              </a:spcBef>
              <a:buNone/>
            </a:pPr>
            <a:r>
              <a:rPr lang="en-US" sz="1800">
                <a:cs typeface="Apple Chancery"/>
                <a:sym typeface="Wingdings"/>
              </a:rPr>
              <a:t>•</a:t>
            </a:r>
            <a:r>
              <a:rPr lang="en-US" sz="2200">
                <a:cs typeface="Apple Chancery"/>
                <a:sym typeface="Wingdings"/>
              </a:rPr>
              <a:t> </a:t>
            </a:r>
            <a:r>
              <a:rPr lang="en-US" sz="2600" b="1">
                <a:cs typeface="Apple Chancery"/>
                <a:sym typeface="Wingdings"/>
              </a:rPr>
              <a:t>Wick’s theorem</a:t>
            </a:r>
            <a:r>
              <a:rPr lang="en-US" sz="2000">
                <a:cs typeface="Apple Chancery"/>
                <a:sym typeface="Wingdings"/>
              </a:rPr>
              <a:t> --&gt; </a:t>
            </a:r>
            <a:r>
              <a:rPr lang="en-US" sz="2200">
                <a:cs typeface="Apple Chancery"/>
                <a:sym typeface="Wingdings"/>
              </a:rPr>
              <a:t>Dyson series: </a:t>
            </a:r>
            <a:r>
              <a:rPr lang="en-US" sz="1800">
                <a:cs typeface="Apple Chancery"/>
                <a:sym typeface="Wingdings"/>
              </a:rPr>
              <a:t>perturbative</a:t>
            </a:r>
            <a:r>
              <a:rPr lang="en-US" sz="2200">
                <a:cs typeface="Apple Chancery"/>
                <a:sym typeface="Wingdings"/>
              </a:rPr>
              <a:t> expansion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>
                <a:cs typeface="Apple Chancery"/>
                <a:sym typeface="Wingdings"/>
              </a:rPr>
              <a:t> of </a:t>
            </a:r>
            <a:r>
              <a:rPr lang="en-US" sz="2200" i="1">
                <a:cs typeface="Apple Chancery"/>
                <a:sym typeface="Wingdings"/>
              </a:rPr>
              <a:t>time evolution operator</a:t>
            </a:r>
            <a:r>
              <a:rPr lang="en-US" sz="2400">
                <a:cs typeface="Apple Chancery"/>
                <a:sym typeface="Wingdings"/>
              </a:rPr>
              <a:t> </a:t>
            </a:r>
            <a:r>
              <a:rPr lang="en-US" sz="2200">
                <a:cs typeface="Apple Chancery"/>
                <a:sym typeface="Wingdings"/>
              </a:rPr>
              <a:t>--&gt; </a:t>
            </a:r>
            <a:r>
              <a:rPr lang="en-US" sz="2200" b="1">
                <a:cs typeface="Apple Chancery"/>
                <a:sym typeface="Wingdings"/>
              </a:rPr>
              <a:t>increasing precision</a:t>
            </a:r>
            <a:endParaRPr lang="en-US" sz="2200" b="1" i="1">
              <a:cs typeface="Apple Chancery"/>
              <a:sym typeface="Wingdings"/>
            </a:endParaRPr>
          </a:p>
          <a:p>
            <a:pPr marL="0" indent="0">
              <a:buNone/>
            </a:pPr>
            <a:r>
              <a:rPr lang="en-US" sz="1800">
                <a:cs typeface="Apple Chancery"/>
                <a:sym typeface="Wingdings"/>
              </a:rPr>
              <a:t>•</a:t>
            </a:r>
            <a:r>
              <a:rPr lang="en-US" sz="2600" b="1">
                <a:cs typeface="Apple Chancery"/>
                <a:sym typeface="Wingdings"/>
              </a:rPr>
              <a:t> Feynman Propagators</a:t>
            </a:r>
          </a:p>
          <a:p>
            <a:pPr marL="0" indent="0">
              <a:buNone/>
            </a:pPr>
            <a:r>
              <a:rPr lang="en-US" sz="2000" i="1">
                <a:cs typeface="Apple Chancery"/>
                <a:sym typeface="Wingdings"/>
              </a:rPr>
              <a:t>  </a:t>
            </a:r>
            <a:r>
              <a:rPr lang="en-US" sz="2200" i="1">
                <a:cs typeface="Apple Chancery"/>
                <a:sym typeface="Wingdings"/>
              </a:rPr>
              <a:t> </a:t>
            </a:r>
            <a:r>
              <a:rPr lang="en-US" sz="2200">
                <a:cs typeface="Apple Chancery"/>
                <a:sym typeface="Wingdings"/>
              </a:rPr>
              <a:t>TR </a:t>
            </a:r>
            <a:r>
              <a:rPr lang="en-US" sz="2200" i="1">
                <a:cs typeface="Apple Chancery"/>
                <a:sym typeface="Wingdings"/>
              </a:rPr>
              <a:t>amplitude of</a:t>
            </a:r>
            <a:r>
              <a:rPr lang="en-US" sz="2200" b="1" i="1">
                <a:cs typeface="Apple Chancery"/>
                <a:sym typeface="Wingdings"/>
              </a:rPr>
              <a:t> transition </a:t>
            </a:r>
            <a:r>
              <a:rPr lang="en-US" sz="2200">
                <a:cs typeface="Apple Chancery"/>
                <a:sym typeface="Wingdings"/>
              </a:rPr>
              <a:t>: Input (</a:t>
            </a:r>
            <a:r>
              <a:rPr lang="en-US" sz="2200" b="1">
                <a:cs typeface="Apple Chancery"/>
                <a:sym typeface="Wingdings"/>
              </a:rPr>
              <a:t>x</a:t>
            </a:r>
            <a:r>
              <a:rPr lang="en-US" sz="2200">
                <a:cs typeface="Apple Chancery"/>
                <a:sym typeface="Wingdings"/>
              </a:rPr>
              <a:t>,t</a:t>
            </a:r>
            <a:r>
              <a:rPr lang="en-US" sz="2200" i="1">
                <a:cs typeface="Apple Chancery"/>
                <a:sym typeface="Wingdings"/>
              </a:rPr>
              <a:t>) --&gt; </a:t>
            </a:r>
            <a:r>
              <a:rPr lang="en-US" sz="2200">
                <a:cs typeface="Apple Chancery"/>
                <a:sym typeface="Wingdings"/>
              </a:rPr>
              <a:t>Output (</a:t>
            </a:r>
            <a:r>
              <a:rPr lang="en-US" sz="2200" b="1">
                <a:cs typeface="Apple Chancery"/>
                <a:sym typeface="Wingdings"/>
              </a:rPr>
              <a:t>y</a:t>
            </a:r>
            <a:r>
              <a:rPr lang="en-US" sz="2200">
                <a:cs typeface="Apple Chancery"/>
                <a:sym typeface="Wingdings"/>
              </a:rPr>
              <a:t>,t’)</a:t>
            </a:r>
            <a:endParaRPr lang="en-US" sz="2200" b="1" i="1">
              <a:cs typeface="Apple Chancery"/>
              <a:sym typeface="Wingdings"/>
            </a:endParaRPr>
          </a:p>
          <a:p>
            <a:pPr marL="0" indent="0">
              <a:spcBef>
                <a:spcPts val="1008"/>
              </a:spcBef>
              <a:buNone/>
            </a:pPr>
            <a:r>
              <a:rPr lang="en-US" sz="1800">
                <a:effectLst/>
                <a:cs typeface="Apple Chancery"/>
                <a:sym typeface="Wingdings"/>
              </a:rPr>
              <a:t>    TR = -i VEV (T),   T: </a:t>
            </a:r>
            <a:r>
              <a:rPr lang="en-US" sz="1800" i="1">
                <a:effectLst/>
                <a:cs typeface="Apple Chancery"/>
                <a:sym typeface="Wingdings"/>
              </a:rPr>
              <a:t>Time Ordering Operator</a:t>
            </a:r>
            <a:endParaRPr lang="fr-FR" sz="1800" i="1">
              <a:effectLst/>
              <a:cs typeface="Apple Chancery"/>
            </a:endParaRPr>
          </a:p>
          <a:p>
            <a:pPr marL="0" indent="0">
              <a:spcBef>
                <a:spcPts val="1032"/>
              </a:spcBef>
              <a:buNone/>
            </a:pPr>
            <a:r>
              <a:rPr lang="en-US" sz="1800"/>
              <a:t>    TR (x-y) = &lt;0|T{</a:t>
            </a:r>
            <a:r>
              <a:rPr lang="en-US" sz="1800" i="1">
                <a:latin typeface="Symbol" charset="2"/>
                <a:cs typeface="Symbol" charset="2"/>
              </a:rPr>
              <a:t>φ</a:t>
            </a:r>
            <a:r>
              <a:rPr lang="en-US" sz="1800"/>
              <a:t>(x), </a:t>
            </a:r>
            <a:r>
              <a:rPr lang="en-US" sz="1800" i="1">
                <a:latin typeface="Symbol" charset="2"/>
                <a:cs typeface="Symbol" charset="2"/>
              </a:rPr>
              <a:t>φ</a:t>
            </a:r>
            <a:r>
              <a:rPr lang="en-US" sz="1800"/>
              <a:t>*(y)}|0&gt;   ----Math---&gt; TR expressed</a:t>
            </a:r>
            <a:r>
              <a:rPr lang="en-US" sz="1800" i="1"/>
              <a:t> in 4-momentum</a:t>
            </a:r>
            <a:r>
              <a:rPr lang="en-US" sz="1800"/>
              <a:t> </a:t>
            </a:r>
            <a:r>
              <a:rPr lang="en-US" sz="1800" i="1"/>
              <a:t>space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20436"/>
            <a:ext cx="8229600" cy="693737"/>
          </a:xfrm>
        </p:spPr>
        <p:txBody>
          <a:bodyPr>
            <a:normAutofit/>
          </a:bodyPr>
          <a:lstStyle/>
          <a:p>
            <a:r>
              <a:rPr lang="en-US" sz="3200" b="1"/>
              <a:t> </a:t>
            </a:r>
            <a:r>
              <a:rPr lang="en-US" sz="3200" b="1" i="1"/>
              <a:t>Feynman diagrams and rules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7046" y="6356350"/>
            <a:ext cx="349753" cy="365125"/>
          </a:xfrm>
        </p:spPr>
        <p:txBody>
          <a:bodyPr/>
          <a:lstStyle/>
          <a:p>
            <a:fld id="{9CE948CC-1597-5143-8D69-7F93A05DF037}" type="slidenum">
              <a:rPr lang="uk-UA"/>
              <a:t>11</a:t>
            </a:fld>
            <a:endParaRPr lang="uk-UA"/>
          </a:p>
        </p:txBody>
      </p:sp>
      <p:sp>
        <p:nvSpPr>
          <p:cNvPr id="5" name="ZoneTexte 4"/>
          <p:cNvSpPr txBox="1"/>
          <p:nvPr/>
        </p:nvSpPr>
        <p:spPr>
          <a:xfrm>
            <a:off x="128771" y="6567586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19685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r 45"/>
          <p:cNvGrpSpPr/>
          <p:nvPr/>
        </p:nvGrpSpPr>
        <p:grpSpPr>
          <a:xfrm>
            <a:off x="457199" y="1359648"/>
            <a:ext cx="8318859" cy="3205200"/>
            <a:chOff x="457199" y="1359648"/>
            <a:chExt cx="8318859" cy="3205200"/>
          </a:xfrm>
        </p:grpSpPr>
        <p:grpSp>
          <p:nvGrpSpPr>
            <p:cNvPr id="44" name="Grouper 43"/>
            <p:cNvGrpSpPr/>
            <p:nvPr/>
          </p:nvGrpSpPr>
          <p:grpSpPr>
            <a:xfrm>
              <a:off x="457200" y="1359648"/>
              <a:ext cx="8318858" cy="3205200"/>
              <a:chOff x="457200" y="1359648"/>
              <a:chExt cx="8318858" cy="3205200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359648"/>
                <a:ext cx="8147913" cy="2690438"/>
              </a:xfrm>
              <a:prstGeom prst="rect">
                <a:avLst/>
              </a:prstGeom>
            </p:spPr>
          </p:pic>
          <p:grpSp>
            <p:nvGrpSpPr>
              <p:cNvPr id="4" name="Grouper 3"/>
              <p:cNvGrpSpPr/>
              <p:nvPr/>
            </p:nvGrpSpPr>
            <p:grpSpPr>
              <a:xfrm>
                <a:off x="1819219" y="3794044"/>
                <a:ext cx="942774" cy="649377"/>
                <a:chOff x="1819219" y="3794044"/>
                <a:chExt cx="942774" cy="649377"/>
              </a:xfrm>
            </p:grpSpPr>
            <p:sp>
              <p:nvSpPr>
                <p:cNvPr id="18" name="ZoneTexte 17"/>
                <p:cNvSpPr txBox="1"/>
                <p:nvPr/>
              </p:nvSpPr>
              <p:spPr>
                <a:xfrm>
                  <a:off x="1819219" y="4074089"/>
                  <a:ext cx="942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Vertex</a:t>
                  </a:r>
                </a:p>
              </p:txBody>
            </p:sp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2212236" y="3794044"/>
                  <a:ext cx="0" cy="28804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er 30"/>
              <p:cNvGrpSpPr/>
              <p:nvPr/>
            </p:nvGrpSpPr>
            <p:grpSpPr>
              <a:xfrm>
                <a:off x="4265889" y="3786042"/>
                <a:ext cx="684803" cy="641377"/>
                <a:chOff x="4265889" y="3786042"/>
                <a:chExt cx="684803" cy="641377"/>
              </a:xfrm>
            </p:grpSpPr>
            <p:sp>
              <p:nvSpPr>
                <p:cNvPr id="16" name="ZoneTexte 15"/>
                <p:cNvSpPr txBox="1"/>
                <p:nvPr/>
              </p:nvSpPr>
              <p:spPr>
                <a:xfrm>
                  <a:off x="4265889" y="4058087"/>
                  <a:ext cx="684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Input</a:t>
                  </a:r>
                </a:p>
              </p:txBody>
            </p:sp>
            <p:cxnSp>
              <p:nvCxnSpPr>
                <p:cNvPr id="17" name="Connecteur droit avec flèche 16"/>
                <p:cNvCxnSpPr/>
                <p:nvPr/>
              </p:nvCxnSpPr>
              <p:spPr>
                <a:xfrm flipV="1">
                  <a:off x="4646186" y="3786042"/>
                  <a:ext cx="0" cy="28804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er 35"/>
              <p:cNvGrpSpPr/>
              <p:nvPr/>
            </p:nvGrpSpPr>
            <p:grpSpPr>
              <a:xfrm>
                <a:off x="7920084" y="3770040"/>
                <a:ext cx="855974" cy="649378"/>
                <a:chOff x="7920084" y="3770040"/>
                <a:chExt cx="855974" cy="649378"/>
              </a:xfrm>
            </p:grpSpPr>
            <p:sp>
              <p:nvSpPr>
                <p:cNvPr id="14" name="ZoneTexte 13"/>
                <p:cNvSpPr txBox="1"/>
                <p:nvPr/>
              </p:nvSpPr>
              <p:spPr>
                <a:xfrm>
                  <a:off x="7920084" y="4050086"/>
                  <a:ext cx="855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Output</a:t>
                  </a:r>
                </a:p>
              </p:txBody>
            </p:sp>
            <p:cxnSp>
              <p:nvCxnSpPr>
                <p:cNvPr id="15" name="Connecteur droit avec flèche 14"/>
                <p:cNvCxnSpPr/>
                <p:nvPr/>
              </p:nvCxnSpPr>
              <p:spPr>
                <a:xfrm flipV="1">
                  <a:off x="8260024" y="3770040"/>
                  <a:ext cx="0" cy="28804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ZoneTexte 9"/>
              <p:cNvSpPr txBox="1"/>
              <p:nvPr/>
            </p:nvSpPr>
            <p:spPr>
              <a:xfrm>
                <a:off x="6247849" y="4195516"/>
                <a:ext cx="1433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Internal edge</a:t>
                </a:r>
              </a:p>
            </p:txBody>
          </p:sp>
          <p:grpSp>
            <p:nvGrpSpPr>
              <p:cNvPr id="43" name="Grouper 42"/>
              <p:cNvGrpSpPr/>
              <p:nvPr/>
            </p:nvGrpSpPr>
            <p:grpSpPr>
              <a:xfrm>
                <a:off x="6601639" y="3938068"/>
                <a:ext cx="651926" cy="288047"/>
                <a:chOff x="6601639" y="3938068"/>
                <a:chExt cx="651926" cy="288047"/>
              </a:xfrm>
            </p:grpSpPr>
            <p:cxnSp>
              <p:nvCxnSpPr>
                <p:cNvPr id="12" name="Connecteur droit avec flèche 11"/>
                <p:cNvCxnSpPr/>
                <p:nvPr/>
              </p:nvCxnSpPr>
              <p:spPr>
                <a:xfrm flipV="1">
                  <a:off x="6927602" y="3938068"/>
                  <a:ext cx="0" cy="28804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6601639" y="3938068"/>
                  <a:ext cx="65192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er 25"/>
            <p:cNvGrpSpPr/>
            <p:nvPr/>
          </p:nvGrpSpPr>
          <p:grpSpPr>
            <a:xfrm>
              <a:off x="7673537" y="1359648"/>
              <a:ext cx="1013263" cy="369332"/>
              <a:chOff x="7652131" y="1524259"/>
              <a:chExt cx="995571" cy="369332"/>
            </a:xfrm>
          </p:grpSpPr>
          <p:cxnSp>
            <p:nvCxnSpPr>
              <p:cNvPr id="24" name="Connecteur droit avec flèche 23"/>
              <p:cNvCxnSpPr/>
              <p:nvPr/>
            </p:nvCxnSpPr>
            <p:spPr>
              <a:xfrm>
                <a:off x="7652131" y="1759604"/>
                <a:ext cx="49460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8163656" y="1524259"/>
                <a:ext cx="4840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/>
                  <a:t>f+</a:t>
                </a:r>
                <a:endParaRPr lang="en-US"/>
              </a:p>
            </p:txBody>
          </p:sp>
        </p:grpSp>
        <p:grpSp>
          <p:nvGrpSpPr>
            <p:cNvPr id="29" name="Grouper 28"/>
            <p:cNvGrpSpPr/>
            <p:nvPr/>
          </p:nvGrpSpPr>
          <p:grpSpPr>
            <a:xfrm>
              <a:off x="7673537" y="2591289"/>
              <a:ext cx="950270" cy="369332"/>
              <a:chOff x="7652131" y="2755900"/>
              <a:chExt cx="933678" cy="369332"/>
            </a:xfrm>
          </p:grpSpPr>
          <p:cxnSp>
            <p:nvCxnSpPr>
              <p:cNvPr id="27" name="Connecteur droit avec flèche 26"/>
              <p:cNvCxnSpPr/>
              <p:nvPr/>
            </p:nvCxnSpPr>
            <p:spPr>
              <a:xfrm>
                <a:off x="7652131" y="2959100"/>
                <a:ext cx="51435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8166485" y="2755900"/>
                <a:ext cx="4193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/>
                  <a:t>f</a:t>
                </a:r>
                <a:r>
                  <a:rPr lang="en-US"/>
                  <a:t>-</a:t>
                </a:r>
              </a:p>
            </p:txBody>
          </p:sp>
        </p:grpSp>
        <p:cxnSp>
          <p:nvCxnSpPr>
            <p:cNvPr id="37" name="Connecteur droit avec flèche 36"/>
            <p:cNvCxnSpPr/>
            <p:nvPr/>
          </p:nvCxnSpPr>
          <p:spPr>
            <a:xfrm>
              <a:off x="969324" y="3098257"/>
              <a:ext cx="0" cy="384917"/>
            </a:xfrm>
            <a:prstGeom prst="straightConnector1">
              <a:avLst/>
            </a:prstGeom>
            <a:ln w="38100" cmpd="sng">
              <a:solidFill>
                <a:srgbClr val="4F81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457199" y="2728925"/>
              <a:ext cx="1362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Decoding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822399"/>
            <a:ext cx="8750300" cy="570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/>
              <a:t>Bhabha interaction</a:t>
            </a:r>
            <a:r>
              <a:rPr lang="en-US" sz="2800"/>
              <a:t>: </a:t>
            </a:r>
            <a:r>
              <a:rPr lang="en-US" sz="2800" b="1"/>
              <a:t>scattering or annihilation</a:t>
            </a:r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r>
              <a:rPr lang="en-US" sz="2000" b="1"/>
              <a:t>Note</a:t>
            </a:r>
            <a:r>
              <a:rPr lang="en-US" sz="2000" b="1" i="1"/>
              <a:t>:</a:t>
            </a:r>
            <a:r>
              <a:rPr lang="en-US" sz="2000"/>
              <a:t>  </a:t>
            </a:r>
            <a:r>
              <a:rPr lang="en-US" sz="1800"/>
              <a:t>“virtual particles” (</a:t>
            </a:r>
            <a:r>
              <a:rPr lang="en-US" sz="1800" i="1"/>
              <a:t>internal edges</a:t>
            </a:r>
            <a:r>
              <a:rPr lang="en-US" sz="1800"/>
              <a:t>)</a:t>
            </a:r>
            <a:r>
              <a:rPr lang="en-US" sz="2000"/>
              <a:t> are</a:t>
            </a:r>
            <a:r>
              <a:rPr lang="en-US" sz="2000" b="1"/>
              <a:t> unobservables</a:t>
            </a:r>
            <a:r>
              <a:rPr lang="en-US" sz="2000"/>
              <a:t>, they are not</a:t>
            </a:r>
            <a:r>
              <a:rPr lang="en-US" sz="2000" b="1"/>
              <a:t> particles</a:t>
            </a:r>
            <a:r>
              <a:rPr lang="en-US" sz="2000"/>
              <a:t>    but </a:t>
            </a:r>
            <a:r>
              <a:rPr lang="en-US" sz="2000" b="1" i="1"/>
              <a:t>fleeting disturbances</a:t>
            </a:r>
            <a:r>
              <a:rPr lang="en-US" sz="2000"/>
              <a:t>.</a:t>
            </a:r>
            <a:r>
              <a:rPr lang="en-US" sz="1800"/>
              <a:t> </a:t>
            </a:r>
          </a:p>
          <a:p>
            <a:pPr marL="0" indent="0">
              <a:buNone/>
            </a:pPr>
            <a:r>
              <a:rPr lang="en-US" sz="2000" b="1"/>
              <a:t>Diagrams are not the reality</a:t>
            </a:r>
            <a:r>
              <a:rPr lang="en-US" sz="2000"/>
              <a:t>,</a:t>
            </a:r>
            <a:r>
              <a:rPr lang="en-US" sz="2000" b="1"/>
              <a:t> but a </a:t>
            </a:r>
            <a:r>
              <a:rPr lang="en-US" sz="2000" b="1" i="1"/>
              <a:t>calculation tool</a:t>
            </a:r>
            <a:endParaRPr lang="en-US" sz="2000" b="1" i="1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i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660400"/>
          </a:xfrm>
        </p:spPr>
        <p:txBody>
          <a:bodyPr>
            <a:normAutofit/>
          </a:bodyPr>
          <a:lstStyle/>
          <a:p>
            <a:r>
              <a:rPr lang="en-US" sz="3200" b="1" i="1"/>
              <a:t>Example of loopless diagrams</a:t>
            </a:r>
            <a:r>
              <a:rPr lang="en-US" sz="3200"/>
              <a:t> </a:t>
            </a:r>
          </a:p>
        </p:txBody>
      </p:sp>
      <p:grpSp>
        <p:nvGrpSpPr>
          <p:cNvPr id="23" name="Grouper 22"/>
          <p:cNvGrpSpPr/>
          <p:nvPr/>
        </p:nvGrpSpPr>
        <p:grpSpPr>
          <a:xfrm>
            <a:off x="927458" y="2034562"/>
            <a:ext cx="1981865" cy="369332"/>
            <a:chOff x="1023842" y="2199173"/>
            <a:chExt cx="1947261" cy="369332"/>
          </a:xfrm>
        </p:grpSpPr>
        <p:sp>
          <p:nvSpPr>
            <p:cNvPr id="21" name="ZoneTexte 20"/>
            <p:cNvSpPr txBox="1"/>
            <p:nvPr/>
          </p:nvSpPr>
          <p:spPr>
            <a:xfrm>
              <a:off x="1023842" y="2199173"/>
              <a:ext cx="1566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virtual photon</a:t>
              </a: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2476502" y="2401608"/>
              <a:ext cx="4946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577490" y="4468534"/>
            <a:ext cx="5440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kern="1200"/>
              <a:t>p</a:t>
            </a:r>
            <a:r>
              <a:rPr lang="en-US" kern="1200"/>
              <a:t>, </a:t>
            </a:r>
            <a:r>
              <a:rPr lang="en-US" i="1" kern="1200"/>
              <a:t>p</a:t>
            </a:r>
            <a:r>
              <a:rPr lang="en-US" kern="1200"/>
              <a:t>’,</a:t>
            </a:r>
            <a:r>
              <a:rPr lang="en-US" i="1" kern="1200"/>
              <a:t> k</a:t>
            </a:r>
            <a:r>
              <a:rPr lang="en-US" kern="1200"/>
              <a:t>, </a:t>
            </a:r>
            <a:r>
              <a:rPr lang="en-US" i="1" kern="1200"/>
              <a:t>k</a:t>
            </a:r>
            <a:r>
              <a:rPr lang="en-US" kern="1200"/>
              <a:t>’: 4-momenta</a:t>
            </a:r>
            <a:r>
              <a:rPr lang="en-US" sz="2200" kern="1200"/>
              <a:t>,    </a:t>
            </a:r>
            <a:r>
              <a:rPr lang="en-US" kern="1200"/>
              <a:t>1/(</a:t>
            </a:r>
            <a:r>
              <a:rPr lang="en-US" i="1" kern="1200"/>
              <a:t>k </a:t>
            </a:r>
            <a:r>
              <a:rPr lang="en-US" kern="1200"/>
              <a:t>+ </a:t>
            </a:r>
            <a:r>
              <a:rPr lang="en-US" i="1" kern="1200"/>
              <a:t>p</a:t>
            </a:r>
            <a:r>
              <a:rPr lang="en-US" kern="1200"/>
              <a:t>)</a:t>
            </a:r>
            <a:r>
              <a:rPr lang="en-US" kern="1200" baseline="30000"/>
              <a:t>2 </a:t>
            </a:r>
            <a:r>
              <a:rPr lang="en-US" kern="1200"/>
              <a:t>: photon propagator</a:t>
            </a:r>
          </a:p>
        </p:txBody>
      </p:sp>
      <p:grpSp>
        <p:nvGrpSpPr>
          <p:cNvPr id="34" name="Grouper 33"/>
          <p:cNvGrpSpPr/>
          <p:nvPr/>
        </p:nvGrpSpPr>
        <p:grpSpPr>
          <a:xfrm>
            <a:off x="566854" y="4956316"/>
            <a:ext cx="3195683" cy="442748"/>
            <a:chOff x="683642" y="5113957"/>
            <a:chExt cx="3391024" cy="442748"/>
          </a:xfrm>
        </p:grpSpPr>
        <p:sp>
          <p:nvSpPr>
            <p:cNvPr id="33" name="ZoneTexte 32"/>
            <p:cNvSpPr txBox="1"/>
            <p:nvPr/>
          </p:nvSpPr>
          <p:spPr>
            <a:xfrm>
              <a:off x="1496442" y="5113957"/>
              <a:ext cx="257822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: destruction in input </a:t>
              </a:r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42" y="5173498"/>
              <a:ext cx="812800" cy="383207"/>
            </a:xfrm>
            <a:prstGeom prst="rect">
              <a:avLst/>
            </a:prstGeom>
          </p:spPr>
        </p:pic>
      </p:grpSp>
      <p:grpSp>
        <p:nvGrpSpPr>
          <p:cNvPr id="39" name="Grouper 38"/>
          <p:cNvGrpSpPr/>
          <p:nvPr/>
        </p:nvGrpSpPr>
        <p:grpSpPr>
          <a:xfrm>
            <a:off x="3966141" y="4956315"/>
            <a:ext cx="3462439" cy="369332"/>
            <a:chOff x="4682473" y="5963285"/>
            <a:chExt cx="3772486" cy="497594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2473" y="6041779"/>
              <a:ext cx="1016000" cy="419100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5677368" y="5963285"/>
              <a:ext cx="2777591" cy="49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: creation in output 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18735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>
          <a:xfrm>
            <a:off x="8260024" y="6356350"/>
            <a:ext cx="426776" cy="365125"/>
          </a:xfrm>
        </p:spPr>
        <p:txBody>
          <a:bodyPr/>
          <a:lstStyle/>
          <a:p>
            <a:fld id="{9CE948CC-1597-5143-8D69-7F93A05DF037}" type="slidenum">
              <a:rPr lang="uk-UA"/>
              <a:t>12</a:t>
            </a:fld>
            <a:endParaRPr lang="uk-UA"/>
          </a:p>
        </p:txBody>
      </p:sp>
      <p:sp>
        <p:nvSpPr>
          <p:cNvPr id="45" name="ZoneTexte 44"/>
          <p:cNvSpPr txBox="1"/>
          <p:nvPr/>
        </p:nvSpPr>
        <p:spPr>
          <a:xfrm>
            <a:off x="457200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309253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777950"/>
            <a:ext cx="8737600" cy="5626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How to explain </a:t>
            </a:r>
            <a:r>
              <a:rPr lang="en-US" sz="2400" i="1"/>
              <a:t>repulsion</a:t>
            </a:r>
            <a:r>
              <a:rPr lang="en-US" sz="2400"/>
              <a:t>/</a:t>
            </a:r>
            <a:r>
              <a:rPr lang="en-US" sz="2400" i="1"/>
              <a:t>attraction</a:t>
            </a:r>
            <a:r>
              <a:rPr lang="en-US" sz="2400"/>
              <a:t> between charged particles, from </a:t>
            </a:r>
            <a:r>
              <a:rPr lang="en-US" sz="2400" i="1"/>
              <a:t>photon exchanges </a:t>
            </a:r>
            <a:r>
              <a:rPr lang="en-US" sz="2400"/>
              <a:t>?      </a:t>
            </a:r>
            <a:r>
              <a:rPr lang="en-US" sz="2200"/>
              <a:t>Of course, this can be calculated,   </a:t>
            </a:r>
          </a:p>
          <a:p>
            <a:pPr marL="0" indent="0">
              <a:buNone/>
            </a:pPr>
            <a:r>
              <a:rPr lang="en-US" sz="2400" i="1"/>
              <a:t>but we can propose a very simplified heuristic explanation</a:t>
            </a:r>
            <a:endParaRPr lang="en-US" sz="2000"/>
          </a:p>
          <a:p>
            <a:pPr marL="0" indent="0">
              <a:buNone/>
            </a:pPr>
            <a:r>
              <a:rPr lang="en-US" sz="1800"/>
              <a:t> - At each vertex, the Feynman rules impose the conservation of momenta  =&gt;</a:t>
            </a:r>
          </a:p>
          <a:p>
            <a:pPr marL="0" indent="0">
              <a:buNone/>
            </a:pPr>
            <a:r>
              <a:rPr lang="en-US" sz="1800"/>
              <a:t> - On each edge, the "virtual photon" carries its moment from one vertex to another one</a:t>
            </a:r>
          </a:p>
          <a:p>
            <a:pPr marL="0" indent="0">
              <a:buNone/>
            </a:pPr>
            <a:r>
              <a:rPr lang="en-US" sz="1800"/>
              <a:t>(i) Particles at the outer edges of both vertices </a:t>
            </a:r>
            <a:r>
              <a:rPr lang="en-US" sz="1800" i="1"/>
              <a:t>with same sign</a:t>
            </a:r>
            <a:r>
              <a:rPr lang="en-US" sz="1800"/>
              <a:t> =&gt; virtual photon has positive 3-momentum. It is subtracted from the particle arriving at the photon creation vertex, and added to the particle leaving the other vertex =&gt; </a:t>
            </a:r>
            <a:r>
              <a:rPr lang="en-US" sz="1800" i="1"/>
              <a:t>repulsion</a:t>
            </a:r>
            <a:r>
              <a:rPr lang="en-US" sz="180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/>
              <a:t>(ii)</a:t>
            </a:r>
            <a:r>
              <a:rPr lang="en-US" sz="1800" b="1"/>
              <a:t> Particles with opposite signs =&gt;</a:t>
            </a:r>
            <a:r>
              <a:rPr lang="en-US" sz="2000" b="1"/>
              <a:t> negative 3-moment</a:t>
            </a:r>
            <a:r>
              <a:rPr lang="en-US" sz="1800"/>
              <a:t> (momentum direction</a:t>
            </a:r>
            <a:r>
              <a:rPr lang="en-US" sz="1800" i="1"/>
              <a:t> opposite</a:t>
            </a:r>
            <a:r>
              <a:rPr lang="en-US" sz="1800"/>
              <a:t> to the </a:t>
            </a:r>
            <a:r>
              <a:rPr lang="en-US" sz="1800" i="1"/>
              <a:t>trajectory</a:t>
            </a:r>
            <a:r>
              <a:rPr lang="en-US" sz="1800"/>
              <a:t>!). The trajectories of the particles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at the outputs </a:t>
            </a:r>
            <a:r>
              <a:rPr lang="en-US" sz="1800" i="1"/>
              <a:t>converge</a:t>
            </a:r>
            <a:r>
              <a:rPr lang="en-US" sz="1800"/>
              <a:t> =&gt; </a:t>
            </a:r>
            <a:r>
              <a:rPr lang="en-US" sz="1800" i="1"/>
              <a:t>attraction</a:t>
            </a:r>
          </a:p>
          <a:p>
            <a:pPr marL="0" indent="0">
              <a:buNone/>
            </a:pPr>
            <a:endParaRPr lang="en-US" sz="1600" i="1"/>
          </a:p>
          <a:p>
            <a:pPr marL="0" indent="0">
              <a:buNone/>
            </a:pPr>
            <a:r>
              <a:rPr lang="en-US" sz="1600" i="1"/>
              <a:t>To simplify</a:t>
            </a:r>
            <a:r>
              <a:rPr lang="en-US" sz="1600"/>
              <a:t>, </a:t>
            </a:r>
            <a:r>
              <a:rPr lang="en-US" sz="1600" i="1"/>
              <a:t>suppose</a:t>
            </a:r>
            <a:r>
              <a:rPr lang="en-US" sz="1600"/>
              <a:t>|P1| </a:t>
            </a:r>
            <a:r>
              <a:rPr lang="en-US" sz="1600">
                <a:latin typeface="Symbol" charset="2"/>
                <a:cs typeface="Symbol" charset="2"/>
              </a:rPr>
              <a:t>~</a:t>
            </a:r>
            <a:r>
              <a:rPr lang="en-US" sz="1600"/>
              <a:t> |P’1|, Proj</a:t>
            </a:r>
            <a:r>
              <a:rPr lang="en-US" sz="1600" baseline="-25000"/>
              <a:t>X </a:t>
            </a:r>
            <a:r>
              <a:rPr lang="en-US" sz="1600"/>
              <a:t>P1=0 , 3-momenta &gt;&gt; E/c = m</a:t>
            </a:r>
            <a:r>
              <a:rPr lang="en-US" sz="1600" baseline="-25000"/>
              <a:t>e</a:t>
            </a:r>
            <a:r>
              <a:rPr lang="en-US" sz="1600"/>
              <a:t>c</a:t>
            </a:r>
          </a:p>
          <a:p>
            <a:pPr marL="0" indent="0">
              <a:buNone/>
            </a:pPr>
            <a:r>
              <a:rPr lang="en-US" sz="1600"/>
              <a:t>  Conserved moments =&gt; P1 = Pp + P2 =&gt; </a:t>
            </a:r>
            <a:r>
              <a:rPr lang="en-US" sz="1600" b="1"/>
              <a:t>P2 = P1 – Pp</a:t>
            </a:r>
            <a:r>
              <a:rPr lang="en-US" sz="1600"/>
              <a:t> .  P’2 = Pp +P’1</a:t>
            </a:r>
          </a:p>
          <a:p>
            <a:pPr marL="0" indent="0">
              <a:buNone/>
            </a:pPr>
            <a:r>
              <a:rPr lang="en-US" sz="1600"/>
              <a:t>  </a:t>
            </a:r>
            <a:r>
              <a:rPr lang="en-US" sz="1600" b="1"/>
              <a:t>Attraction</a:t>
            </a:r>
            <a:r>
              <a:rPr lang="en-US" sz="1600"/>
              <a:t>:  P2 </a:t>
            </a:r>
            <a:r>
              <a:rPr lang="en-US" sz="1600" i="1"/>
              <a:t>leans towards increasing</a:t>
            </a:r>
            <a:r>
              <a:rPr lang="en-US" sz="1600"/>
              <a:t> X =&gt; Proj</a:t>
            </a:r>
            <a:r>
              <a:rPr lang="en-US" sz="1600" baseline="-25000"/>
              <a:t>X </a:t>
            </a:r>
            <a:r>
              <a:rPr lang="en-US" sz="1600"/>
              <a:t>P2= </a:t>
            </a:r>
            <a:r>
              <a:rPr lang="en-US" sz="1600" b="1"/>
              <a:t>(P2)</a:t>
            </a:r>
            <a:r>
              <a:rPr lang="en-US" sz="1600" b="1" baseline="-25000"/>
              <a:t>X </a:t>
            </a:r>
            <a:r>
              <a:rPr lang="en-US" sz="1600" b="1"/>
              <a:t>&gt; 0</a:t>
            </a:r>
            <a:r>
              <a:rPr lang="en-US" sz="1600"/>
              <a:t> ,</a:t>
            </a:r>
          </a:p>
          <a:p>
            <a:pPr marL="0" indent="0">
              <a:buNone/>
            </a:pPr>
            <a:r>
              <a:rPr lang="en-US" sz="1600"/>
              <a:t>  (P1)</a:t>
            </a:r>
            <a:r>
              <a:rPr lang="en-US" sz="1600" baseline="-25000"/>
              <a:t>X</a:t>
            </a:r>
            <a:r>
              <a:rPr lang="en-US" sz="1600"/>
              <a:t> </a:t>
            </a:r>
            <a:r>
              <a:rPr lang="en-US" sz="1600">
                <a:latin typeface="Symbol" charset="2"/>
                <a:cs typeface="Symbol" charset="2"/>
              </a:rPr>
              <a:t>=</a:t>
            </a:r>
            <a:r>
              <a:rPr lang="en-US" sz="1600"/>
              <a:t> 0 =&gt; (Pp)</a:t>
            </a:r>
            <a:r>
              <a:rPr lang="en-US" sz="1600" baseline="-25000"/>
              <a:t>X</a:t>
            </a:r>
            <a:r>
              <a:rPr lang="en-US" sz="1600"/>
              <a:t> &lt;0 ,  (P’2)</a:t>
            </a:r>
            <a:r>
              <a:rPr lang="en-US" sz="1600" baseline="-25000"/>
              <a:t>X</a:t>
            </a:r>
            <a:r>
              <a:rPr lang="en-US" sz="1600"/>
              <a:t> &lt; (P’1)</a:t>
            </a:r>
            <a:r>
              <a:rPr lang="en-US" sz="1600" baseline="-25000"/>
              <a:t>X</a:t>
            </a:r>
            <a:r>
              <a:rPr lang="en-US" sz="1600"/>
              <a:t>  =&gt; P'2 is leans more towards</a:t>
            </a:r>
          </a:p>
          <a:p>
            <a:pPr marL="0" indent="0">
              <a:buNone/>
            </a:pPr>
            <a:r>
              <a:rPr lang="en-US" sz="1600"/>
              <a:t>   decreasing X then P’1 =&gt;</a:t>
            </a:r>
            <a:r>
              <a:rPr lang="en-US" sz="1600" b="1"/>
              <a:t> confirmed attraction</a:t>
            </a:r>
            <a:r>
              <a:rPr lang="en-US" sz="160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356" y="3940250"/>
            <a:ext cx="2494844" cy="2463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47700"/>
          </a:xfrm>
        </p:spPr>
        <p:txBody>
          <a:bodyPr>
            <a:normAutofit/>
          </a:bodyPr>
          <a:lstStyle/>
          <a:p>
            <a:r>
              <a:rPr lang="en-US" sz="3600" b="1"/>
              <a:t> </a:t>
            </a:r>
            <a:r>
              <a:rPr lang="en-US" sz="3200" b="1" i="1"/>
              <a:t>Feynman diagrams</a:t>
            </a:r>
            <a:r>
              <a:rPr lang="en-US" sz="3600"/>
              <a:t> </a:t>
            </a:r>
            <a:r>
              <a:rPr lang="en-US" sz="2800"/>
              <a:t>(cont’d)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8252" y="6356350"/>
            <a:ext cx="408548" cy="365125"/>
          </a:xfrm>
        </p:spPr>
        <p:txBody>
          <a:bodyPr/>
          <a:lstStyle/>
          <a:p>
            <a:fld id="{9CE948CC-1597-5143-8D69-7F93A05DF037}" type="slidenum">
              <a:rPr lang="uk-UA"/>
              <a:t>13</a:t>
            </a:fld>
            <a:endParaRPr lang="uk-UA"/>
          </a:p>
        </p:txBody>
      </p:sp>
      <p:sp>
        <p:nvSpPr>
          <p:cNvPr id="9" name="ZoneTexte 8"/>
          <p:cNvSpPr txBox="1"/>
          <p:nvPr/>
        </p:nvSpPr>
        <p:spPr>
          <a:xfrm>
            <a:off x="228600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144004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503642"/>
            <a:ext cx="8610600" cy="609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i="1"/>
              <a:t>Elementary loops </a:t>
            </a:r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endParaRPr lang="en-US" sz="2800" i="1"/>
          </a:p>
          <a:p>
            <a:pPr marL="0" indent="0">
              <a:spcBef>
                <a:spcPts val="480"/>
              </a:spcBef>
              <a:buNone/>
            </a:pPr>
            <a:r>
              <a:rPr lang="en-US" sz="2000" i="1"/>
              <a:t> • </a:t>
            </a:r>
            <a:r>
              <a:rPr lang="en-US" sz="2000"/>
              <a:t>In a loop, one of 4-momenta can be anything =&gt; need to integrate over </a:t>
            </a:r>
            <a:r>
              <a:rPr lang="en-US" sz="2000" b="1" i="1">
                <a:solidFill>
                  <a:srgbClr val="FF0000"/>
                </a:solidFill>
              </a:rPr>
              <a:t>all values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en-US" sz="2000" b="1" i="1">
                <a:solidFill>
                  <a:srgbClr val="FF0000"/>
                </a:solidFill>
              </a:rPr>
              <a:t>    of</a:t>
            </a:r>
            <a:r>
              <a:rPr lang="en-US" sz="2000" i="1">
                <a:solidFill>
                  <a:srgbClr val="FF0000"/>
                </a:solidFill>
              </a:rPr>
              <a:t> </a:t>
            </a:r>
            <a:r>
              <a:rPr lang="en-US" sz="2000"/>
              <a:t>involved momenta. So loops --&gt; </a:t>
            </a:r>
            <a:r>
              <a:rPr lang="en-US" sz="2000" i="1"/>
              <a:t>divergent</a:t>
            </a:r>
            <a:r>
              <a:rPr lang="en-US" sz="2000"/>
              <a:t> integrals</a:t>
            </a:r>
            <a:endParaRPr lang="en-US" sz="20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/>
              <a:t> • </a:t>
            </a:r>
            <a:r>
              <a:rPr lang="en-US" sz="2000" b="1"/>
              <a:t>Solution</a:t>
            </a:r>
            <a:r>
              <a:rPr lang="en-US" sz="2000"/>
              <a:t>: </a:t>
            </a:r>
            <a:r>
              <a:rPr lang="en-US" sz="2000" i="1"/>
              <a:t>Renormalization</a:t>
            </a:r>
            <a:r>
              <a:rPr lang="en-US" sz="2000"/>
              <a:t> avec </a:t>
            </a:r>
            <a:r>
              <a:rPr lang="en-US" sz="2000" i="1"/>
              <a:t>regularization</a:t>
            </a:r>
            <a:r>
              <a:rPr lang="en-US" sz="2000"/>
              <a:t> of primary integrals </a:t>
            </a:r>
          </a:p>
          <a:p>
            <a:pPr marL="0" indent="0">
              <a:buNone/>
            </a:pPr>
            <a:r>
              <a:rPr lang="en-US" sz="2000"/>
              <a:t>(i) </a:t>
            </a:r>
            <a:r>
              <a:rPr lang="en-US" sz="2200" i="1"/>
              <a:t>Renormalization</a:t>
            </a:r>
            <a:r>
              <a:rPr lang="en-US" sz="2000"/>
              <a:t> </a:t>
            </a:r>
            <a:r>
              <a:rPr lang="en-US" sz="1700"/>
              <a:t>(Physics)</a:t>
            </a:r>
            <a:r>
              <a:rPr lang="en-US" sz="200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</a:t>
            </a:r>
            <a:r>
              <a:rPr lang="en-US" sz="1900"/>
              <a:t>- </a:t>
            </a:r>
            <a:r>
              <a:rPr lang="en-US" sz="1900" b="1"/>
              <a:t>In the interactions, we consider the particles are “bare”:  </a:t>
            </a:r>
            <a:r>
              <a:rPr lang="en-US" sz="1700"/>
              <a:t>without a cloud of pairs (e-, e+)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/>
              <a:t>    </a:t>
            </a:r>
            <a:r>
              <a:rPr lang="en-US" sz="1600">
                <a:cs typeface="Symbol" charset="2"/>
              </a:rPr>
              <a:t>For </a:t>
            </a:r>
            <a:r>
              <a:rPr lang="en-US" sz="1600" i="1">
                <a:cs typeface="Symbol" charset="2"/>
              </a:rPr>
              <a:t>bare</a:t>
            </a:r>
            <a:r>
              <a:rPr lang="en-US" sz="1600">
                <a:cs typeface="Symbol" charset="2"/>
              </a:rPr>
              <a:t> particles: </a:t>
            </a:r>
            <a:r>
              <a:rPr lang="en-US" sz="1600"/>
              <a:t> </a:t>
            </a:r>
            <a:r>
              <a:rPr lang="en-US" sz="1600" b="1"/>
              <a:t>Change</a:t>
            </a:r>
            <a:r>
              <a:rPr lang="en-US" sz="1600"/>
              <a:t> of </a:t>
            </a:r>
            <a:r>
              <a:rPr lang="en-US" sz="1600" i="1"/>
              <a:t>charge, mass, coupling constant </a:t>
            </a:r>
            <a:r>
              <a:rPr lang="en-US" sz="1600" i="1">
                <a:latin typeface="Symbol" charset="2"/>
                <a:cs typeface="Symbol" charset="2"/>
              </a:rPr>
              <a:t>a</a:t>
            </a:r>
            <a:r>
              <a:rPr lang="en-US" sz="1600">
                <a:latin typeface="Symbol" charset="2"/>
                <a:cs typeface="Symbol" charset="2"/>
              </a:rPr>
              <a:t> </a:t>
            </a:r>
            <a:r>
              <a:rPr lang="en-US" sz="1600">
                <a:cs typeface="Symbol" charset="2"/>
              </a:rPr>
              <a:t>(--&gt; </a:t>
            </a:r>
            <a:r>
              <a:rPr lang="en-US" sz="1600" i="1">
                <a:latin typeface="Symbol" charset="2"/>
                <a:cs typeface="Symbol" charset="2"/>
              </a:rPr>
              <a:t>a</a:t>
            </a:r>
            <a:r>
              <a:rPr lang="en-US" sz="1600" baseline="-25000">
                <a:cs typeface="Symbol" charset="2"/>
              </a:rPr>
              <a:t>r</a:t>
            </a:r>
            <a:r>
              <a:rPr lang="en-US" sz="1600">
                <a:cs typeface="Symbol" charset="2"/>
              </a:rPr>
              <a:t> “running” constant</a:t>
            </a:r>
            <a:r>
              <a:rPr lang="en-US" sz="1600" i="1">
                <a:cs typeface="Symbol" charset="2"/>
              </a:rPr>
              <a:t> </a:t>
            </a:r>
            <a:r>
              <a:rPr lang="en-US" sz="1600">
                <a:cs typeface="Symbol" charset="2"/>
              </a:rPr>
              <a:t>) </a:t>
            </a:r>
            <a:endParaRPr lang="en-US" sz="1700"/>
          </a:p>
          <a:p>
            <a:pPr marL="0" indent="0">
              <a:spcBef>
                <a:spcPts val="600"/>
              </a:spcBef>
              <a:buNone/>
            </a:pPr>
            <a:r>
              <a:rPr lang="en-US" sz="1800"/>
              <a:t> </a:t>
            </a:r>
            <a:r>
              <a:rPr lang="en-US" sz="1900"/>
              <a:t>- Roughly:</a:t>
            </a:r>
            <a:r>
              <a:rPr lang="en-US" sz="1900" b="1"/>
              <a:t> after the interaction, the renormalization converts them back into observable        </a:t>
            </a:r>
            <a:r>
              <a:rPr lang="en-US" sz="1900" b="1">
                <a:solidFill>
                  <a:srgbClr val="3366FF"/>
                </a:solidFill>
              </a:rPr>
              <a:t>physical </a:t>
            </a:r>
            <a:r>
              <a:rPr lang="en-US" sz="1900" b="1"/>
              <a:t>particles</a:t>
            </a:r>
            <a:r>
              <a:rPr lang="en-US" sz="1900"/>
              <a:t>, i.e. </a:t>
            </a:r>
            <a:r>
              <a:rPr lang="en-US" sz="1900" i="1"/>
              <a:t>surrounded by a cloud of virtual particles</a:t>
            </a:r>
            <a:r>
              <a:rPr lang="en-US" sz="1800">
                <a:cs typeface="Symbol" charset="2"/>
              </a:rPr>
              <a:t>        </a:t>
            </a:r>
            <a:endParaRPr lang="en-US" sz="1600" b="1" i="1">
              <a:cs typeface="Symbol" charset="2"/>
            </a:endParaRPr>
          </a:p>
          <a:p>
            <a:pPr marL="0" indent="0">
              <a:buNone/>
            </a:pPr>
            <a:r>
              <a:rPr lang="en-US" sz="1800" i="1">
                <a:cs typeface="Symbol" charset="2"/>
              </a:rPr>
              <a:t>  </a:t>
            </a:r>
            <a:r>
              <a:rPr lang="en-US" sz="1900" i="1">
                <a:cs typeface="Symbol" charset="2"/>
              </a:rPr>
              <a:t> - </a:t>
            </a:r>
            <a:r>
              <a:rPr lang="en-US" sz="1900">
                <a:cs typeface="Symbol" charset="2"/>
              </a:rPr>
              <a:t>Use of a </a:t>
            </a:r>
            <a:r>
              <a:rPr lang="en-US" sz="1900" i="1">
                <a:cs typeface="Symbol" charset="2"/>
              </a:rPr>
              <a:t>cut-off</a:t>
            </a:r>
            <a:r>
              <a:rPr lang="en-US" sz="1900">
                <a:cs typeface="Symbol" charset="2"/>
              </a:rPr>
              <a:t> : in fact, </a:t>
            </a:r>
            <a:r>
              <a:rPr lang="en-US" sz="1900" i="1">
                <a:cs typeface="Symbol" charset="2"/>
              </a:rPr>
              <a:t>unlimited values</a:t>
            </a:r>
            <a:r>
              <a:rPr lang="en-US" sz="1900">
                <a:cs typeface="Symbol" charset="2"/>
              </a:rPr>
              <a:t> are </a:t>
            </a:r>
            <a:r>
              <a:rPr lang="en-US" sz="1900" i="1">
                <a:cs typeface="Symbol" charset="2"/>
              </a:rPr>
              <a:t>not physical</a:t>
            </a:r>
            <a:endParaRPr lang="en-US" sz="1900">
              <a:cs typeface="Symbol" charset="2"/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en-US" sz="1800">
                <a:cs typeface="Symbol" charset="2"/>
              </a:rPr>
              <a:t>   </a:t>
            </a:r>
            <a:r>
              <a:rPr lang="en-US" sz="2200" b="1">
                <a:cs typeface="Symbol" charset="2"/>
              </a:rPr>
              <a:t>The normalization group</a:t>
            </a:r>
            <a:r>
              <a:rPr lang="en-US" sz="2200">
                <a:cs typeface="Symbol" charset="2"/>
              </a:rPr>
              <a:t> ---&gt;  </a:t>
            </a:r>
            <a:r>
              <a:rPr lang="en-US" sz="2200" b="1">
                <a:cs typeface="Symbol" charset="2"/>
              </a:rPr>
              <a:t>several energy scales</a:t>
            </a:r>
            <a:r>
              <a:rPr lang="en-US" sz="2000" b="1">
                <a:cs typeface="Symbol" charset="2"/>
              </a:rPr>
              <a:t> </a:t>
            </a:r>
            <a:r>
              <a:rPr lang="en-US" sz="1800">
                <a:cs typeface="Symbol" charset="2"/>
              </a:rPr>
              <a:t>  </a:t>
            </a:r>
            <a:r>
              <a:rPr lang="en-US" sz="1900">
                <a:cs typeface="Symbol" charset="2"/>
              </a:rPr>
              <a:t> K. Wilson (Nobel 82)</a:t>
            </a:r>
            <a:endParaRPr lang="en-US" sz="1900" i="1">
              <a:cs typeface="Symbol" charset="2"/>
            </a:endParaRPr>
          </a:p>
          <a:p>
            <a:pPr marL="0" indent="0">
              <a:spcBef>
                <a:spcPts val="480"/>
              </a:spcBef>
              <a:buNone/>
            </a:pPr>
            <a:r>
              <a:rPr lang="en-US" sz="1800">
                <a:cs typeface="Symbol" charset="2"/>
              </a:rPr>
              <a:t> </a:t>
            </a:r>
            <a:r>
              <a:rPr lang="en-US" sz="2000">
                <a:cs typeface="Symbol" charset="2"/>
              </a:rPr>
              <a:t>(ii)</a:t>
            </a:r>
            <a:r>
              <a:rPr lang="en-US" sz="2000" i="1">
                <a:cs typeface="Symbol" charset="2"/>
              </a:rPr>
              <a:t> </a:t>
            </a:r>
            <a:r>
              <a:rPr lang="en-US" sz="1900" i="1">
                <a:cs typeface="Symbol" charset="2"/>
              </a:rPr>
              <a:t>Regularization</a:t>
            </a:r>
            <a:r>
              <a:rPr lang="en-US" sz="1700">
                <a:cs typeface="Symbol" charset="2"/>
              </a:rPr>
              <a:t> (Math.)</a:t>
            </a:r>
            <a:r>
              <a:rPr lang="en-US" sz="1900">
                <a:cs typeface="Symbol" charset="2"/>
              </a:rPr>
              <a:t> to facilitate the calculation of integrals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en-US" sz="1900" b="1">
                <a:cs typeface="Symbol" charset="2"/>
              </a:rPr>
              <a:t>     </a:t>
            </a:r>
            <a:r>
              <a:rPr lang="en-US" sz="1700" b="1">
                <a:cs typeface="Symbol" charset="2"/>
              </a:rPr>
              <a:t> Ex.:  </a:t>
            </a:r>
            <a:r>
              <a:rPr lang="en-US" sz="1700" i="1">
                <a:cs typeface="Symbol" charset="2"/>
              </a:rPr>
              <a:t> Dimentional regularization, Fractal integrals, Pauli-Villars, Gauge lattice, cut-off, </a:t>
            </a:r>
            <a:r>
              <a:rPr lang="is-IS" sz="1700" i="1">
                <a:cs typeface="Symbol" charset="2"/>
              </a:rPr>
              <a:t>…</a:t>
            </a:r>
            <a:endParaRPr lang="en-US" sz="1700" i="1"/>
          </a:p>
          <a:p>
            <a:pPr marL="0" indent="0">
              <a:spcBef>
                <a:spcPts val="1080"/>
              </a:spcBef>
              <a:buNone/>
            </a:pPr>
            <a:r>
              <a:rPr lang="fr-FR" sz="2000"/>
              <a:t> </a:t>
            </a:r>
            <a:r>
              <a:rPr lang="fr-FR" sz="1800"/>
              <a:t>• </a:t>
            </a:r>
            <a:r>
              <a:rPr lang="fr-FR" sz="1900">
                <a:latin typeface="Symbol" charset="2"/>
                <a:cs typeface="Symbol" charset="2"/>
              </a:rPr>
              <a:t>b</a:t>
            </a:r>
            <a:r>
              <a:rPr lang="fr-FR" sz="1900">
                <a:cs typeface="Symbol" charset="2"/>
              </a:rPr>
              <a:t>(</a:t>
            </a:r>
            <a:r>
              <a:rPr lang="en-US" sz="1900" i="1">
                <a:latin typeface="Symbol" charset="2"/>
                <a:cs typeface="Symbol" charset="2"/>
              </a:rPr>
              <a:t>a</a:t>
            </a:r>
            <a:r>
              <a:rPr lang="en-US" sz="1900" baseline="-25000">
                <a:cs typeface="Symbol" charset="2"/>
              </a:rPr>
              <a:t>r</a:t>
            </a:r>
            <a:r>
              <a:rPr lang="en-US" sz="1900">
                <a:cs typeface="Symbol" charset="2"/>
              </a:rPr>
              <a:t>): </a:t>
            </a:r>
            <a:r>
              <a:rPr lang="fr-FR" sz="1900" b="1"/>
              <a:t>Beta function</a:t>
            </a:r>
            <a:r>
              <a:rPr lang="en-US" sz="1900">
                <a:cs typeface="Symbol" charset="2"/>
              </a:rPr>
              <a:t> expressing the dependence of the “running” </a:t>
            </a:r>
            <a:r>
              <a:rPr lang="en-US" sz="1900" i="1">
                <a:latin typeface="Symbol" charset="2"/>
                <a:cs typeface="Symbol" charset="2"/>
              </a:rPr>
              <a:t>a</a:t>
            </a:r>
            <a:r>
              <a:rPr lang="en-US" sz="1900" baseline="-25000">
                <a:cs typeface="Symbol" charset="2"/>
              </a:rPr>
              <a:t>r</a:t>
            </a:r>
            <a:r>
              <a:rPr lang="en-US" sz="1900">
                <a:cs typeface="Symbol" charset="2"/>
              </a:rPr>
              <a:t>  on </a:t>
            </a:r>
            <a:r>
              <a:rPr lang="en-US" sz="1900" i="1">
                <a:latin typeface="Symbol" charset="2"/>
                <a:cs typeface="Symbol" charset="2"/>
              </a:rPr>
              <a:t>m</a:t>
            </a:r>
            <a:r>
              <a:rPr lang="en-US" sz="1900">
                <a:cs typeface="Symbol" charset="2"/>
              </a:rPr>
              <a:t> energy scale </a:t>
            </a:r>
            <a:r>
              <a:rPr lang="en-US" sz="1900" i="1">
                <a:latin typeface="Symbol" charset="2"/>
                <a:cs typeface="Symbol" charset="2"/>
              </a:rPr>
              <a:t> </a:t>
            </a:r>
            <a:r>
              <a:rPr lang="en-US" sz="1900">
                <a:cs typeface="Symbol" charset="2"/>
              </a:rPr>
              <a:t>:</a:t>
            </a:r>
            <a:r>
              <a:rPr lang="en-US" sz="1800">
                <a:cs typeface="Symbol" charset="2"/>
              </a:rPr>
              <a:t>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en-US" sz="1700">
                <a:latin typeface="Symbol" charset="2"/>
                <a:cs typeface="Symbol" charset="2"/>
              </a:rPr>
              <a:t>β</a:t>
            </a:r>
            <a:r>
              <a:rPr lang="en-US" sz="1700"/>
              <a:t>(α</a:t>
            </a:r>
            <a:r>
              <a:rPr lang="en-US" sz="1700" baseline="-25000"/>
              <a:t>r</a:t>
            </a:r>
            <a:r>
              <a:rPr lang="en-US" sz="1700"/>
              <a:t>) = </a:t>
            </a:r>
            <a:r>
              <a:rPr lang="en-US" sz="1700" i="1">
                <a:latin typeface="Symbol" charset="2"/>
                <a:cs typeface="Symbol" charset="2"/>
              </a:rPr>
              <a:t>μ </a:t>
            </a:r>
            <a:r>
              <a:rPr lang="en-US" sz="1700"/>
              <a:t>(</a:t>
            </a:r>
            <a:r>
              <a:rPr lang="en-US" sz="1700">
                <a:sym typeface="Symbol"/>
              </a:rPr>
              <a:t></a:t>
            </a:r>
            <a:r>
              <a:rPr lang="en-US" sz="1700" i="1">
                <a:latin typeface="Symbol" charset="2"/>
                <a:cs typeface="Symbol" charset="2"/>
              </a:rPr>
              <a:t>α</a:t>
            </a:r>
            <a:r>
              <a:rPr lang="en-US" sz="1700" baseline="-25000"/>
              <a:t>r</a:t>
            </a:r>
            <a:r>
              <a:rPr lang="en-US" sz="1700"/>
              <a:t> /</a:t>
            </a:r>
            <a:r>
              <a:rPr lang="en-US" sz="1700">
                <a:sym typeface="Symbol"/>
              </a:rPr>
              <a:t></a:t>
            </a:r>
            <a:r>
              <a:rPr lang="en-US" sz="1700" i="1">
                <a:latin typeface="Symbol" charset="2"/>
                <a:cs typeface="Symbol" charset="2"/>
              </a:rPr>
              <a:t>μ</a:t>
            </a:r>
            <a:r>
              <a:rPr lang="en-US" sz="1700"/>
              <a:t>)</a:t>
            </a:r>
            <a:r>
              <a:rPr lang="fr-FR" sz="1700"/>
              <a:t>  ---&gt;  </a:t>
            </a:r>
            <a:r>
              <a:rPr lang="fr-FR" sz="1700" b="1"/>
              <a:t> </a:t>
            </a:r>
            <a:r>
              <a:rPr lang="fr-FR" sz="1700" b="1">
                <a:latin typeface="Symbol" charset="2"/>
                <a:cs typeface="Symbol" charset="2"/>
              </a:rPr>
              <a:t>b </a:t>
            </a:r>
            <a:r>
              <a:rPr lang="fr-FR" sz="1700" b="1">
                <a:cs typeface="Symbol" charset="2"/>
              </a:rPr>
              <a:t>&gt; 0</a:t>
            </a:r>
            <a:r>
              <a:rPr lang="fr-FR" sz="1700">
                <a:cs typeface="Symbol" charset="2"/>
              </a:rPr>
              <a:t>  =&gt;  </a:t>
            </a:r>
            <a:r>
              <a:rPr lang="fr-FR" sz="1700" u="sng">
                <a:cs typeface="Symbol" charset="2"/>
              </a:rPr>
              <a:t>coupling</a:t>
            </a:r>
            <a:r>
              <a:rPr lang="fr-FR" sz="1700">
                <a:cs typeface="Symbol" charset="2"/>
              </a:rPr>
              <a:t> </a:t>
            </a:r>
            <a:r>
              <a:rPr lang="fr-FR" sz="1700" u="sng">
                <a:cs typeface="Symbol" charset="2"/>
              </a:rPr>
              <a:t>increases</a:t>
            </a:r>
            <a:r>
              <a:rPr lang="fr-FR" sz="1700">
                <a:cs typeface="Symbol" charset="2"/>
              </a:rPr>
              <a:t> with </a:t>
            </a:r>
            <a:r>
              <a:rPr lang="fr-FR" sz="1700" u="sng">
                <a:cs typeface="Symbol" charset="2"/>
              </a:rPr>
              <a:t>increasing</a:t>
            </a:r>
            <a:r>
              <a:rPr lang="fr-FR" sz="1700">
                <a:cs typeface="Symbol" charset="2"/>
              </a:rPr>
              <a:t> </a:t>
            </a:r>
            <a:r>
              <a:rPr lang="en-US" sz="1700" i="1">
                <a:latin typeface="Symbol" charset="2"/>
                <a:cs typeface="Symbol" charset="2"/>
              </a:rPr>
              <a:t>m</a:t>
            </a:r>
            <a:r>
              <a:rPr lang="fr-FR" sz="1700" u="sng">
                <a:cs typeface="Symbol" charset="2"/>
              </a:rPr>
              <a:t> energy</a:t>
            </a:r>
            <a:r>
              <a:rPr lang="fr-FR" sz="1700">
                <a:cs typeface="Symbol" charset="2"/>
              </a:rPr>
              <a:t> . 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fr-FR" sz="1700">
                <a:cs typeface="Symbol" charset="2"/>
              </a:rPr>
              <a:t>                                        True for QED --&gt; </a:t>
            </a:r>
            <a:r>
              <a:rPr lang="en-US" sz="1800" b="1" i="1"/>
              <a:t>perturbations methods can be used</a:t>
            </a:r>
            <a:endParaRPr lang="en-US" sz="2000" b="1" i="1"/>
          </a:p>
          <a:p>
            <a:pPr marL="0" indent="0">
              <a:spcBef>
                <a:spcPts val="480"/>
              </a:spcBef>
              <a:buNone/>
            </a:pPr>
            <a:endParaRPr lang="fr-FR" sz="1700" i="1"/>
          </a:p>
          <a:p>
            <a:pPr marL="0" indent="0">
              <a:buNone/>
            </a:pPr>
            <a:endParaRPr lang="en-US" sz="1700"/>
          </a:p>
        </p:txBody>
      </p:sp>
      <p:grpSp>
        <p:nvGrpSpPr>
          <p:cNvPr id="13" name="Grouper 12"/>
          <p:cNvGrpSpPr/>
          <p:nvPr/>
        </p:nvGrpSpPr>
        <p:grpSpPr>
          <a:xfrm>
            <a:off x="2496185" y="632962"/>
            <a:ext cx="6393815" cy="1108596"/>
            <a:chOff x="1734185" y="1466849"/>
            <a:chExt cx="5441315" cy="1253961"/>
          </a:xfrm>
        </p:grpSpPr>
        <p:grpSp>
          <p:nvGrpSpPr>
            <p:cNvPr id="12" name="Grouper 11"/>
            <p:cNvGrpSpPr/>
            <p:nvPr/>
          </p:nvGrpSpPr>
          <p:grpSpPr>
            <a:xfrm>
              <a:off x="1734185" y="1466849"/>
              <a:ext cx="5441315" cy="1253961"/>
              <a:chOff x="3131185" y="1205622"/>
              <a:chExt cx="5441315" cy="1253961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185" y="1205622"/>
                <a:ext cx="5345430" cy="1238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Zone de texte 7"/>
              <p:cNvSpPr txBox="1"/>
              <p:nvPr/>
            </p:nvSpPr>
            <p:spPr>
              <a:xfrm>
                <a:off x="7378700" y="2100967"/>
                <a:ext cx="1193800" cy="358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/>
                    <a:ea typeface="ＭＳ 明朝"/>
                  </a:rPr>
                  <a:t>Vertex Loop</a:t>
                </a:r>
                <a:endParaRPr lang="fr-FR" sz="1600">
                  <a:effectLst/>
                  <a:latin typeface="Times New Roman"/>
                  <a:ea typeface="ＭＳ 明朝"/>
                </a:endParaRPr>
              </a:p>
            </p:txBody>
          </p:sp>
        </p:grpSp>
        <p:sp>
          <p:nvSpPr>
            <p:cNvPr id="7" name="Zone de texte 1"/>
            <p:cNvSpPr txBox="1"/>
            <p:nvPr/>
          </p:nvSpPr>
          <p:spPr>
            <a:xfrm>
              <a:off x="1734185" y="2236464"/>
              <a:ext cx="1974215" cy="339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ＭＳ 明朝"/>
                </a:rPr>
                <a:t>Electron Self-energy</a:t>
              </a:r>
              <a:endParaRPr lang="fr-FR" sz="16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8" name="Zone de texte 3"/>
            <p:cNvSpPr txBox="1"/>
            <p:nvPr/>
          </p:nvSpPr>
          <p:spPr>
            <a:xfrm>
              <a:off x="3937000" y="2346483"/>
              <a:ext cx="2044700" cy="35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ＭＳ 明朝"/>
                </a:rPr>
                <a:t>Vacuum polarization</a:t>
              </a:r>
              <a:endParaRPr lang="fr-FR" sz="1600">
                <a:effectLst/>
                <a:latin typeface="Times New Roman"/>
                <a:ea typeface="ＭＳ 明朝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615" y="1"/>
            <a:ext cx="8229600" cy="503642"/>
          </a:xfrm>
        </p:spPr>
        <p:txBody>
          <a:bodyPr>
            <a:normAutofit fontScale="90000"/>
          </a:bodyPr>
          <a:lstStyle/>
          <a:p>
            <a:r>
              <a:rPr lang="en-US" sz="3200" b="1" i="1"/>
              <a:t>Problem of diagrams including closed loops</a:t>
            </a:r>
            <a:endParaRPr lang="en-US" sz="3200" i="1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07430" y="6356350"/>
            <a:ext cx="379370" cy="365125"/>
          </a:xfrm>
        </p:spPr>
        <p:txBody>
          <a:bodyPr/>
          <a:lstStyle/>
          <a:p>
            <a:fld id="{9CE948CC-1597-5143-8D69-7F93A05DF037}" type="slidenum">
              <a:rPr lang="uk-UA"/>
              <a:t>14</a:t>
            </a:fld>
            <a:endParaRPr lang="uk-UA"/>
          </a:p>
        </p:txBody>
      </p:sp>
      <p:sp>
        <p:nvSpPr>
          <p:cNvPr id="14" name="ZoneTexte 13"/>
          <p:cNvSpPr txBox="1"/>
          <p:nvPr/>
        </p:nvSpPr>
        <p:spPr>
          <a:xfrm>
            <a:off x="161614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62955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843051"/>
            <a:ext cx="8813800" cy="587842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/>
              <a:t>Quarks</a:t>
            </a:r>
            <a:r>
              <a:rPr lang="en-US" sz="2800"/>
              <a:t> </a:t>
            </a:r>
            <a:r>
              <a:rPr lang="en-US" sz="1700"/>
              <a:t> (“Three </a:t>
            </a:r>
            <a:r>
              <a:rPr lang="en-US" sz="1700" i="1"/>
              <a:t>Quarks</a:t>
            </a:r>
            <a:r>
              <a:rPr lang="en-US" sz="1700"/>
              <a:t> for Muster Mark!”) in Finnegans Wake, </a:t>
            </a:r>
            <a:r>
              <a:rPr lang="en-US" sz="1700" i="1"/>
              <a:t>James Joyce</a:t>
            </a:r>
          </a:p>
          <a:p>
            <a:pPr marL="0" indent="0">
              <a:buNone/>
            </a:pPr>
            <a:r>
              <a:rPr lang="en-US" sz="2000"/>
              <a:t>• </a:t>
            </a:r>
            <a:r>
              <a:rPr lang="en-US" sz="2200"/>
              <a:t>6 </a:t>
            </a:r>
            <a:r>
              <a:rPr lang="en-US" sz="2200" i="1"/>
              <a:t>flavors</a:t>
            </a:r>
            <a:r>
              <a:rPr lang="en-US" sz="2200"/>
              <a:t>, grouped by 3 </a:t>
            </a:r>
            <a:r>
              <a:rPr lang="en-US" sz="2000"/>
              <a:t>for each sign of electric charge {+ , –}</a:t>
            </a:r>
          </a:p>
          <a:p>
            <a:pPr marL="0" indent="0">
              <a:buNone/>
            </a:pPr>
            <a:r>
              <a:rPr lang="en-US" sz="2000"/>
              <a:t>    - (charge –e/3) : d (</a:t>
            </a:r>
            <a:r>
              <a:rPr lang="en-US" sz="2000" i="1"/>
              <a:t>down</a:t>
            </a:r>
            <a:r>
              <a:rPr lang="en-US" sz="2000"/>
              <a:t>),  s (</a:t>
            </a:r>
            <a:r>
              <a:rPr lang="en-US" sz="2000" i="1"/>
              <a:t>strange</a:t>
            </a:r>
            <a:r>
              <a:rPr lang="en-US" sz="2000"/>
              <a:t>), b (</a:t>
            </a:r>
            <a:r>
              <a:rPr lang="en-US" sz="2000" i="1"/>
              <a:t>bottom</a:t>
            </a:r>
            <a:r>
              <a:rPr lang="en-US" sz="2000"/>
              <a:t>) </a:t>
            </a:r>
            <a:r>
              <a:rPr lang="en-US" sz="1800"/>
              <a:t> </a:t>
            </a:r>
            <a:r>
              <a:rPr lang="en-US" sz="1600"/>
              <a:t>[increasing masses]</a:t>
            </a:r>
          </a:p>
          <a:p>
            <a:pPr marL="0" indent="0">
              <a:buNone/>
            </a:pPr>
            <a:r>
              <a:rPr lang="en-US" sz="2000"/>
              <a:t>    - (charge +2e/3): u (</a:t>
            </a:r>
            <a:r>
              <a:rPr lang="en-US" sz="2000" i="1"/>
              <a:t>up</a:t>
            </a:r>
            <a:r>
              <a:rPr lang="en-US" sz="2000"/>
              <a:t>), c (</a:t>
            </a:r>
            <a:r>
              <a:rPr lang="en-US" sz="2000" i="1"/>
              <a:t>charm</a:t>
            </a:r>
            <a:r>
              <a:rPr lang="en-US" sz="2000"/>
              <a:t>), t (</a:t>
            </a:r>
            <a:r>
              <a:rPr lang="en-US" sz="2000" i="1"/>
              <a:t>top</a:t>
            </a:r>
            <a:r>
              <a:rPr lang="en-US" sz="2000"/>
              <a:t>)  </a:t>
            </a:r>
            <a:r>
              <a:rPr lang="en-US" sz="1600"/>
              <a:t>[idem]</a:t>
            </a:r>
          </a:p>
          <a:p>
            <a:pPr marL="0" indent="0">
              <a:spcBef>
                <a:spcPts val="1128"/>
              </a:spcBef>
              <a:buNone/>
            </a:pPr>
            <a:r>
              <a:rPr lang="en-US" sz="2000"/>
              <a:t>•</a:t>
            </a:r>
            <a:r>
              <a:rPr lang="en-US" sz="2000" b="1" i="1"/>
              <a:t> </a:t>
            </a:r>
            <a:r>
              <a:rPr lang="en-US" sz="2400" b="1"/>
              <a:t>Why 3 </a:t>
            </a:r>
            <a:r>
              <a:rPr lang="en-US" sz="2400" b="1">
                <a:solidFill>
                  <a:srgbClr val="FF0000"/>
                </a:solidFill>
              </a:rPr>
              <a:t>co</a:t>
            </a:r>
            <a:r>
              <a:rPr lang="en-US" sz="2400" b="1">
                <a:solidFill>
                  <a:srgbClr val="0000FF"/>
                </a:solidFill>
              </a:rPr>
              <a:t>l</a:t>
            </a:r>
            <a:r>
              <a:rPr lang="en-US" sz="2400" b="1">
                <a:solidFill>
                  <a:srgbClr val="008000"/>
                </a:solidFill>
              </a:rPr>
              <a:t>or</a:t>
            </a:r>
            <a:r>
              <a:rPr lang="en-US" sz="2400" b="1"/>
              <a:t> charges </a:t>
            </a:r>
            <a:r>
              <a:rPr lang="en-US" sz="2400"/>
              <a:t>?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R</a:t>
            </a:r>
            <a:r>
              <a:rPr lang="en-US" sz="2000"/>
              <a:t> , 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/>
              <a:t>, </a:t>
            </a:r>
            <a:r>
              <a:rPr lang="en-US" sz="2000">
                <a:solidFill>
                  <a:srgbClr val="008000"/>
                </a:solidFill>
              </a:rPr>
              <a:t>G</a:t>
            </a:r>
            <a:r>
              <a:rPr lang="en-US" sz="2000"/>
              <a:t>.  </a:t>
            </a:r>
            <a:r>
              <a:rPr lang="en-US" sz="2400"/>
              <a:t> At least </a:t>
            </a:r>
            <a:r>
              <a:rPr lang="en-US" sz="2400" b="1"/>
              <a:t>two reasons</a:t>
            </a:r>
            <a:r>
              <a:rPr lang="en-US" sz="2200"/>
              <a:t>: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 b="1"/>
              <a:t>  1- </a:t>
            </a:r>
            <a:r>
              <a:rPr lang="en-US" sz="2400" b="1" i="1"/>
              <a:t>Pauli's Theorem</a:t>
            </a:r>
            <a:r>
              <a:rPr lang="en-US" sz="2400"/>
              <a:t> would be violated in the confined space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/>
              <a:t>      </a:t>
            </a:r>
            <a:r>
              <a:rPr lang="en-US" sz="2400" b="1"/>
              <a:t>baryons</a:t>
            </a:r>
            <a:r>
              <a:rPr lang="en-US" sz="2400"/>
              <a:t> (contain 3 quarks) if only </a:t>
            </a:r>
            <a:r>
              <a:rPr lang="en-US" sz="2400" i="1"/>
              <a:t>electric charge</a:t>
            </a:r>
            <a:r>
              <a:rPr lang="en-US" sz="2400"/>
              <a:t> and </a:t>
            </a:r>
            <a:r>
              <a:rPr lang="en-US" sz="2400" i="1"/>
              <a:t>spin =&gt;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i="1"/>
              <a:t>    </a:t>
            </a:r>
            <a:r>
              <a:rPr lang="en-US" sz="2200" i="1"/>
              <a:t> </a:t>
            </a:r>
            <a:r>
              <a:rPr lang="en-US" sz="2400" b="1" i="1"/>
              <a:t>Need for an</a:t>
            </a:r>
            <a:r>
              <a:rPr lang="en-US" sz="2400" i="1"/>
              <a:t> </a:t>
            </a:r>
            <a:r>
              <a:rPr lang="en-US" sz="2400" b="1" i="1"/>
              <a:t>additional quantum parameter</a:t>
            </a:r>
            <a:r>
              <a:rPr lang="en-US" sz="2400"/>
              <a:t>: </a:t>
            </a:r>
            <a:r>
              <a:rPr lang="en-US" sz="2400" b="1"/>
              <a:t>“color”charge</a:t>
            </a:r>
            <a:endParaRPr lang="en-US" sz="2400" b="1" i="1"/>
          </a:p>
          <a:p>
            <a:pPr marL="0" indent="0">
              <a:spcBef>
                <a:spcPts val="600"/>
              </a:spcBef>
              <a:buNone/>
            </a:pPr>
            <a:r>
              <a:rPr lang="en-US" sz="1800" i="1"/>
              <a:t>    </a:t>
            </a:r>
            <a:r>
              <a:rPr lang="en-US" sz="1700" i="1"/>
              <a:t> </a:t>
            </a:r>
            <a:r>
              <a:rPr lang="en-US" sz="1900" i="1"/>
              <a:t>Extreme case</a:t>
            </a:r>
            <a:r>
              <a:rPr lang="en-US" sz="1900"/>
              <a:t>: Baryon </a:t>
            </a:r>
            <a:r>
              <a:rPr lang="en-US" sz="1900">
                <a:latin typeface="Symbol" charset="2"/>
                <a:cs typeface="Symbol" charset="2"/>
              </a:rPr>
              <a:t>Ω: {</a:t>
            </a:r>
            <a:r>
              <a:rPr lang="en-US" sz="1900">
                <a:cs typeface="Symbol" charset="2"/>
              </a:rPr>
              <a:t>sss} contains 3 quarks of flavor </a:t>
            </a:r>
            <a:r>
              <a:rPr lang="en-US" sz="1900" i="1">
                <a:cs typeface="Symbol" charset="2"/>
              </a:rPr>
              <a:t>s</a:t>
            </a:r>
            <a:r>
              <a:rPr lang="en-US" sz="170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 </a:t>
            </a:r>
            <a:r>
              <a:rPr lang="en-US" sz="2400" b="1"/>
              <a:t>  2- To</a:t>
            </a:r>
            <a:r>
              <a:rPr lang="en-US" sz="2400"/>
              <a:t> </a:t>
            </a:r>
            <a:r>
              <a:rPr lang="en-US" sz="2400" b="1"/>
              <a:t>hold</a:t>
            </a:r>
            <a:r>
              <a:rPr lang="en-US" sz="2400"/>
              <a:t> protons and neutrons together =&gt;</a:t>
            </a:r>
            <a:r>
              <a:rPr lang="en-US" sz="2400" b="1"/>
              <a:t> </a:t>
            </a:r>
            <a:r>
              <a:rPr lang="en-US" sz="2400" b="1" i="1"/>
              <a:t>Need for additional force &gt;&gt; EM</a:t>
            </a:r>
            <a:r>
              <a:rPr lang="en-US" sz="2400"/>
              <a:t> 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400" b="1"/>
              <a:t>Anti-baryons</a:t>
            </a:r>
            <a:r>
              <a:rPr lang="en-US" sz="2400"/>
              <a:t>: made up of </a:t>
            </a:r>
            <a:r>
              <a:rPr lang="en-US" sz="2400" i="1"/>
              <a:t>anti-quarks</a:t>
            </a:r>
            <a:r>
              <a:rPr lang="en-US" sz="2400"/>
              <a:t>, with 3 “</a:t>
            </a:r>
            <a:r>
              <a:rPr lang="en-US" sz="2400" i="1"/>
              <a:t>anti-colors” </a:t>
            </a:r>
            <a:endParaRPr lang="en-US" sz="2400"/>
          </a:p>
          <a:p>
            <a:pPr marL="0" indent="0">
              <a:buNone/>
            </a:pPr>
            <a:r>
              <a:rPr lang="en-US" sz="1600" i="1"/>
              <a:t>  </a:t>
            </a:r>
            <a:r>
              <a:rPr lang="en-US" sz="1900" i="1"/>
              <a:t>  </a:t>
            </a:r>
            <a:r>
              <a:rPr lang="en-US" sz="1900"/>
              <a:t>anti</a:t>
            </a:r>
            <a:r>
              <a:rPr lang="en-US" sz="1900" i="1"/>
              <a:t>-</a:t>
            </a:r>
            <a:r>
              <a:rPr lang="en-US" sz="1900"/>
              <a:t>R &lt;-&gt; C (cyan</a:t>
            </a:r>
            <a:r>
              <a:rPr lang="en-US" sz="1900">
                <a:cs typeface="Symbol" charset="2"/>
              </a:rPr>
              <a:t>)= B+G, anti-B &lt;-&gt; Y (yellow)= R+G ,  anti-G &lt;-&gt; M (magenta )=R+B</a:t>
            </a:r>
          </a:p>
          <a:p>
            <a:pPr marL="0" indent="0">
              <a:spcBef>
                <a:spcPts val="1056"/>
              </a:spcBef>
              <a:buNone/>
            </a:pP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400" b="1"/>
              <a:t>Meson</a:t>
            </a:r>
            <a:r>
              <a:rPr lang="en-US" sz="2400"/>
              <a:t>s:  symmetric combination {quark + anti-quark}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000"/>
              <a:t>•</a:t>
            </a:r>
            <a:r>
              <a:rPr lang="en-US" sz="2000" b="1"/>
              <a:t> </a:t>
            </a:r>
            <a:r>
              <a:rPr lang="en-US" sz="2400"/>
              <a:t>All types of hadrons have color charge “0” </a:t>
            </a:r>
            <a:r>
              <a:rPr lang="en-US" sz="2400" b="1"/>
              <a:t> (sum : white color)</a:t>
            </a:r>
            <a:endParaRPr lang="en-US" sz="2400"/>
          </a:p>
          <a:p>
            <a:pPr marL="0" indent="0">
              <a:spcBef>
                <a:spcPts val="600"/>
              </a:spcBef>
              <a:buNone/>
            </a:pPr>
            <a:r>
              <a:rPr lang="en-US" sz="2000"/>
              <a:t>    -</a:t>
            </a:r>
            <a:r>
              <a:rPr lang="en-US" sz="2100"/>
              <a:t> Baryons --&gt; the 3 colors,  Anti-Baryons -&gt; the 3 anti-colors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/>
              <a:t>    - </a:t>
            </a:r>
            <a:r>
              <a:rPr lang="en-US" sz="2100"/>
              <a:t>Mesons --&gt; a color plus associated anticolor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000"/>
              <a:t> </a:t>
            </a:r>
            <a:r>
              <a:rPr lang="is-IS" sz="1800">
                <a:cs typeface="Symbol" charset="2"/>
              </a:rPr>
              <a:t>•</a:t>
            </a:r>
            <a:r>
              <a:rPr lang="is-IS" sz="2100" b="1">
                <a:cs typeface="Symbol" charset="2"/>
              </a:rPr>
              <a:t> </a:t>
            </a:r>
            <a:r>
              <a:rPr lang="is-IS" sz="2100" b="1">
                <a:latin typeface="Symbol" charset="2"/>
                <a:cs typeface="Symbol" charset="2"/>
              </a:rPr>
              <a:t>b(</a:t>
            </a:r>
            <a:r>
              <a:rPr lang="en-US" sz="2100" b="1" i="1"/>
              <a:t>g</a:t>
            </a:r>
            <a:r>
              <a:rPr lang="en-US" sz="2100" b="1" i="1" baseline="-25000"/>
              <a:t>s</a:t>
            </a:r>
            <a:r>
              <a:rPr lang="en-US" sz="2100" b="1"/>
              <a:t>)</a:t>
            </a:r>
            <a:r>
              <a:rPr lang="is-IS" sz="2100" b="1">
                <a:cs typeface="Symbol" charset="2"/>
              </a:rPr>
              <a:t> &lt; 0 </a:t>
            </a:r>
            <a:r>
              <a:rPr lang="is-IS" sz="2100">
                <a:cs typeface="Symbol" charset="2"/>
              </a:rPr>
              <a:t> =&gt; - </a:t>
            </a:r>
            <a:r>
              <a:rPr lang="is-IS" sz="2100" b="1">
                <a:cs typeface="Symbol" charset="2"/>
              </a:rPr>
              <a:t>Coupling </a:t>
            </a:r>
            <a:r>
              <a:rPr lang="is-IS" sz="2100" b="1" i="1">
                <a:cs typeface="Symbol" charset="2"/>
              </a:rPr>
              <a:t>increases</a:t>
            </a:r>
            <a:r>
              <a:rPr lang="is-IS" sz="2100" b="1">
                <a:cs typeface="Symbol" charset="2"/>
              </a:rPr>
              <a:t> with </a:t>
            </a:r>
            <a:r>
              <a:rPr lang="is-IS" sz="2100" b="1" i="1">
                <a:cs typeface="Symbol" charset="2"/>
              </a:rPr>
              <a:t>decreasing</a:t>
            </a:r>
            <a:r>
              <a:rPr lang="is-IS" sz="2100" b="1">
                <a:cs typeface="Symbol" charset="2"/>
              </a:rPr>
              <a:t> energy =&gt;</a:t>
            </a:r>
            <a:r>
              <a:rPr lang="is-IS" sz="2100" b="1" i="1">
                <a:cs typeface="Symbol" charset="2"/>
              </a:rPr>
              <a:t> Color confinement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s-IS" sz="2000" b="1">
                <a:cs typeface="Symbol" charset="2"/>
              </a:rPr>
              <a:t>                           </a:t>
            </a:r>
            <a:r>
              <a:rPr lang="is-IS" sz="2100">
                <a:cs typeface="Symbol" charset="2"/>
              </a:rPr>
              <a:t> - </a:t>
            </a:r>
            <a:r>
              <a:rPr lang="is-IS" sz="2100" b="1">
                <a:cs typeface="Symbol" charset="2"/>
              </a:rPr>
              <a:t>Coupling </a:t>
            </a:r>
            <a:r>
              <a:rPr lang="is-IS" sz="2100" b="1" i="1">
                <a:cs typeface="Symbol" charset="2"/>
              </a:rPr>
              <a:t>decreases</a:t>
            </a:r>
            <a:r>
              <a:rPr lang="is-IS" sz="2100" b="1">
                <a:cs typeface="Symbol" charset="2"/>
              </a:rPr>
              <a:t> with </a:t>
            </a:r>
            <a:r>
              <a:rPr lang="is-IS" sz="2100" b="1" i="1">
                <a:cs typeface="Symbol" charset="2"/>
              </a:rPr>
              <a:t>increasing</a:t>
            </a:r>
            <a:r>
              <a:rPr lang="is-IS" sz="2100" b="1">
                <a:cs typeface="Symbol" charset="2"/>
              </a:rPr>
              <a:t> energy</a:t>
            </a:r>
            <a:r>
              <a:rPr lang="is-IS" sz="2100">
                <a:cs typeface="Symbol" charset="2"/>
              </a:rPr>
              <a:t> </a:t>
            </a:r>
            <a:r>
              <a:rPr lang="is-IS" sz="2100" b="1">
                <a:cs typeface="Symbol" charset="2"/>
              </a:rPr>
              <a:t>=&gt; </a:t>
            </a:r>
            <a:r>
              <a:rPr lang="is-IS" sz="2100" b="1" i="1">
                <a:cs typeface="Symbol" charset="2"/>
              </a:rPr>
              <a:t>Asymptotic freedom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69" y="4503089"/>
            <a:ext cx="1213430" cy="11841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00" y="33338"/>
            <a:ext cx="8915400" cy="722123"/>
          </a:xfrm>
        </p:spPr>
        <p:txBody>
          <a:bodyPr>
            <a:normAutofit fontScale="90000"/>
          </a:bodyPr>
          <a:lstStyle/>
          <a:p>
            <a:r>
              <a:rPr lang="en-US" sz="3600" b="1" i="1"/>
              <a:t>Strong Nuclear Interaction </a:t>
            </a:r>
            <a:r>
              <a:rPr lang="en-US" sz="3100" b="1"/>
              <a:t>(QCD)</a:t>
            </a:r>
            <a:r>
              <a:rPr lang="en-US" sz="3600"/>
              <a:t> </a:t>
            </a:r>
            <a:br>
              <a:rPr lang="en-US" sz="3600"/>
            </a:br>
            <a:r>
              <a:rPr lang="en-US" sz="2000" b="1" i="1"/>
              <a:t>Fermions</a:t>
            </a:r>
            <a:r>
              <a:rPr lang="en-US" sz="2000" b="1"/>
              <a:t>: quarks, </a:t>
            </a:r>
            <a:r>
              <a:rPr lang="en-US" sz="2000" b="1" i="1"/>
              <a:t>electric </a:t>
            </a:r>
            <a:r>
              <a:rPr lang="en-US" sz="2000" b="1"/>
              <a:t>&amp; </a:t>
            </a:r>
            <a:r>
              <a:rPr lang="en-US" sz="2000" b="1" i="1">
                <a:solidFill>
                  <a:srgbClr val="FF6600"/>
                </a:solidFill>
              </a:rPr>
              <a:t>color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/>
              <a:t>charges</a:t>
            </a:r>
            <a:r>
              <a:rPr lang="en-US" sz="2000"/>
              <a:t>.  Mediators </a:t>
            </a:r>
            <a:r>
              <a:rPr lang="en-US" sz="2000" b="1" i="1"/>
              <a:t>Bosons</a:t>
            </a:r>
            <a:r>
              <a:rPr lang="en-US" sz="2000" b="1"/>
              <a:t>: gluons, </a:t>
            </a:r>
            <a:r>
              <a:rPr lang="en-US" sz="2000" b="1" i="1">
                <a:solidFill>
                  <a:srgbClr val="3366FF"/>
                </a:solidFill>
              </a:rPr>
              <a:t>color</a:t>
            </a:r>
            <a:r>
              <a:rPr lang="en-US" sz="2000" b="1"/>
              <a:t> charge</a:t>
            </a:r>
            <a:endParaRPr lang="en-US" sz="200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90010" y="6356350"/>
            <a:ext cx="396789" cy="365125"/>
          </a:xfrm>
        </p:spPr>
        <p:txBody>
          <a:bodyPr/>
          <a:lstStyle/>
          <a:p>
            <a:fld id="{9CE948CC-1597-5143-8D69-7F93A05DF037}" type="slidenum">
              <a:rPr lang="uk-UA"/>
              <a:t>15</a:t>
            </a:fld>
            <a:endParaRPr lang="uk-UA"/>
          </a:p>
        </p:txBody>
      </p:sp>
      <p:sp>
        <p:nvSpPr>
          <p:cNvPr id="9" name="ZoneTexte 8"/>
          <p:cNvSpPr txBox="1"/>
          <p:nvPr/>
        </p:nvSpPr>
        <p:spPr>
          <a:xfrm>
            <a:off x="190500" y="6503721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7100246" y="843052"/>
            <a:ext cx="1806367" cy="2752620"/>
            <a:chOff x="7100246" y="843052"/>
            <a:chExt cx="1806367" cy="275262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6945" y="843052"/>
              <a:ext cx="1769668" cy="2167844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7100246" y="3010896"/>
              <a:ext cx="18063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/>
                <a:t>Murray Gell-Mann</a:t>
              </a:r>
            </a:p>
            <a:p>
              <a:r>
                <a:rPr lang="en-US" sz="1600" i="1"/>
                <a:t>     </a:t>
              </a:r>
              <a:r>
                <a:rPr lang="en-US" sz="1400" i="1"/>
                <a:t>Nobel 1969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97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446654"/>
          </a:xfrm>
        </p:spPr>
        <p:txBody>
          <a:bodyPr>
            <a:normAutofit fontScale="90000"/>
          </a:bodyPr>
          <a:lstStyle/>
          <a:p>
            <a:r>
              <a:rPr lang="en-US" sz="3600" b="1" i="1"/>
              <a:t>QCD</a:t>
            </a:r>
            <a:r>
              <a:rPr lang="en-US" sz="3600"/>
              <a:t> </a:t>
            </a:r>
            <a:r>
              <a:rPr lang="en-US" sz="2700"/>
              <a:t>(cont’d)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490" y="514565"/>
            <a:ext cx="8826500" cy="60864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400" b="1"/>
              <a:t>Allowed combinations of color wavefunctions</a:t>
            </a:r>
            <a:r>
              <a:rPr lang="en-US" sz="2400"/>
              <a:t>: </a:t>
            </a:r>
            <a:r>
              <a:rPr lang="en-US" sz="1800"/>
              <a:t>obtained by </a:t>
            </a:r>
            <a:r>
              <a:rPr lang="en-US" sz="1800" b="1"/>
              <a:t>color operators</a:t>
            </a:r>
            <a:r>
              <a:rPr lang="en-US" sz="1800" i="1"/>
              <a:t> </a:t>
            </a:r>
            <a:r>
              <a:rPr lang="en-US" sz="1800"/>
              <a:t>from  the </a:t>
            </a:r>
            <a:r>
              <a:rPr lang="en-US" sz="1800" i="1"/>
              <a:t>eight </a:t>
            </a:r>
            <a:r>
              <a:rPr lang="en-US" sz="1800"/>
              <a:t>3x3 </a:t>
            </a:r>
            <a:r>
              <a:rPr lang="en-US" sz="1800" i="1"/>
              <a:t>matrices </a:t>
            </a:r>
            <a:r>
              <a:rPr lang="en-US" sz="1800">
                <a:latin typeface="Symbol" charset="2"/>
                <a:cs typeface="Symbol" charset="2"/>
              </a:rPr>
              <a:t>l</a:t>
            </a:r>
            <a:r>
              <a:rPr lang="en-US" sz="1800" baseline="-25000">
                <a:cs typeface="Symbol" charset="2"/>
              </a:rPr>
              <a:t>i </a:t>
            </a:r>
            <a:r>
              <a:rPr lang="en-US" sz="1800"/>
              <a:t> </a:t>
            </a:r>
            <a:r>
              <a:rPr lang="en-US" sz="1800">
                <a:cs typeface="Symbol" charset="2"/>
              </a:rPr>
              <a:t>of </a:t>
            </a:r>
            <a:r>
              <a:rPr lang="en-US" sz="1800" b="1"/>
              <a:t>Gell-Mann, </a:t>
            </a:r>
            <a:r>
              <a:rPr lang="en-US" sz="1700"/>
              <a:t> </a:t>
            </a:r>
            <a:r>
              <a:rPr lang="en-US" sz="1800"/>
              <a:t>generalizing the </a:t>
            </a:r>
            <a:r>
              <a:rPr lang="en-US" sz="1800" i="1"/>
              <a:t>three</a:t>
            </a:r>
            <a:r>
              <a:rPr lang="en-US" sz="1800"/>
              <a:t> 2x2</a:t>
            </a:r>
            <a:r>
              <a:rPr lang="en-US" sz="1800">
                <a:latin typeface="Symbol" charset="2"/>
                <a:cs typeface="Symbol" charset="2"/>
              </a:rPr>
              <a:t> </a:t>
            </a:r>
            <a:r>
              <a:rPr lang="en-US" sz="1800" i="1"/>
              <a:t>matrices </a:t>
            </a:r>
            <a:r>
              <a:rPr lang="en-US" sz="1800">
                <a:latin typeface="Symbol" charset="2"/>
                <a:cs typeface="Symbol" charset="2"/>
              </a:rPr>
              <a:t>s</a:t>
            </a:r>
            <a:r>
              <a:rPr lang="en-US" sz="1800" baseline="-25000">
                <a:cs typeface="Symbol" charset="2"/>
              </a:rPr>
              <a:t>i</a:t>
            </a:r>
            <a:r>
              <a:rPr lang="en-US" sz="1800"/>
              <a:t> of Pauli</a:t>
            </a:r>
          </a:p>
          <a:p>
            <a:pPr marL="0" indent="0">
              <a:buNone/>
            </a:pPr>
            <a:r>
              <a:rPr lang="en-US" sz="2000" b="1"/>
              <a:t>Gauge invariance</a:t>
            </a:r>
            <a:r>
              <a:rPr lang="en-US" sz="2000"/>
              <a:t> determined by the SU(3) group, </a:t>
            </a:r>
            <a:r>
              <a:rPr lang="en-US" sz="1900"/>
              <a:t>generalizing the SU(2) group in QED</a:t>
            </a:r>
          </a:p>
          <a:p>
            <a:pPr marL="0" indent="0">
              <a:buNone/>
            </a:pPr>
            <a:r>
              <a:rPr lang="en-US" sz="1800" b="1"/>
              <a:t>Color Operators</a:t>
            </a:r>
            <a:r>
              <a:rPr lang="en-US" sz="1800"/>
              <a:t>: F</a:t>
            </a:r>
            <a:r>
              <a:rPr lang="en-US" sz="1800" baseline="-25000">
                <a:cs typeface="Symbol" charset="2"/>
              </a:rPr>
              <a:t>i</a:t>
            </a:r>
            <a:r>
              <a:rPr lang="en-US" sz="1800">
                <a:cs typeface="Symbol" charset="2"/>
              </a:rPr>
              <a:t>= ½ </a:t>
            </a:r>
            <a:r>
              <a:rPr lang="en-US" sz="1800">
                <a:latin typeface="Symbol" charset="2"/>
                <a:cs typeface="Symbol" charset="2"/>
              </a:rPr>
              <a:t>l</a:t>
            </a:r>
            <a:r>
              <a:rPr lang="en-US" sz="1800" baseline="-25000">
                <a:cs typeface="Symbol" charset="2"/>
              </a:rPr>
              <a:t>i </a:t>
            </a:r>
            <a:r>
              <a:rPr lang="en-US" sz="1800">
                <a:cs typeface="Symbol" charset="2"/>
              </a:rPr>
              <a:t>, with commutation relations </a:t>
            </a:r>
            <a:r>
              <a:rPr lang="en-US" sz="1800"/>
              <a:t>[F</a:t>
            </a:r>
            <a:r>
              <a:rPr lang="en-US" sz="1800" baseline="-25000"/>
              <a:t>i</a:t>
            </a:r>
            <a:r>
              <a:rPr lang="en-US" sz="1800"/>
              <a:t> ,F</a:t>
            </a:r>
            <a:r>
              <a:rPr lang="en-US" sz="1800" baseline="-25000"/>
              <a:t>j</a:t>
            </a:r>
            <a:r>
              <a:rPr lang="en-US" sz="1800"/>
              <a:t>] = i </a:t>
            </a:r>
            <a:r>
              <a:rPr lang="en-US" sz="1800" i="1"/>
              <a:t>f</a:t>
            </a:r>
            <a:r>
              <a:rPr lang="en-US" sz="1800" i="1" baseline="-25000"/>
              <a:t>ijk</a:t>
            </a:r>
            <a:r>
              <a:rPr lang="en-US" sz="1800" i="1"/>
              <a:t> </a:t>
            </a:r>
            <a:r>
              <a:rPr lang="en-US" sz="1800"/>
              <a:t>F</a:t>
            </a:r>
            <a:r>
              <a:rPr lang="en-US" sz="1800" baseline="-25000"/>
              <a:t>k</a:t>
            </a:r>
            <a:r>
              <a:rPr lang="fr-FR" sz="1800"/>
              <a:t>     </a:t>
            </a:r>
            <a:r>
              <a:rPr lang="en-US" sz="1800"/>
              <a:t> </a:t>
            </a:r>
            <a:r>
              <a:rPr lang="en-US" sz="1800" i="1"/>
              <a:t>f</a:t>
            </a:r>
            <a:r>
              <a:rPr lang="en-US" sz="1800" i="1" baseline="-25000"/>
              <a:t>ijk</a:t>
            </a:r>
            <a:r>
              <a:rPr lang="en-US" sz="1800"/>
              <a:t>: structure constants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000">
                <a:cs typeface="Symbol" charset="2"/>
              </a:rPr>
              <a:t>•</a:t>
            </a:r>
            <a:r>
              <a:rPr lang="en-US" sz="2200" b="1">
                <a:cs typeface="Symbol" charset="2"/>
              </a:rPr>
              <a:t> </a:t>
            </a:r>
            <a:r>
              <a:rPr lang="en-US" sz="2400" b="1">
                <a:cs typeface="Symbol" charset="2"/>
              </a:rPr>
              <a:t>Gluons</a:t>
            </a:r>
            <a:r>
              <a:rPr lang="en-US" sz="2400">
                <a:cs typeface="Symbol" charset="2"/>
              </a:rPr>
              <a:t>: gauge bosons</a:t>
            </a:r>
            <a:r>
              <a:rPr lang="en-US" sz="2000">
                <a:cs typeface="Symbol" charset="2"/>
              </a:rPr>
              <a:t>. Electric charge = 0, spin = 1, </a:t>
            </a:r>
            <a:r>
              <a:rPr lang="en-US" sz="2200" b="1">
                <a:cs typeface="Symbol" charset="2"/>
              </a:rPr>
              <a:t>two</a:t>
            </a:r>
            <a:r>
              <a:rPr lang="en-US" sz="2200">
                <a:cs typeface="Symbol" charset="2"/>
              </a:rPr>
              <a:t> </a:t>
            </a:r>
            <a:r>
              <a:rPr lang="en-US" sz="2200" b="1">
                <a:cs typeface="Symbol" charset="2"/>
              </a:rPr>
              <a:t>colors</a:t>
            </a:r>
            <a:r>
              <a:rPr lang="en-US" sz="1800">
                <a:cs typeface="Symbol" charset="2"/>
              </a:rPr>
              <a:t> (</a:t>
            </a:r>
            <a:r>
              <a:rPr lang="en-US" sz="2200">
                <a:cs typeface="Symbol" charset="2"/>
              </a:rPr>
              <a:t>col</a:t>
            </a:r>
            <a:r>
              <a:rPr lang="en-US" sz="2200" baseline="-25000">
                <a:cs typeface="Symbol" charset="2"/>
              </a:rPr>
              <a:t>i</a:t>
            </a:r>
            <a:r>
              <a:rPr lang="en-US" sz="2200">
                <a:cs typeface="Symbol" charset="2"/>
              </a:rPr>
              <a:t> + anti-col</a:t>
            </a:r>
            <a:r>
              <a:rPr lang="en-US" sz="2200" baseline="-25000">
                <a:cs typeface="Symbol" charset="2"/>
              </a:rPr>
              <a:t>j</a:t>
            </a:r>
            <a:r>
              <a:rPr lang="en-US" sz="1800">
                <a:cs typeface="Symbol" charset="2"/>
              </a:rPr>
              <a:t>)  i≠j</a:t>
            </a:r>
          </a:p>
          <a:p>
            <a:pPr marL="0" indent="0">
              <a:buNone/>
            </a:pPr>
            <a:r>
              <a:rPr lang="en-US" sz="2000">
                <a:cs typeface="Symbol" charset="2"/>
              </a:rPr>
              <a:t>    8 possible gluons, linear combinations of</a:t>
            </a:r>
            <a:r>
              <a:rPr lang="en-US" sz="2100">
                <a:cs typeface="Symbol" charset="2"/>
              </a:rPr>
              <a:t> color operators eigenstates</a:t>
            </a:r>
          </a:p>
          <a:p>
            <a:pPr marL="0" indent="0">
              <a:buNone/>
            </a:pPr>
            <a:r>
              <a:rPr lang="en-US" sz="2000">
                <a:cs typeface="Symbol" charset="2"/>
              </a:rPr>
              <a:t>   =&gt;</a:t>
            </a:r>
            <a:r>
              <a:rPr lang="en-US" sz="2400" i="1">
                <a:cs typeface="Symbol" charset="2"/>
              </a:rPr>
              <a:t> mutual interactions between gluons </a:t>
            </a:r>
            <a:r>
              <a:rPr lang="en-US" sz="2400">
                <a:cs typeface="Symbol" charset="2"/>
              </a:rPr>
              <a:t> =&gt;  </a:t>
            </a:r>
            <a:r>
              <a:rPr lang="en-US" sz="2400" b="1">
                <a:cs typeface="Symbol" charset="2"/>
              </a:rPr>
              <a:t>combinatorial complexity</a:t>
            </a:r>
            <a:endParaRPr lang="en-US" sz="2400" b="1" i="1">
              <a:cs typeface="Symbol" charset="2"/>
            </a:endParaRPr>
          </a:p>
          <a:p>
            <a:pPr marL="0" indent="0">
              <a:spcBef>
                <a:spcPts val="1176"/>
              </a:spcBef>
              <a:spcAft>
                <a:spcPts val="600"/>
              </a:spcAft>
              <a:buNone/>
            </a:pPr>
            <a:r>
              <a:rPr lang="en-US" sz="2000"/>
              <a:t>•</a:t>
            </a:r>
            <a:r>
              <a:rPr lang="en-US" sz="2400" b="1"/>
              <a:t> </a:t>
            </a:r>
            <a:r>
              <a:rPr lang="en-US" sz="2600" b="1"/>
              <a:t>Lagrangian</a:t>
            </a:r>
            <a:r>
              <a:rPr lang="en-US" sz="2400" b="1"/>
              <a:t>, </a:t>
            </a:r>
            <a:r>
              <a:rPr lang="en-US" sz="2200" b="1"/>
              <a:t> similar to QED Lagrangian</a:t>
            </a:r>
          </a:p>
          <a:p>
            <a:pPr marL="0" indent="0">
              <a:buNone/>
            </a:pPr>
            <a:r>
              <a:rPr lang="en-US" sz="2000"/>
              <a:t>     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/>
              <a:t> =</a:t>
            </a:r>
            <a:r>
              <a:rPr lang="en-US" sz="2000">
                <a:latin typeface="Symbol" charset="2"/>
                <a:cs typeface="Symbol" charset="2"/>
              </a:rPr>
              <a:t> </a:t>
            </a:r>
            <a:r>
              <a:rPr lang="en-US" sz="2000"/>
              <a:t>         </a:t>
            </a:r>
            <a:r>
              <a:rPr lang="en-US" sz="2000">
                <a:solidFill>
                  <a:srgbClr val="FF0000"/>
                </a:solidFill>
              </a:rPr>
              <a:t>[i</a:t>
            </a:r>
            <a:r>
              <a:rPr lang="en-US" sz="2000">
                <a:solidFill>
                  <a:srgbClr val="FF0000"/>
                </a:solidFill>
                <a:latin typeface="Symbol" charset="2"/>
                <a:cs typeface="Symbol" charset="2"/>
              </a:rPr>
              <a:t>γ</a:t>
            </a:r>
            <a:r>
              <a:rPr lang="en-US" sz="2000" baseline="30000">
                <a:solidFill>
                  <a:srgbClr val="FF0000"/>
                </a:solidFill>
                <a:latin typeface="Symbol" charset="2"/>
                <a:cs typeface="Symbol" charset="2"/>
              </a:rPr>
              <a:t>μ</a:t>
            </a:r>
            <a:r>
              <a:rPr lang="en-US" sz="2000">
                <a:solidFill>
                  <a:srgbClr val="FF0000"/>
                </a:solidFill>
              </a:rPr>
              <a:t> D</a:t>
            </a:r>
            <a:r>
              <a:rPr lang="en-US" sz="2000" baseline="-25000">
                <a:solidFill>
                  <a:srgbClr val="FF0000"/>
                </a:solidFill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2000">
                <a:solidFill>
                  <a:srgbClr val="FF0000"/>
                </a:solidFill>
              </a:rPr>
              <a:t> - m</a:t>
            </a:r>
            <a:r>
              <a:rPr lang="en-US" sz="2000" i="1" baseline="-25000">
                <a:solidFill>
                  <a:srgbClr val="FF0000"/>
                </a:solidFill>
              </a:rPr>
              <a:t>f</a:t>
            </a:r>
            <a:r>
              <a:rPr lang="en-US" sz="2000">
                <a:solidFill>
                  <a:srgbClr val="FF0000"/>
                </a:solidFill>
              </a:rPr>
              <a:t>]</a:t>
            </a:r>
            <a:r>
              <a:rPr lang="en-US" sz="2000"/>
              <a:t> </a:t>
            </a:r>
            <a:r>
              <a:rPr lang="en-US" sz="2000" i="1">
                <a:latin typeface="Symbol" charset="2"/>
                <a:cs typeface="Symbol" charset="2"/>
              </a:rPr>
              <a:t>Y</a:t>
            </a:r>
            <a:r>
              <a:rPr lang="en-US" sz="2000" baseline="30000">
                <a:cs typeface="Symbol" charset="2"/>
              </a:rPr>
              <a:t> </a:t>
            </a:r>
            <a:r>
              <a:rPr lang="en-US" sz="2000" i="1" baseline="30000"/>
              <a:t>f</a:t>
            </a:r>
            <a:r>
              <a:rPr lang="en-US" sz="2000"/>
              <a:t>  - </a:t>
            </a:r>
            <a:r>
              <a:rPr lang="en-US" sz="2000">
                <a:solidFill>
                  <a:srgbClr val="0000FF"/>
                </a:solidFill>
              </a:rPr>
              <a:t>¼ G</a:t>
            </a:r>
            <a:r>
              <a:rPr lang="en-US" sz="2000" baseline="-25000">
                <a:solidFill>
                  <a:srgbClr val="0000FF"/>
                </a:solidFill>
              </a:rPr>
              <a:t>i</a:t>
            </a:r>
            <a:r>
              <a:rPr lang="en-US" sz="2000" baseline="-25000">
                <a:solidFill>
                  <a:srgbClr val="0000FF"/>
                </a:solidFill>
                <a:latin typeface="Symbol" charset="2"/>
                <a:cs typeface="Symbol" charset="2"/>
              </a:rPr>
              <a:t>μν</a:t>
            </a:r>
            <a:r>
              <a:rPr lang="en-US" sz="2000">
                <a:solidFill>
                  <a:srgbClr val="0000FF"/>
                </a:solidFill>
              </a:rPr>
              <a:t>G</a:t>
            </a:r>
            <a:r>
              <a:rPr lang="en-US" sz="2000" baseline="-25000">
                <a:solidFill>
                  <a:srgbClr val="0000FF"/>
                </a:solidFill>
              </a:rPr>
              <a:t>i</a:t>
            </a:r>
            <a:r>
              <a:rPr lang="en-US" sz="2000" baseline="30000">
                <a:solidFill>
                  <a:srgbClr val="0000FF"/>
                </a:solidFill>
                <a:latin typeface="Symbol" charset="2"/>
                <a:cs typeface="Symbol" charset="2"/>
              </a:rPr>
              <a:t>μν</a:t>
            </a:r>
            <a:r>
              <a:rPr lang="en-US" sz="2000">
                <a:latin typeface="Symbol" charset="2"/>
                <a:cs typeface="Symbol" charset="2"/>
              </a:rPr>
              <a:t>.</a:t>
            </a:r>
            <a:r>
              <a:rPr lang="en-US" sz="2000">
                <a:cs typeface="Symbol" charset="2"/>
              </a:rPr>
              <a:t>    </a:t>
            </a:r>
            <a:r>
              <a:rPr lang="en-US" sz="1900">
                <a:cs typeface="Symbol" charset="2"/>
              </a:rPr>
              <a:t>Superior </a:t>
            </a:r>
            <a:r>
              <a:rPr lang="en-US" sz="1900" i="1">
                <a:cs typeface="Symbol" charset="2"/>
              </a:rPr>
              <a:t>f</a:t>
            </a:r>
            <a:r>
              <a:rPr lang="en-US" sz="1900">
                <a:cs typeface="Symbol" charset="2"/>
              </a:rPr>
              <a:t> index  : </a:t>
            </a:r>
            <a:r>
              <a:rPr lang="en-US" sz="1900" i="1">
                <a:cs typeface="Symbol" charset="2"/>
              </a:rPr>
              <a:t>flavor</a:t>
            </a:r>
            <a:endParaRPr lang="fr-FR" sz="1900" i="1">
              <a:effectLst/>
              <a:latin typeface="Symbol" charset="2"/>
              <a:cs typeface="Symbol" charset="2"/>
            </a:endParaRPr>
          </a:p>
          <a:p>
            <a:pPr marL="0" indent="0">
              <a:spcBef>
                <a:spcPts val="1056"/>
              </a:spcBef>
              <a:buNone/>
            </a:pPr>
            <a:r>
              <a:rPr lang="fr-FR" sz="1900">
                <a:cs typeface="Symbol" charset="2"/>
              </a:rPr>
              <a:t>G operators:  </a:t>
            </a:r>
            <a:r>
              <a:rPr lang="fr-FR" sz="1900" b="1">
                <a:cs typeface="Symbol" charset="2"/>
              </a:rPr>
              <a:t>gluons potentials</a:t>
            </a:r>
            <a:r>
              <a:rPr lang="fr-FR" sz="1900">
                <a:cs typeface="Symbol" charset="2"/>
              </a:rPr>
              <a:t> invariant for gauge, including strong coupling coeff </a:t>
            </a:r>
            <a:r>
              <a:rPr lang="en-US" sz="1900" i="1"/>
              <a:t>g</a:t>
            </a:r>
            <a:r>
              <a:rPr lang="en-US" sz="1900" i="1" baseline="-25000"/>
              <a:t>s</a:t>
            </a:r>
            <a:r>
              <a:rPr lang="fr-FR" sz="1900"/>
              <a:t> and    structure constants</a:t>
            </a:r>
            <a:endParaRPr lang="fr-FR" sz="1900">
              <a:cs typeface="Symbol" charset="2"/>
            </a:endParaRPr>
          </a:p>
          <a:p>
            <a:pPr marL="0" indent="0">
              <a:spcBef>
                <a:spcPts val="1080"/>
              </a:spcBef>
              <a:buNone/>
            </a:pPr>
            <a:r>
              <a:rPr lang="fr-FR" sz="1800">
                <a:cs typeface="Symbol" charset="2"/>
              </a:rPr>
              <a:t>•</a:t>
            </a:r>
            <a:r>
              <a:rPr lang="fr-FR" sz="2200" b="1">
                <a:cs typeface="Symbol" charset="2"/>
              </a:rPr>
              <a:t> At low energy</a:t>
            </a:r>
            <a:r>
              <a:rPr lang="fr-FR" sz="2400">
                <a:cs typeface="Symbol" charset="2"/>
              </a:rPr>
              <a:t> =&gt; </a:t>
            </a:r>
            <a:r>
              <a:rPr lang="fr-FR" sz="2400" b="1">
                <a:cs typeface="Symbol" charset="2"/>
              </a:rPr>
              <a:t>strong coupling</a:t>
            </a:r>
            <a:r>
              <a:rPr lang="is-IS" sz="2400">
                <a:cs typeface="Symbol" charset="2"/>
              </a:rPr>
              <a:t> =&gt; </a:t>
            </a:r>
            <a:r>
              <a:rPr lang="fr-FR" sz="2200" b="1">
                <a:cs typeface="Symbol" charset="2"/>
              </a:rPr>
              <a:t>perturbative methods </a:t>
            </a:r>
            <a:r>
              <a:rPr lang="fr-FR" sz="2200" b="1" i="1">
                <a:cs typeface="Symbol" charset="2"/>
              </a:rPr>
              <a:t>cannot</a:t>
            </a:r>
            <a:r>
              <a:rPr lang="fr-FR" sz="2200" b="1">
                <a:cs typeface="Symbol" charset="2"/>
              </a:rPr>
              <a:t> be used</a:t>
            </a:r>
            <a:r>
              <a:rPr lang="fr-FR" sz="2000" b="1">
                <a:cs typeface="Symbol" charset="2"/>
              </a:rPr>
              <a:t> </a:t>
            </a:r>
            <a:r>
              <a:rPr lang="fr-FR" sz="2000">
                <a:cs typeface="Symbol" charset="2"/>
              </a:rPr>
              <a:t>--&gt;    look for </a:t>
            </a:r>
            <a:r>
              <a:rPr lang="fr-FR" sz="2400" b="1" i="1">
                <a:cs typeface="Symbol" charset="2"/>
              </a:rPr>
              <a:t>non-</a:t>
            </a:r>
            <a:r>
              <a:rPr lang="fr-FR" sz="2200" b="1" i="1">
                <a:cs typeface="Symbol" charset="2"/>
              </a:rPr>
              <a:t>perturbative</a:t>
            </a:r>
            <a:r>
              <a:rPr lang="fr-FR" sz="2200" b="1">
                <a:cs typeface="Symbol" charset="2"/>
              </a:rPr>
              <a:t> methods</a:t>
            </a:r>
            <a:r>
              <a:rPr lang="fr-FR" sz="2400">
                <a:cs typeface="Symbol" charset="2"/>
              </a:rPr>
              <a:t>. </a:t>
            </a:r>
            <a:r>
              <a:rPr lang="fr-FR" sz="2400" b="1">
                <a:cs typeface="Symbol" charset="2"/>
              </a:rPr>
              <a:t> </a:t>
            </a:r>
            <a:r>
              <a:rPr lang="fr-FR" sz="2400" b="1" i="1">
                <a:cs typeface="Symbol" charset="2"/>
              </a:rPr>
              <a:t>Lattice</a:t>
            </a:r>
            <a:r>
              <a:rPr lang="fr-FR" sz="2000" b="1" i="1">
                <a:cs typeface="Symbol" charset="2"/>
              </a:rPr>
              <a:t> </a:t>
            </a:r>
            <a:r>
              <a:rPr lang="fr-FR" sz="2400" b="1" i="1">
                <a:cs typeface="Symbol" charset="2"/>
              </a:rPr>
              <a:t>QCD</a:t>
            </a:r>
            <a:r>
              <a:rPr lang="fr-FR" sz="2400" b="1">
                <a:cs typeface="Symbol" charset="2"/>
              </a:rPr>
              <a:t>, </a:t>
            </a:r>
            <a:r>
              <a:rPr lang="fr-FR" sz="2400">
                <a:cs typeface="Symbol" charset="2"/>
              </a:rPr>
              <a:t>a promising approach: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900">
                <a:cs typeface="Symbol" charset="2"/>
              </a:rPr>
              <a:t>Lattice</a:t>
            </a:r>
            <a:r>
              <a:rPr lang="fr-FR" sz="1900" b="1">
                <a:cs typeface="Symbol" charset="2"/>
              </a:rPr>
              <a:t> QCD</a:t>
            </a:r>
            <a:r>
              <a:rPr lang="fr-FR" sz="2000">
                <a:cs typeface="Symbol" charset="2"/>
              </a:rPr>
              <a:t> --&gt;</a:t>
            </a:r>
            <a:r>
              <a:rPr lang="fr-FR" sz="1800">
                <a:cs typeface="Symbol" charset="2"/>
              </a:rPr>
              <a:t> cut-off =1/</a:t>
            </a:r>
            <a:r>
              <a:rPr lang="fr-FR" sz="1800" i="1">
                <a:cs typeface="Symbol" charset="2"/>
              </a:rPr>
              <a:t>a</a:t>
            </a:r>
            <a:r>
              <a:rPr lang="fr-FR" sz="1800">
                <a:cs typeface="Symbol" charset="2"/>
              </a:rPr>
              <a:t> where </a:t>
            </a:r>
            <a:r>
              <a:rPr lang="fr-FR" sz="1800" i="1">
                <a:cs typeface="Symbol" charset="2"/>
              </a:rPr>
              <a:t>a</a:t>
            </a:r>
            <a:r>
              <a:rPr lang="fr-FR" sz="1800">
                <a:cs typeface="Symbol" charset="2"/>
              </a:rPr>
              <a:t>: lattice spacing. Then make </a:t>
            </a:r>
            <a:r>
              <a:rPr lang="fr-FR" sz="1800" i="1">
                <a:cs typeface="Symbol" charset="2"/>
              </a:rPr>
              <a:t>a</a:t>
            </a:r>
            <a:r>
              <a:rPr lang="fr-FR" sz="1800">
                <a:cs typeface="Symbol" charset="2"/>
              </a:rPr>
              <a:t> -&gt; 0   --&gt; numeric simulations, randomized techniques, </a:t>
            </a:r>
            <a:r>
              <a:rPr lang="is-IS" sz="1800">
                <a:cs typeface="Symbol" charset="2"/>
              </a:rPr>
              <a:t>… </a:t>
            </a:r>
            <a:r>
              <a:rPr lang="is-IS" sz="1800" i="1">
                <a:cs typeface="Symbol" charset="2"/>
              </a:rPr>
              <a:t>Discrete space-time lattice</a:t>
            </a:r>
            <a:r>
              <a:rPr lang="is-IS" sz="1800">
                <a:cs typeface="Symbol" charset="2"/>
              </a:rPr>
              <a:t> --&gt; non perturbative regularization scheme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s-IS" sz="1700">
                <a:cs typeface="Symbol" charset="2"/>
              </a:rPr>
              <a:t>• </a:t>
            </a:r>
            <a:r>
              <a:rPr lang="fr-FR" sz="2200" b="1">
                <a:cs typeface="Symbol" charset="2"/>
              </a:rPr>
              <a:t>At high energy</a:t>
            </a:r>
            <a:r>
              <a:rPr lang="is-IS" sz="2200">
                <a:cs typeface="Symbol" charset="2"/>
              </a:rPr>
              <a:t>  =&gt; </a:t>
            </a:r>
            <a:r>
              <a:rPr lang="is-IS" sz="2200" b="1">
                <a:cs typeface="Symbol" charset="2"/>
              </a:rPr>
              <a:t>weak coupling   =&gt; perturbation methods can be applied</a:t>
            </a:r>
          </a:p>
          <a:p>
            <a:pPr marL="0" indent="0">
              <a:spcBef>
                <a:spcPts val="1200"/>
              </a:spcBef>
              <a:buNone/>
            </a:pPr>
            <a:endParaRPr lang="fr-FR" sz="1900" b="1">
              <a:cs typeface="Symbol" charset="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78252" y="6356350"/>
            <a:ext cx="408548" cy="365125"/>
          </a:xfrm>
        </p:spPr>
        <p:txBody>
          <a:bodyPr/>
          <a:lstStyle/>
          <a:p>
            <a:fld id="{9CE948CC-1597-5143-8D69-7F93A05DF037}" type="slidenum">
              <a:rPr lang="uk-UA"/>
              <a:t>16</a:t>
            </a:fld>
            <a:endParaRPr lang="uk-UA"/>
          </a:p>
        </p:txBody>
      </p:sp>
      <p:grpSp>
        <p:nvGrpSpPr>
          <p:cNvPr id="4" name="Grouper 3"/>
          <p:cNvGrpSpPr/>
          <p:nvPr/>
        </p:nvGrpSpPr>
        <p:grpSpPr>
          <a:xfrm>
            <a:off x="1003412" y="3596270"/>
            <a:ext cx="439110" cy="398929"/>
            <a:chOff x="1003412" y="3543357"/>
            <a:chExt cx="439110" cy="398929"/>
          </a:xfrm>
        </p:grpSpPr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7386594"/>
                </p:ext>
              </p:extLst>
            </p:nvPr>
          </p:nvGraphicFramePr>
          <p:xfrm>
            <a:off x="1003412" y="3596270"/>
            <a:ext cx="302764" cy="346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6" name="…quation" r:id="rId4" imgW="177800" imgH="203200" progId="Equation.3">
                    <p:embed/>
                  </p:oleObj>
                </mc:Choice>
                <mc:Fallback>
                  <p:oleObj name="…quation" r:id="rId4" imgW="1778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03412" y="3596270"/>
                          <a:ext cx="302764" cy="3460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ZoneTexte 10"/>
            <p:cNvSpPr txBox="1"/>
            <p:nvPr/>
          </p:nvSpPr>
          <p:spPr>
            <a:xfrm>
              <a:off x="1169829" y="3543357"/>
              <a:ext cx="272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/>
                <a:t>f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74912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1383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58738"/>
            <a:ext cx="8991600" cy="554390"/>
          </a:xfrm>
        </p:spPr>
        <p:txBody>
          <a:bodyPr>
            <a:normAutofit fontScale="90000"/>
          </a:bodyPr>
          <a:lstStyle/>
          <a:p>
            <a:r>
              <a:rPr lang="en-US" sz="3600" b="1" i="1"/>
              <a:t>Residual Strong Interaction</a:t>
            </a:r>
            <a:r>
              <a:rPr lang="en-US" sz="3200" b="1"/>
              <a:t> </a:t>
            </a:r>
            <a:r>
              <a:rPr lang="en-US" sz="2800" b="1"/>
              <a:t>(</a:t>
            </a:r>
            <a:r>
              <a:rPr lang="en-US" sz="2800" b="1" i="1"/>
              <a:t>between nucleons</a:t>
            </a:r>
            <a:r>
              <a:rPr lang="en-US" sz="2800" b="1"/>
              <a:t>)</a:t>
            </a:r>
            <a:r>
              <a:rPr lang="en-US" sz="320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698501"/>
            <a:ext cx="8801100" cy="59055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/>
              <a:t>Similar to London forces between atoms derived from </a:t>
            </a:r>
            <a:r>
              <a:rPr lang="en-US" sz="2000" i="1"/>
              <a:t>electron-nucleus bonds</a:t>
            </a:r>
            <a:endParaRPr lang="en-US" sz="200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600" b="1"/>
              <a:t>•</a:t>
            </a:r>
            <a:r>
              <a:rPr lang="en-US" sz="2400" b="1"/>
              <a:t> Mediators bosons</a:t>
            </a:r>
            <a:r>
              <a:rPr lang="en-US" sz="2400"/>
              <a:t>:</a:t>
            </a:r>
            <a:r>
              <a:rPr lang="en-US" sz="2200"/>
              <a:t> </a:t>
            </a:r>
            <a:r>
              <a:rPr lang="en-US" sz="2000"/>
              <a:t>neutral or charged pions, possible heavy mesons ?</a:t>
            </a:r>
          </a:p>
          <a:p>
            <a:pPr marL="0" indent="0">
              <a:buNone/>
            </a:pPr>
            <a:r>
              <a:rPr lang="en-US" sz="2000"/>
              <a:t>Interaction described by several potentials, according to (very factual) models... </a:t>
            </a:r>
          </a:p>
          <a:p>
            <a:pPr marL="0" indent="0">
              <a:buNone/>
            </a:pPr>
            <a:r>
              <a:rPr lang="en-US" sz="2400" b="1"/>
              <a:t>Very promising modern search:</a:t>
            </a:r>
            <a:r>
              <a:rPr lang="en-US" sz="2400"/>
              <a:t>  </a:t>
            </a:r>
            <a:r>
              <a:rPr lang="en-US" sz="2400" b="1" i="1"/>
              <a:t>Ab initio No Core Shell Mode</a:t>
            </a:r>
            <a:r>
              <a:rPr lang="en-US" sz="2400" i="1"/>
              <a:t>l</a:t>
            </a:r>
            <a:endParaRPr lang="en-US" sz="2400"/>
          </a:p>
          <a:p>
            <a:pPr marL="0" indent="0">
              <a:buNone/>
            </a:pPr>
            <a:r>
              <a:rPr lang="en-US" sz="2000"/>
              <a:t>  -</a:t>
            </a:r>
            <a:r>
              <a:rPr lang="en-US" sz="2200"/>
              <a:t> </a:t>
            </a:r>
            <a:r>
              <a:rPr lang="en-US" sz="2200" b="1"/>
              <a:t>Ab initio</a:t>
            </a:r>
            <a:r>
              <a:rPr lang="en-US" sz="1800"/>
              <a:t> (--&gt; “microscopic”)</a:t>
            </a:r>
            <a:r>
              <a:rPr lang="en-US" sz="2000"/>
              <a:t>: </a:t>
            </a:r>
            <a:r>
              <a:rPr lang="en-US" sz="2200"/>
              <a:t>describe all the properties of the nucleus from the basic interactions between nucleons.</a:t>
            </a:r>
            <a:r>
              <a:rPr lang="en-US" sz="2000"/>
              <a:t> </a:t>
            </a:r>
            <a:r>
              <a:rPr lang="en-US" sz="1800"/>
              <a:t> Solution of the </a:t>
            </a:r>
            <a:r>
              <a:rPr lang="en-US" sz="1800" i="1"/>
              <a:t>many-body</a:t>
            </a:r>
            <a:r>
              <a:rPr lang="en-US" sz="1800"/>
              <a:t> problem, starting from "realistic" forces between nucleons --&gt; includes </a:t>
            </a:r>
            <a:r>
              <a:rPr lang="en-US" sz="1800" i="1"/>
              <a:t>multi-particle</a:t>
            </a:r>
            <a:r>
              <a:rPr lang="en-US" sz="1800"/>
              <a:t> interactions</a:t>
            </a:r>
            <a:endParaRPr lang="en-US" sz="1800">
              <a:sym typeface="Wingdings"/>
            </a:endParaRPr>
          </a:p>
          <a:p>
            <a:pPr marL="0" indent="0">
              <a:buNone/>
            </a:pPr>
            <a:r>
              <a:rPr lang="en-US" sz="2000">
                <a:sym typeface="Wingdings"/>
              </a:rPr>
              <a:t>  -</a:t>
            </a:r>
            <a:r>
              <a:rPr lang="en-US" sz="2200">
                <a:sym typeface="Wingdings"/>
              </a:rPr>
              <a:t> </a:t>
            </a:r>
            <a:r>
              <a:rPr lang="en-US" sz="2200" b="1">
                <a:sym typeface="Wingdings"/>
              </a:rPr>
              <a:t>No core</a:t>
            </a:r>
            <a:r>
              <a:rPr lang="en-US" sz="2000">
                <a:sym typeface="Wingdings"/>
              </a:rPr>
              <a:t> : </a:t>
            </a:r>
            <a:r>
              <a:rPr lang="en-US" sz="2000" i="1">
                <a:sym typeface="Wingdings"/>
              </a:rPr>
              <a:t>All nucleons are active in the same way </a:t>
            </a:r>
            <a:r>
              <a:rPr lang="en-US" sz="2400">
                <a:sym typeface="Wingdings"/>
              </a:rPr>
              <a:t> </a:t>
            </a:r>
            <a:r>
              <a:rPr lang="en-US" sz="2000">
                <a:sym typeface="Wingdings"/>
              </a:rPr>
              <a:t>(</a:t>
            </a:r>
            <a:r>
              <a:rPr lang="en-US" sz="1800">
                <a:sym typeface="Wingdings"/>
              </a:rPr>
              <a:t>as d° of freedom of expressions)</a:t>
            </a:r>
          </a:p>
          <a:p>
            <a:pPr marL="0" indent="0">
              <a:buNone/>
            </a:pPr>
            <a:r>
              <a:rPr lang="en-US" sz="2000">
                <a:sym typeface="Wingdings"/>
              </a:rPr>
              <a:t>  - </a:t>
            </a:r>
            <a:r>
              <a:rPr lang="en-US" sz="2000" b="1">
                <a:sym typeface="Wingdings"/>
              </a:rPr>
              <a:t>Non perturbative method</a:t>
            </a:r>
            <a:r>
              <a:rPr lang="en-US" sz="2000">
                <a:sym typeface="Wingdings"/>
              </a:rPr>
              <a:t> --&gt; no problem for the convergence of expressions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sym typeface="Wingdings"/>
              </a:rPr>
              <a:t>      </a:t>
            </a:r>
            <a:r>
              <a:rPr lang="en-US" sz="1800">
                <a:sym typeface="Wingdings"/>
              </a:rPr>
              <a:t> (≠ Dyson series in low energy QCD ) </a:t>
            </a:r>
          </a:p>
          <a:p>
            <a:pPr marL="0" indent="0">
              <a:buNone/>
            </a:pPr>
            <a:r>
              <a:rPr lang="en-US" sz="2000">
                <a:sym typeface="Wingdings"/>
              </a:rPr>
              <a:t> - </a:t>
            </a:r>
            <a:r>
              <a:rPr lang="en-US" sz="2000" b="1" i="1">
                <a:sym typeface="Wingdings"/>
              </a:rPr>
              <a:t>Original formulation of the Shell Model</a:t>
            </a:r>
            <a:r>
              <a:rPr lang="en-US" sz="2000">
                <a:sym typeface="Wingdings"/>
              </a:rPr>
              <a:t>. </a:t>
            </a:r>
            <a:r>
              <a:rPr lang="en-US" sz="1800">
                <a:sym typeface="Wingdings"/>
              </a:rPr>
              <a:t> Potential associated with a </a:t>
            </a:r>
            <a:r>
              <a:rPr lang="en-US" sz="1800" b="1">
                <a:sym typeface="Wingdings"/>
              </a:rPr>
              <a:t>harmonic         oscillator</a:t>
            </a:r>
            <a:r>
              <a:rPr lang="en-US" sz="1800">
                <a:sym typeface="Wingdings"/>
              </a:rPr>
              <a:t>, basis of energy states.</a:t>
            </a:r>
            <a:r>
              <a:rPr lang="en-US" sz="1600">
                <a:sym typeface="Wingdings"/>
              </a:rPr>
              <a:t> The states increase rapidly with the number of levels --&gt; </a:t>
            </a:r>
            <a:r>
              <a:rPr lang="en-US" sz="1600" b="1">
                <a:sym typeface="Wingdings"/>
              </a:rPr>
              <a:t>Shell</a:t>
            </a:r>
            <a:r>
              <a:rPr lang="en-US" sz="160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2000">
                <a:sym typeface="Wingdings"/>
              </a:rPr>
              <a:t> -</a:t>
            </a:r>
            <a:r>
              <a:rPr lang="en-US" sz="2000" b="1">
                <a:sym typeface="Wingdings"/>
              </a:rPr>
              <a:t> Principle analogous to the electron orbitals</a:t>
            </a:r>
            <a:r>
              <a:rPr lang="en-US" sz="2000">
                <a:sym typeface="Wingdings"/>
              </a:rPr>
              <a:t> governed by the </a:t>
            </a:r>
            <a:r>
              <a:rPr lang="en-US" sz="2000" b="1">
                <a:sym typeface="Wingdings"/>
              </a:rPr>
              <a:t>Pauli’s theorem</a:t>
            </a:r>
          </a:p>
          <a:p>
            <a:pPr marL="0" indent="0">
              <a:buNone/>
            </a:pPr>
            <a:r>
              <a:rPr lang="en-US" sz="1800">
                <a:sym typeface="Wingdings"/>
              </a:rPr>
              <a:t> - Hamiltonian: can be built in an </a:t>
            </a:r>
            <a:r>
              <a:rPr lang="en-US" sz="1800" b="1" i="1">
                <a:sym typeface="Wingdings"/>
              </a:rPr>
              <a:t>effective</a:t>
            </a:r>
            <a:r>
              <a:rPr lang="en-US" sz="1800" b="1">
                <a:sym typeface="Wingdings"/>
              </a:rPr>
              <a:t> </a:t>
            </a:r>
            <a:r>
              <a:rPr lang="en-US" sz="1800" b="1" i="1">
                <a:sym typeface="Wingdings"/>
              </a:rPr>
              <a:t>chiral</a:t>
            </a:r>
            <a:r>
              <a:rPr lang="en-US" sz="1800" b="1">
                <a:sym typeface="Wingdings"/>
              </a:rPr>
              <a:t> QCD</a:t>
            </a:r>
            <a:r>
              <a:rPr lang="en-US" sz="1800">
                <a:sym typeface="Wingdings"/>
              </a:rPr>
              <a:t>: at low energy, the QCD d° of freedom are hadrons </a:t>
            </a:r>
            <a:r>
              <a:rPr lang="en-US" sz="1600">
                <a:sym typeface="Wingdings"/>
              </a:rPr>
              <a:t>(here: mesons)</a:t>
            </a:r>
            <a:r>
              <a:rPr lang="en-US" sz="1800">
                <a:sym typeface="Wingdings"/>
              </a:rPr>
              <a:t>. </a:t>
            </a:r>
            <a:r>
              <a:rPr lang="en-US" sz="1800" b="1" i="1">
                <a:sym typeface="Wingdings"/>
              </a:rPr>
              <a:t> </a:t>
            </a:r>
            <a:r>
              <a:rPr lang="en-US" sz="2200" b="1" i="1">
                <a:sym typeface="Wingdings"/>
              </a:rPr>
              <a:t>Effective</a:t>
            </a:r>
            <a:r>
              <a:rPr lang="en-US" sz="2200" b="1">
                <a:sym typeface="Wingdings"/>
              </a:rPr>
              <a:t> field theory: </a:t>
            </a:r>
            <a:r>
              <a:rPr lang="en-US" sz="2200">
                <a:sym typeface="Wingdings"/>
              </a:rPr>
              <a:t>taking a chosen energy scale</a:t>
            </a:r>
          </a:p>
          <a:p>
            <a:pPr marL="0" indent="0">
              <a:buNone/>
            </a:pPr>
            <a:r>
              <a:rPr lang="en-US" sz="1800" b="1" i="1">
                <a:sym typeface="Wingdings"/>
              </a:rPr>
              <a:t>Requires a lot of computing power </a:t>
            </a:r>
            <a:r>
              <a:rPr lang="en-US" sz="1800">
                <a:sym typeface="Wingdings"/>
              </a:rPr>
              <a:t> (remedies</a:t>
            </a:r>
            <a:r>
              <a:rPr lang="en-US" sz="1800" b="1">
                <a:sym typeface="Wingdings"/>
              </a:rPr>
              <a:t>:</a:t>
            </a:r>
            <a:r>
              <a:rPr lang="en-US" sz="1800">
                <a:sym typeface="Wingdings"/>
              </a:rPr>
              <a:t> </a:t>
            </a:r>
            <a:r>
              <a:rPr lang="en-US" sz="1800" i="1">
                <a:sym typeface="Wingdings"/>
              </a:rPr>
              <a:t> </a:t>
            </a:r>
            <a:r>
              <a:rPr lang="en-US" sz="1800" b="1" i="1">
                <a:sym typeface="Wingdings"/>
              </a:rPr>
              <a:t>algebraic geometry</a:t>
            </a:r>
            <a:r>
              <a:rPr lang="en-US" sz="1800" b="1">
                <a:sym typeface="Wingdings"/>
              </a:rPr>
              <a:t>, </a:t>
            </a:r>
            <a:r>
              <a:rPr lang="en-US" sz="1800" b="1" i="1">
                <a:sym typeface="Wingdings"/>
              </a:rPr>
              <a:t>amplituhedron.</a:t>
            </a:r>
            <a:r>
              <a:rPr lang="is-IS" sz="1800">
                <a:sym typeface="Wingdings"/>
              </a:rPr>
              <a:t>..</a:t>
            </a:r>
            <a:r>
              <a:rPr lang="en-US" sz="1800">
                <a:sym typeface="Wingdings"/>
              </a:rPr>
              <a:t>) </a:t>
            </a:r>
            <a:endParaRPr lang="en-US" sz="1800" i="1">
              <a:sym typeface="Wingding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42976" y="6356350"/>
            <a:ext cx="443824" cy="365125"/>
          </a:xfrm>
        </p:spPr>
        <p:txBody>
          <a:bodyPr/>
          <a:lstStyle/>
          <a:p>
            <a:fld id="{9CE948CC-1597-5143-8D69-7F93A05DF037}" type="slidenum">
              <a:rPr lang="uk-UA"/>
              <a:t>17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238248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13977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99" y="2162810"/>
            <a:ext cx="2590801" cy="16179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7871"/>
          </a:xfrm>
        </p:spPr>
        <p:txBody>
          <a:bodyPr>
            <a:normAutofit/>
          </a:bodyPr>
          <a:lstStyle/>
          <a:p>
            <a:r>
              <a:rPr lang="en-US" sz="3200" b="1" i="1"/>
              <a:t>Weak (nuclear) interaction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787400"/>
            <a:ext cx="8813800" cy="5863590"/>
          </a:xfrm>
        </p:spPr>
        <p:txBody>
          <a:bodyPr>
            <a:normAutofit/>
          </a:bodyPr>
          <a:lstStyle/>
          <a:p>
            <a:pPr marL="0" indent="0">
              <a:spcBef>
                <a:spcPts val="72"/>
              </a:spcBef>
              <a:buNone/>
            </a:pPr>
            <a:r>
              <a:rPr lang="en-US" sz="2800" b="1"/>
              <a:t>Subtle interactions acting on </a:t>
            </a:r>
            <a:r>
              <a:rPr lang="en-US" sz="2800" b="1" i="1"/>
              <a:t>all</a:t>
            </a:r>
            <a:r>
              <a:rPr lang="en-US" sz="2800" b="1"/>
              <a:t> fermions</a:t>
            </a:r>
            <a:endParaRPr lang="en-US" sz="2800"/>
          </a:p>
          <a:p>
            <a:pPr marL="0" indent="0">
              <a:spcBef>
                <a:spcPts val="72"/>
              </a:spcBef>
              <a:buNone/>
            </a:pPr>
            <a:r>
              <a:rPr lang="en-US" sz="2200"/>
              <a:t> </a:t>
            </a:r>
            <a:r>
              <a:rPr lang="en-US" sz="2200" b="1"/>
              <a:t>Bosons</a:t>
            </a:r>
            <a:r>
              <a:rPr lang="en-US" sz="2200"/>
              <a:t>: </a:t>
            </a:r>
            <a:r>
              <a:rPr lang="en-US" sz="2200" i="1"/>
              <a:t>massive</a:t>
            </a:r>
            <a:r>
              <a:rPr lang="en-US" sz="2200"/>
              <a:t> </a:t>
            </a:r>
            <a:r>
              <a:rPr lang="en-US" sz="2200" i="1"/>
              <a:t>neutral </a:t>
            </a:r>
            <a:r>
              <a:rPr lang="en-US" sz="2200"/>
              <a:t>Z boson or </a:t>
            </a:r>
            <a:r>
              <a:rPr lang="en-US" sz="2200" i="1"/>
              <a:t>charged </a:t>
            </a:r>
            <a:r>
              <a:rPr lang="en-US" sz="2200"/>
              <a:t>W+</a:t>
            </a:r>
            <a:r>
              <a:rPr lang="en-US" sz="2200" i="1"/>
              <a:t> </a:t>
            </a:r>
            <a:r>
              <a:rPr lang="en-US" sz="2200"/>
              <a:t>or</a:t>
            </a:r>
            <a:r>
              <a:rPr lang="en-US" sz="2200" i="1"/>
              <a:t> </a:t>
            </a:r>
            <a:r>
              <a:rPr lang="en-US" sz="2200"/>
              <a:t>W-     --&gt; </a:t>
            </a:r>
            <a:r>
              <a:rPr lang="en-US" sz="2200" i="1"/>
              <a:t>Higgs boson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en-US" sz="2400"/>
              <a:t>• The </a:t>
            </a:r>
            <a:r>
              <a:rPr lang="en-US" sz="2400" b="1" i="1"/>
              <a:t>only interaction</a:t>
            </a:r>
            <a:r>
              <a:rPr lang="en-US" sz="2400"/>
              <a:t> capable of </a:t>
            </a:r>
            <a:r>
              <a:rPr lang="en-US" sz="2400" b="1"/>
              <a:t>changing</a:t>
            </a:r>
            <a:r>
              <a:rPr lang="en-US" sz="2400"/>
              <a:t> </a:t>
            </a:r>
            <a:r>
              <a:rPr lang="en-US" sz="2400" b="1"/>
              <a:t>the flavor of a quark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400"/>
              <a:t>   </a:t>
            </a:r>
            <a:r>
              <a:rPr lang="en-US" sz="2000" i="1"/>
              <a:t>Ex.:</a:t>
            </a:r>
            <a:r>
              <a:rPr lang="en-US" sz="2400" b="1"/>
              <a:t> </a:t>
            </a:r>
            <a:r>
              <a:rPr lang="en-US" sz="2000" b="1"/>
              <a:t>Beta decay</a:t>
            </a:r>
            <a:r>
              <a:rPr lang="en-US" sz="2000"/>
              <a:t>,</a:t>
            </a:r>
            <a:r>
              <a:rPr lang="en-US" sz="2000" b="1"/>
              <a:t> </a:t>
            </a:r>
            <a:r>
              <a:rPr lang="en-US" sz="2000"/>
              <a:t>involving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/>
              <a:t>  </a:t>
            </a:r>
            <a:r>
              <a:rPr lang="en-US" sz="1800"/>
              <a:t>   - flavor change: </a:t>
            </a:r>
            <a:r>
              <a:rPr lang="en-US" sz="1800" b="1"/>
              <a:t> d</a:t>
            </a:r>
            <a:r>
              <a:rPr lang="en-US" sz="1800"/>
              <a:t> quark --&gt; </a:t>
            </a:r>
            <a:r>
              <a:rPr lang="en-US" sz="1800" b="1"/>
              <a:t>u</a:t>
            </a:r>
            <a:r>
              <a:rPr lang="en-US" sz="1800"/>
              <a:t> quark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000"/>
              <a:t>     </a:t>
            </a:r>
            <a:r>
              <a:rPr lang="en-US" sz="1600"/>
              <a:t>-</a:t>
            </a:r>
            <a:r>
              <a:rPr lang="en-US" sz="2000"/>
              <a:t> </a:t>
            </a:r>
            <a:r>
              <a:rPr lang="en-US" sz="1800"/>
              <a:t>Leptonic decay of W- boson into electron and anti-neutrino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en-US" sz="2000"/>
              <a:t>• </a:t>
            </a:r>
            <a:r>
              <a:rPr lang="en-US" sz="2400" b="1"/>
              <a:t>Breaks the spatial Parity P symmetry </a:t>
            </a:r>
            <a:r>
              <a:rPr lang="en-US" sz="2000"/>
              <a:t>(/mirror image)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400"/>
              <a:t>   =&gt; </a:t>
            </a:r>
            <a:r>
              <a:rPr lang="en-US" sz="2400" i="1"/>
              <a:t>chirality,</a:t>
            </a:r>
            <a:r>
              <a:rPr lang="en-US" sz="2000" i="1"/>
              <a:t> </a:t>
            </a:r>
            <a:r>
              <a:rPr lang="en-US" sz="2400" b="1"/>
              <a:t>and breaks Charge Parity CP symmetry too</a:t>
            </a:r>
            <a:endParaRPr lang="en-US" sz="2000"/>
          </a:p>
          <a:p>
            <a:pPr marL="0" indent="0">
              <a:spcBef>
                <a:spcPts val="672"/>
              </a:spcBef>
              <a:buNone/>
            </a:pPr>
            <a:r>
              <a:rPr lang="en-US" sz="2400"/>
              <a:t>• </a:t>
            </a:r>
            <a:r>
              <a:rPr lang="en-US" sz="2400" b="1"/>
              <a:t>Weak interaction</a:t>
            </a:r>
            <a:r>
              <a:rPr lang="en-US" sz="2400" b="1" i="1"/>
              <a:t> does not bind</a:t>
            </a:r>
            <a:r>
              <a:rPr lang="en-US" sz="2400" b="1"/>
              <a:t> particles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en-US" sz="2400"/>
              <a:t>• </a:t>
            </a:r>
            <a:r>
              <a:rPr lang="en-US" sz="2200"/>
              <a:t>In the near Big-Bang Universe (T° of order 10</a:t>
            </a:r>
            <a:r>
              <a:rPr lang="en-US" sz="2200" baseline="30000"/>
              <a:t>15</a:t>
            </a:r>
            <a:r>
              <a:rPr lang="en-US" sz="2200"/>
              <a:t> K) </a:t>
            </a:r>
            <a:r>
              <a:rPr lang="en-US" sz="2000"/>
              <a:t>where energy</a:t>
            </a:r>
            <a:r>
              <a:rPr lang="en-US" sz="2000">
                <a:latin typeface="Symbol" charset="2"/>
                <a:cs typeface="Symbol" charset="2"/>
              </a:rPr>
              <a:t> </a:t>
            </a:r>
            <a:r>
              <a:rPr lang="en-US" sz="2000"/>
              <a:t>&gt; </a:t>
            </a:r>
            <a:r>
              <a:rPr lang="en-US" sz="2000">
                <a:latin typeface="Symbol" charset="2"/>
                <a:cs typeface="Symbol" charset="2"/>
              </a:rPr>
              <a:t>~ </a:t>
            </a:r>
            <a:r>
              <a:rPr lang="en-US" sz="2000"/>
              <a:t>246 Gev </a:t>
            </a:r>
            <a:r>
              <a:rPr lang="en-US" sz="2200"/>
              <a:t>--&gt;  </a:t>
            </a:r>
            <a:r>
              <a:rPr lang="en-US" sz="2000"/>
              <a:t>EM and weak interaction fields were unified in</a:t>
            </a:r>
            <a:r>
              <a:rPr lang="en-US" sz="2200" b="1" i="1"/>
              <a:t> Electroweak interaction</a:t>
            </a:r>
            <a:endParaRPr lang="en-US" sz="2200" b="1"/>
          </a:p>
          <a:p>
            <a:pPr marL="0" indent="0">
              <a:spcBef>
                <a:spcPts val="672"/>
              </a:spcBef>
              <a:buNone/>
            </a:pPr>
            <a:r>
              <a:rPr lang="en-US" sz="2200"/>
              <a:t> - 246 Gev = VEV of Higgs field</a:t>
            </a:r>
            <a:r>
              <a:rPr lang="en-US" sz="1800"/>
              <a:t> = (G</a:t>
            </a:r>
            <a:r>
              <a:rPr lang="en-US" sz="1800" baseline="-25000"/>
              <a:t>F</a:t>
            </a:r>
            <a:r>
              <a:rPr lang="en-US" sz="1800"/>
              <a:t> √2)</a:t>
            </a:r>
            <a:r>
              <a:rPr lang="en-US" sz="1800" baseline="30000"/>
              <a:t>-1/2</a:t>
            </a:r>
            <a:r>
              <a:rPr lang="en-US" sz="2200"/>
              <a:t>,   </a:t>
            </a:r>
            <a:r>
              <a:rPr lang="en-US" sz="1800"/>
              <a:t>G</a:t>
            </a:r>
            <a:r>
              <a:rPr lang="en-US" sz="1800" baseline="-25000"/>
              <a:t>F</a:t>
            </a:r>
            <a:r>
              <a:rPr lang="en-US" sz="1800"/>
              <a:t>: Fermi weak interaction coupling cst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000"/>
              <a:t>     </a:t>
            </a:r>
            <a:r>
              <a:rPr lang="en-US" sz="2200"/>
              <a:t>Energy scale of electroweak symmetry breaking</a:t>
            </a:r>
            <a:endParaRPr lang="en-US" sz="2200" b="1" i="1"/>
          </a:p>
          <a:p>
            <a:pPr marL="0" indent="0">
              <a:spcBef>
                <a:spcPts val="672"/>
              </a:spcBef>
              <a:buNone/>
            </a:pPr>
            <a:r>
              <a:rPr lang="en-US" sz="2000"/>
              <a:t> - Below this energy, the epoch of quarks begins</a:t>
            </a:r>
            <a:r>
              <a:rPr lang="en-US" sz="1800"/>
              <a:t> (the temperature is still too high to    form hadrons)               </a:t>
            </a:r>
          </a:p>
          <a:p>
            <a:pPr marL="0" indent="0">
              <a:spcBef>
                <a:spcPts val="72"/>
              </a:spcBef>
              <a:buNone/>
            </a:pPr>
            <a:endParaRPr lang="en-US" sz="2000"/>
          </a:p>
          <a:p>
            <a:pPr marL="0" indent="0">
              <a:spcBef>
                <a:spcPts val="72"/>
              </a:spcBef>
              <a:buNone/>
            </a:pPr>
            <a:endParaRPr lang="en-US" sz="240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31216" y="6356350"/>
            <a:ext cx="455583" cy="365125"/>
          </a:xfrm>
        </p:spPr>
        <p:txBody>
          <a:bodyPr/>
          <a:lstStyle/>
          <a:p>
            <a:fld id="{9CE948CC-1597-5143-8D69-7F93A05DF037}" type="slidenum">
              <a:rPr lang="uk-UA"/>
              <a:t>18</a:t>
            </a:fld>
            <a:endParaRPr lang="uk-UA"/>
          </a:p>
        </p:txBody>
      </p:sp>
      <p:sp>
        <p:nvSpPr>
          <p:cNvPr id="7" name="ZoneTexte 6"/>
          <p:cNvSpPr txBox="1"/>
          <p:nvPr/>
        </p:nvSpPr>
        <p:spPr>
          <a:xfrm>
            <a:off x="128772" y="6497101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270572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114300"/>
            <a:ext cx="8572500" cy="1303338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Why talk about the Standard Model in this Workshop ?</a:t>
            </a:r>
            <a:endParaRPr lang="en-US" b="1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642159"/>
            <a:ext cx="85725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•</a:t>
            </a:r>
            <a:r>
              <a:rPr lang="en-US" sz="2400"/>
              <a:t> LENR </a:t>
            </a:r>
            <a:r>
              <a:rPr lang="en-US" sz="2600"/>
              <a:t>processes are misunderstood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600"/>
              <a:t>Many theories appear, some of which challenge the </a:t>
            </a:r>
          </a:p>
          <a:p>
            <a:pPr marL="0" indent="0">
              <a:spcBef>
                <a:spcPts val="24"/>
              </a:spcBef>
              <a:buNone/>
            </a:pPr>
            <a:r>
              <a:rPr lang="en-US" sz="2600"/>
              <a:t>   the Standard Model (SM)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600"/>
              <a:t>Other theories try to explain the phenomena    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600"/>
              <a:t>   without calling into question the SM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400"/>
              <a:t>• </a:t>
            </a:r>
            <a:r>
              <a:rPr lang="en-US" sz="2600"/>
              <a:t>Before calling everything into question, we think it wise to    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600"/>
              <a:t>   look for the right theory within the well-established  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600"/>
              <a:t>   framework of the SM</a:t>
            </a:r>
          </a:p>
          <a:p>
            <a:pPr marL="0" indent="0">
              <a:spcBef>
                <a:spcPts val="72"/>
              </a:spcBef>
              <a:buNone/>
            </a:pPr>
            <a:endParaRPr lang="en-US" sz="2600"/>
          </a:p>
          <a:p>
            <a:pPr marL="0" indent="0">
              <a:spcBef>
                <a:spcPts val="72"/>
              </a:spcBef>
              <a:buNone/>
            </a:pPr>
            <a:r>
              <a:rPr lang="fr-FR" sz="2000" dirty="0"/>
              <a:t>•</a:t>
            </a:r>
            <a:r>
              <a:rPr lang="fr-FR" sz="2800" dirty="0"/>
              <a:t> </a:t>
            </a:r>
            <a:r>
              <a:rPr lang="fr-FR" sz="2800" b="1" dirty="0"/>
              <a:t>So what is the standard model ?</a:t>
            </a:r>
          </a:p>
          <a:p>
            <a:pPr marL="0" indent="0">
              <a:spcBef>
                <a:spcPts val="72"/>
              </a:spcBef>
              <a:buNone/>
            </a:pPr>
            <a:endParaRPr lang="en-US" sz="2600"/>
          </a:p>
        </p:txBody>
      </p:sp>
      <p:sp>
        <p:nvSpPr>
          <p:cNvPr id="7" name="ZoneTexte 6"/>
          <p:cNvSpPr txBox="1"/>
          <p:nvPr/>
        </p:nvSpPr>
        <p:spPr>
          <a:xfrm>
            <a:off x="355600" y="6398309"/>
            <a:ext cx="1282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</a:rPr>
              <a:t>IW.AHLM 14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407600" y="6356350"/>
            <a:ext cx="279200" cy="365125"/>
          </a:xfrm>
        </p:spPr>
        <p:txBody>
          <a:bodyPr/>
          <a:lstStyle/>
          <a:p>
            <a:fld id="{9CE948CC-1597-5143-8D69-7F93A05DF037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0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24" y="1665792"/>
            <a:ext cx="5251676" cy="30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693735"/>
            <a:ext cx="8623300" cy="5908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/>
              <a:t>Symmetry puzzle</a:t>
            </a:r>
            <a:r>
              <a:rPr lang="en-US" sz="2400"/>
              <a:t> =&gt; All fondamental particles should be </a:t>
            </a:r>
            <a:r>
              <a:rPr lang="en-US" sz="2400" i="1"/>
              <a:t>massless</a:t>
            </a:r>
            <a:endParaRPr lang="en-US" sz="2400" b="1" i="1"/>
          </a:p>
          <a:p>
            <a:pPr marL="0" indent="0">
              <a:spcBef>
                <a:spcPts val="1176"/>
              </a:spcBef>
              <a:buNone/>
            </a:pPr>
            <a:r>
              <a:rPr lang="en-US" sz="2400" b="1" i="1"/>
              <a:t>Interactions of elementary particles with the Higgs Boson</a:t>
            </a:r>
          </a:p>
          <a:p>
            <a:pPr marL="0" indent="0">
              <a:buNone/>
            </a:pPr>
            <a:r>
              <a:rPr lang="en-US" sz="2000" b="1"/>
              <a:t>Spontaneous symmetry</a:t>
            </a:r>
          </a:p>
          <a:p>
            <a:pPr marL="0" indent="0">
              <a:buNone/>
            </a:pPr>
            <a:r>
              <a:rPr lang="en-US" sz="2000" b="1"/>
              <a:t>breaking </a:t>
            </a:r>
            <a:r>
              <a:rPr lang="en-US" sz="2000"/>
              <a:t>--&gt; a </a:t>
            </a:r>
            <a:r>
              <a:rPr lang="en-US" sz="2000" i="1"/>
              <a:t>vacuum state</a:t>
            </a:r>
          </a:p>
          <a:p>
            <a:pPr marL="0" indent="0">
              <a:buNone/>
            </a:pPr>
            <a:r>
              <a:rPr lang="en-US" sz="2000"/>
              <a:t>which is not unique =&gt;</a:t>
            </a:r>
          </a:p>
          <a:p>
            <a:pPr marL="0" indent="0">
              <a:buNone/>
            </a:pPr>
            <a:r>
              <a:rPr lang="en-US" sz="2000"/>
              <a:t>There is </a:t>
            </a:r>
            <a:r>
              <a:rPr lang="en-US" sz="2000" b="1"/>
              <a:t>c</a:t>
            </a:r>
            <a:r>
              <a:rPr lang="en-US" sz="2000"/>
              <a:t> ≠ 0 in vacuum</a:t>
            </a:r>
          </a:p>
          <a:p>
            <a:pPr marL="0" indent="0">
              <a:buNone/>
            </a:pPr>
            <a:r>
              <a:rPr lang="en-US" sz="2000"/>
              <a:t>to characterize the ground</a:t>
            </a:r>
            <a:endParaRPr lang="en-US" sz="200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2000">
                <a:cs typeface="Symbol" charset="2"/>
              </a:rPr>
              <a:t>state of </a:t>
            </a:r>
            <a:r>
              <a:rPr lang="en-US" sz="2000" i="1">
                <a:latin typeface="Symbol" charset="2"/>
                <a:cs typeface="Symbol" charset="2"/>
              </a:rPr>
              <a:t>f,</a:t>
            </a:r>
            <a:r>
              <a:rPr lang="en-US" sz="2000">
                <a:cs typeface="Symbol" charset="2"/>
              </a:rPr>
              <a:t> a </a:t>
            </a:r>
            <a:r>
              <a:rPr lang="en-US" sz="2000" i="1">
                <a:cs typeface="Symbol" charset="2"/>
              </a:rPr>
              <a:t>complex field</a:t>
            </a:r>
            <a:r>
              <a:rPr lang="en-US" sz="2000">
                <a:cs typeface="Symbol" charset="2"/>
              </a:rPr>
              <a:t> </a:t>
            </a:r>
            <a:r>
              <a:rPr lang="en-US" sz="2000" i="1">
                <a:latin typeface="+mj-lt"/>
                <a:cs typeface="Symbol" charset="2"/>
              </a:rPr>
              <a:t>--&gt;</a:t>
            </a:r>
            <a:endParaRPr lang="en-US" sz="2000">
              <a:latin typeface="+mj-lt"/>
              <a:cs typeface="Symbol" charset="2"/>
            </a:endParaRPr>
          </a:p>
          <a:p>
            <a:pPr marL="0" indent="0">
              <a:spcBef>
                <a:spcPts val="1080"/>
              </a:spcBef>
              <a:buNone/>
            </a:pPr>
            <a:r>
              <a:rPr lang="en-US" sz="2000">
                <a:cs typeface="Symbol" charset="2"/>
              </a:rPr>
              <a:t>one supposes: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en-US" sz="2000" b="1">
                <a:cs typeface="Symbol" charset="2"/>
              </a:rPr>
              <a:t>VEV(</a:t>
            </a:r>
            <a:r>
              <a:rPr lang="en-US" sz="2000" b="1" i="1">
                <a:latin typeface="Symbol" charset="2"/>
                <a:cs typeface="Symbol" charset="2"/>
              </a:rPr>
              <a:t>f</a:t>
            </a:r>
            <a:r>
              <a:rPr lang="en-US" sz="2000" b="1">
                <a:latin typeface="Symbol" charset="2"/>
                <a:cs typeface="Symbol" charset="2"/>
              </a:rPr>
              <a:t>)</a:t>
            </a:r>
            <a:r>
              <a:rPr lang="en-US" sz="2000">
                <a:latin typeface="Symbol" charset="2"/>
                <a:cs typeface="Symbol" charset="2"/>
              </a:rPr>
              <a:t> </a:t>
            </a:r>
            <a:r>
              <a:rPr lang="en-US" sz="2000">
                <a:cs typeface="Symbol" charset="2"/>
              </a:rPr>
              <a:t>= </a:t>
            </a:r>
            <a:r>
              <a:rPr lang="en-US" sz="2000"/>
              <a:t>&lt;0|</a:t>
            </a:r>
            <a:r>
              <a:rPr lang="en-US" sz="2000" i="1"/>
              <a:t>φ</a:t>
            </a:r>
            <a:r>
              <a:rPr lang="en-US" sz="2000"/>
              <a:t>(x)|0&gt; =</a:t>
            </a:r>
            <a:r>
              <a:rPr lang="en-US" sz="2000" b="1"/>
              <a:t> </a:t>
            </a:r>
            <a:r>
              <a:rPr lang="en-US" sz="2000" b="1" i="1"/>
              <a:t>c</a:t>
            </a:r>
            <a:r>
              <a:rPr lang="en-US" sz="2000" b="1"/>
              <a:t> ≠ 0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 b="1" i="1"/>
              <a:t>This field can only be scalar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/>
              <a:t>(the VEV of a spinor or vector field is 0)</a:t>
            </a:r>
          </a:p>
          <a:p>
            <a:pPr marL="0" indent="0">
              <a:buNone/>
            </a:pPr>
            <a:r>
              <a:rPr lang="en-US" sz="2000"/>
              <a:t>The </a:t>
            </a:r>
            <a:r>
              <a:rPr lang="en-US" sz="2000" i="1"/>
              <a:t>Higgs mechanism</a:t>
            </a:r>
            <a:r>
              <a:rPr lang="en-US" sz="2000"/>
              <a:t> allows to decompose the </a:t>
            </a:r>
            <a:r>
              <a:rPr lang="en-US" sz="2000" b="1"/>
              <a:t>complex</a:t>
            </a:r>
            <a:r>
              <a:rPr lang="en-US" sz="2000"/>
              <a:t> </a:t>
            </a:r>
            <a:r>
              <a:rPr lang="en-US" sz="2000" b="1"/>
              <a:t>scalar field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/>
              <a:t>into </a:t>
            </a:r>
            <a:r>
              <a:rPr lang="en-US" sz="2000" b="1"/>
              <a:t>a massive boson field</a:t>
            </a:r>
            <a:r>
              <a:rPr lang="en-US" sz="1800"/>
              <a:t> (with spin 0</a:t>
            </a:r>
            <a:r>
              <a:rPr lang="en-US" sz="2000"/>
              <a:t>),</a:t>
            </a:r>
            <a:r>
              <a:rPr lang="en-US" sz="2000" b="1"/>
              <a:t> the </a:t>
            </a:r>
            <a:r>
              <a:rPr lang="en-US" sz="2000" b="1" i="1"/>
              <a:t>Higgs</a:t>
            </a:r>
            <a:r>
              <a:rPr lang="en-US" sz="2000" b="1"/>
              <a:t>, </a:t>
            </a:r>
            <a:r>
              <a:rPr lang="en-US" sz="2000"/>
              <a:t>and a </a:t>
            </a:r>
            <a:r>
              <a:rPr lang="en-US" sz="2000" b="1"/>
              <a:t>real vector field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i="1"/>
              <a:t>made massive</a:t>
            </a:r>
            <a:r>
              <a:rPr lang="en-US" sz="2000"/>
              <a:t> in this process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="1"/>
              <a:t>The </a:t>
            </a:r>
            <a:r>
              <a:rPr lang="en-US" sz="2400" b="1" i="1"/>
              <a:t>mass</a:t>
            </a:r>
            <a:r>
              <a:rPr lang="en-US" sz="2400" b="1"/>
              <a:t> of a particle: its </a:t>
            </a:r>
            <a:r>
              <a:rPr lang="en-US" sz="2400" b="1" i="1"/>
              <a:t>interaction</a:t>
            </a:r>
            <a:r>
              <a:rPr lang="en-US" sz="2400" b="1"/>
              <a:t> with the Higgs field</a:t>
            </a: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3023"/>
            <a:ext cx="8229600" cy="620712"/>
          </a:xfrm>
        </p:spPr>
        <p:txBody>
          <a:bodyPr>
            <a:normAutofit/>
          </a:bodyPr>
          <a:lstStyle/>
          <a:p>
            <a:r>
              <a:rPr lang="en-US" sz="3200" b="1" i="1"/>
              <a:t>A few words about Higgs fields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42976" y="6356350"/>
            <a:ext cx="443824" cy="365125"/>
          </a:xfrm>
        </p:spPr>
        <p:txBody>
          <a:bodyPr/>
          <a:lstStyle/>
          <a:p>
            <a:fld id="{9CE948CC-1597-5143-8D69-7F93A05DF037}" type="slidenum">
              <a:rPr lang="uk-UA"/>
              <a:t>19</a:t>
            </a:fld>
            <a:endParaRPr lang="uk-UA"/>
          </a:p>
        </p:txBody>
      </p:sp>
      <p:sp>
        <p:nvSpPr>
          <p:cNvPr id="7" name="ZoneTexte 6"/>
          <p:cNvSpPr txBox="1"/>
          <p:nvPr/>
        </p:nvSpPr>
        <p:spPr>
          <a:xfrm>
            <a:off x="190500" y="6478586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290337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572" y="580282"/>
            <a:ext cx="8724900" cy="593685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/>
              <a:t>General Relativity:</a:t>
            </a:r>
            <a:r>
              <a:rPr lang="en-US" sz="2800"/>
              <a:t> </a:t>
            </a:r>
            <a:r>
              <a:rPr lang="en-US" sz="2200"/>
              <a:t>the laws are preserved while changing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the reference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600" b="1" i="1"/>
              <a:t>Geometrical nature of the gravitation</a:t>
            </a:r>
            <a:r>
              <a:rPr lang="en-US" sz="2200"/>
              <a:t>, </a:t>
            </a:r>
            <a:r>
              <a:rPr lang="en-US" sz="2000"/>
              <a:t>determined by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the </a:t>
            </a:r>
            <a:r>
              <a:rPr lang="en-US" sz="2000" b="1"/>
              <a:t>intrinsic curvature</a:t>
            </a:r>
            <a:r>
              <a:rPr lang="en-US" sz="2000"/>
              <a:t> produced by the </a:t>
            </a:r>
            <a:r>
              <a:rPr lang="en-US" sz="2000" b="1"/>
              <a:t>matter</a:t>
            </a:r>
            <a:r>
              <a:rPr lang="en-US" sz="1800"/>
              <a:t> </a:t>
            </a:r>
            <a:r>
              <a:rPr lang="en-US" sz="2000"/>
              <a:t>in interaction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with the Energy Impulsion Tensor</a:t>
            </a:r>
            <a:r>
              <a:rPr lang="en-US" sz="1800"/>
              <a:t>  (governing the movement)</a:t>
            </a:r>
          </a:p>
          <a:p>
            <a:pPr marL="0" indent="0">
              <a:spcBef>
                <a:spcPts val="1632"/>
              </a:spcBef>
              <a:buNone/>
            </a:pPr>
            <a:r>
              <a:rPr lang="en-US" sz="1600" b="1"/>
              <a:t>•</a:t>
            </a:r>
            <a:r>
              <a:rPr lang="en-US" sz="2200" b="1"/>
              <a:t> Einstein's intuition: to generalize Poisson's equation in Newtonian mechanics</a:t>
            </a:r>
            <a:endParaRPr lang="en-US" sz="2200"/>
          </a:p>
          <a:p>
            <a:pPr marL="0" indent="0">
              <a:buNone/>
            </a:pPr>
            <a:r>
              <a:rPr lang="en-US" sz="1800"/>
              <a:t> Δ </a:t>
            </a:r>
            <a:r>
              <a:rPr lang="en-US" sz="1800">
                <a:latin typeface="Symbol" charset="2"/>
                <a:cs typeface="Symbol" charset="2"/>
              </a:rPr>
              <a:t>Φ</a:t>
            </a:r>
            <a:r>
              <a:rPr lang="en-US" sz="1800"/>
              <a:t> =  4 </a:t>
            </a:r>
            <a:r>
              <a:rPr lang="en-US" sz="1800">
                <a:latin typeface="Symbol" charset="2"/>
                <a:cs typeface="Symbol" charset="2"/>
              </a:rPr>
              <a:t>π</a:t>
            </a:r>
            <a:r>
              <a:rPr lang="en-US" sz="1800"/>
              <a:t> G </a:t>
            </a:r>
            <a:r>
              <a:rPr lang="en-US" sz="1800">
                <a:latin typeface="Symbol" charset="2"/>
                <a:cs typeface="Symbol" charset="2"/>
              </a:rPr>
              <a:t>ρ</a:t>
            </a:r>
            <a:r>
              <a:rPr lang="en-US" sz="1800">
                <a:cs typeface="Symbol" charset="2"/>
              </a:rPr>
              <a:t>,</a:t>
            </a:r>
            <a:r>
              <a:rPr lang="en-US" sz="1800"/>
              <a:t>   </a:t>
            </a:r>
            <a:r>
              <a:rPr lang="en-US" sz="1800">
                <a:latin typeface="Symbol" charset="2"/>
                <a:cs typeface="Symbol" charset="2"/>
              </a:rPr>
              <a:t>Φ</a:t>
            </a:r>
            <a:r>
              <a:rPr lang="en-US" sz="1800">
                <a:cs typeface="Symbol" charset="2"/>
              </a:rPr>
              <a:t>: gravit. potential, </a:t>
            </a:r>
            <a:r>
              <a:rPr lang="en-US" sz="1800"/>
              <a:t> </a:t>
            </a:r>
            <a:r>
              <a:rPr lang="en-US" sz="1800">
                <a:latin typeface="Symbol" charset="2"/>
                <a:cs typeface="Symbol" charset="2"/>
              </a:rPr>
              <a:t>ρ</a:t>
            </a:r>
            <a:r>
              <a:rPr lang="en-US" sz="1800">
                <a:cs typeface="Symbol" charset="2"/>
              </a:rPr>
              <a:t>: volumic mass, </a:t>
            </a:r>
            <a:r>
              <a:rPr lang="en-US" sz="1800"/>
              <a:t> G: gravit. constant, </a:t>
            </a:r>
            <a:r>
              <a:rPr lang="en-US" sz="1800">
                <a:latin typeface="Symbol" charset="2"/>
                <a:cs typeface="Symbol" charset="2"/>
              </a:rPr>
              <a:t>Δ</a:t>
            </a:r>
            <a:r>
              <a:rPr lang="en-US" sz="1800">
                <a:cs typeface="Symbol" charset="2"/>
              </a:rPr>
              <a:t>: Laplace operator</a:t>
            </a:r>
            <a:r>
              <a:rPr lang="en-US" sz="1800"/>
              <a:t> 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/>
              <a:t> --&gt;</a:t>
            </a:r>
            <a:r>
              <a:rPr lang="en-US" sz="1800" b="1"/>
              <a:t> </a:t>
            </a:r>
            <a:r>
              <a:rPr lang="en-US" sz="1900" b="1"/>
              <a:t>Einstein’s eq</a:t>
            </a:r>
            <a:r>
              <a:rPr lang="en-US" sz="1900"/>
              <a:t>.:  </a:t>
            </a:r>
            <a:r>
              <a:rPr lang="en-US" sz="1900" b="1"/>
              <a:t>(R</a:t>
            </a:r>
            <a:r>
              <a:rPr lang="en-US" sz="1900" b="1" baseline="-25000">
                <a:latin typeface="Symbol" charset="2"/>
                <a:cs typeface="Symbol" charset="2"/>
              </a:rPr>
              <a:t>mn</a:t>
            </a:r>
            <a:r>
              <a:rPr lang="en-US" sz="1900" b="1"/>
              <a:t>   g</a:t>
            </a:r>
            <a:r>
              <a:rPr lang="en-US" sz="1900" b="1" baseline="-25000">
                <a:latin typeface="Symbol" charset="2"/>
                <a:cs typeface="Symbol" charset="2"/>
              </a:rPr>
              <a:t>mn</a:t>
            </a:r>
            <a:r>
              <a:rPr lang="en-US" sz="1900" b="1"/>
              <a:t> R/2) – </a:t>
            </a:r>
            <a:r>
              <a:rPr lang="en-US" sz="1900" b="1">
                <a:latin typeface="Symbol" charset="2"/>
                <a:cs typeface="Symbol" charset="2"/>
              </a:rPr>
              <a:t>L</a:t>
            </a:r>
            <a:r>
              <a:rPr lang="en-US" sz="1900" b="1"/>
              <a:t> g</a:t>
            </a:r>
            <a:r>
              <a:rPr lang="en-US" sz="1900" b="1" baseline="-25000">
                <a:latin typeface="Symbol" charset="2"/>
                <a:cs typeface="Symbol" charset="2"/>
              </a:rPr>
              <a:t>mn</a:t>
            </a:r>
            <a:r>
              <a:rPr lang="en-US" sz="1900" b="1"/>
              <a:t>  = kT</a:t>
            </a:r>
            <a:r>
              <a:rPr lang="en-US" sz="1900" b="1" baseline="-25000">
                <a:latin typeface="Symbol" charset="2"/>
                <a:cs typeface="Symbol" charset="2"/>
              </a:rPr>
              <a:t>mn</a:t>
            </a:r>
            <a:r>
              <a:rPr lang="en-US" sz="1900" b="1">
                <a:latin typeface="Symbol" charset="2"/>
                <a:cs typeface="Symbol" charset="2"/>
              </a:rPr>
              <a:t> </a:t>
            </a:r>
            <a:r>
              <a:rPr lang="en-US" sz="1800">
                <a:latin typeface="Symbol" charset="2"/>
                <a:cs typeface="Symbol" charset="2"/>
              </a:rPr>
              <a:t>, </a:t>
            </a:r>
            <a:r>
              <a:rPr lang="en-US" sz="1800">
                <a:cs typeface="Symbol" charset="2"/>
              </a:rPr>
              <a:t>where</a:t>
            </a:r>
            <a:r>
              <a:rPr lang="en-US" sz="1800"/>
              <a:t>  R</a:t>
            </a:r>
            <a:r>
              <a:rPr lang="en-US" sz="1800" baseline="-25000">
                <a:latin typeface="Symbol" charset="2"/>
                <a:cs typeface="Symbol" charset="2"/>
              </a:rPr>
              <a:t>mn </a:t>
            </a:r>
            <a:r>
              <a:rPr lang="en-US" sz="1800"/>
              <a:t>:Ricci’s tensor (</a:t>
            </a:r>
            <a:r>
              <a:rPr lang="en-US" sz="1800" i="1"/>
              <a:t>curvature</a:t>
            </a:r>
            <a:r>
              <a:rPr lang="en-US" sz="1800"/>
              <a:t>),</a:t>
            </a:r>
          </a:p>
          <a:p>
            <a:pPr marL="0" indent="0">
              <a:buNone/>
            </a:pPr>
            <a:r>
              <a:rPr lang="en-US" sz="1800"/>
              <a:t>  R : scalar curvature, g</a:t>
            </a:r>
            <a:r>
              <a:rPr lang="en-US" sz="1800" baseline="-25000">
                <a:latin typeface="Symbol" charset="2"/>
                <a:cs typeface="Symbol" charset="2"/>
              </a:rPr>
              <a:t>mn</a:t>
            </a:r>
            <a:r>
              <a:rPr lang="en-US" sz="1800"/>
              <a:t>: metric tensor (</a:t>
            </a:r>
            <a:r>
              <a:rPr lang="en-US" sz="1800" i="1"/>
              <a:t>the “unknown”)</a:t>
            </a:r>
            <a:r>
              <a:rPr lang="fr-FR" sz="1800"/>
              <a:t>,  </a:t>
            </a:r>
            <a:r>
              <a:rPr lang="en-US" sz="1800"/>
              <a:t>k = gravitation coupling constant </a:t>
            </a:r>
            <a:endParaRPr lang="en-US" sz="1800" i="1"/>
          </a:p>
          <a:p>
            <a:pPr marL="0" indent="0">
              <a:buNone/>
            </a:pPr>
            <a:r>
              <a:rPr lang="en-US" sz="1800">
                <a:latin typeface="Symbol" charset="2"/>
                <a:cs typeface="Symbol" charset="2"/>
              </a:rPr>
              <a:t>  L</a:t>
            </a:r>
            <a:r>
              <a:rPr lang="en-US" sz="1800">
                <a:cs typeface="Symbol" charset="2"/>
              </a:rPr>
              <a:t> : Cosmological constant (--&gt; </a:t>
            </a:r>
            <a:r>
              <a:rPr lang="en-US" sz="1800" i="1">
                <a:cs typeface="Symbol" charset="2"/>
              </a:rPr>
              <a:t>Universe expansion</a:t>
            </a:r>
            <a:r>
              <a:rPr lang="en-US" sz="1800">
                <a:cs typeface="Symbol" charset="2"/>
              </a:rPr>
              <a:t> ?),  </a:t>
            </a:r>
            <a:r>
              <a:rPr lang="en-US" sz="1800"/>
              <a:t>T</a:t>
            </a:r>
            <a:r>
              <a:rPr lang="en-US" sz="1800" baseline="-25000">
                <a:latin typeface="Symbol" charset="2"/>
                <a:cs typeface="Symbol" charset="2"/>
              </a:rPr>
              <a:t>mn </a:t>
            </a:r>
            <a:r>
              <a:rPr lang="en-US" sz="1800">
                <a:cs typeface="Symbol" charset="2"/>
              </a:rPr>
              <a:t>: energy-impulsion tensor 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>
                <a:cs typeface="Symbol" charset="2"/>
              </a:rPr>
              <a:t>•</a:t>
            </a:r>
            <a:r>
              <a:rPr lang="en-US" sz="2400" b="1">
                <a:cs typeface="Symbol" charset="2"/>
              </a:rPr>
              <a:t> Einstein’s equation can be obtained by Lagrangian mechanics method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>
                <a:cs typeface="Symbol" charset="2"/>
              </a:rPr>
              <a:t>       </a:t>
            </a:r>
            <a:r>
              <a:rPr lang="en-US" sz="1800" b="1">
                <a:cs typeface="Symbol" charset="2"/>
              </a:rPr>
              <a:t> Gravitation Lagrangian:   L</a:t>
            </a:r>
            <a:r>
              <a:rPr lang="en-US" sz="1800" b="1" baseline="-25000">
                <a:cs typeface="Symbol" charset="2"/>
              </a:rPr>
              <a:t>G</a:t>
            </a:r>
            <a:r>
              <a:rPr lang="en-US" sz="1800">
                <a:cs typeface="Symbol" charset="2"/>
              </a:rPr>
              <a:t> </a:t>
            </a:r>
            <a:r>
              <a:rPr lang="en-US" sz="1800"/>
              <a:t>=</a:t>
            </a:r>
            <a:r>
              <a:rPr lang="en-US" sz="1800" b="1"/>
              <a:t> R √(- g)</a:t>
            </a:r>
            <a:r>
              <a:rPr lang="en-US" sz="1800"/>
              <a:t>,   with g = det(g</a:t>
            </a:r>
            <a:r>
              <a:rPr lang="en-US" sz="1800" baseline="-25000">
                <a:latin typeface="Symbol" charset="2"/>
                <a:cs typeface="Symbol" charset="2"/>
              </a:rPr>
              <a:t>mn</a:t>
            </a:r>
            <a:r>
              <a:rPr lang="en-US" sz="1800"/>
              <a:t>)</a:t>
            </a:r>
            <a:r>
              <a:rPr lang="fr-FR" sz="1800">
                <a:effectLst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1224"/>
              </a:spcBef>
              <a:buNone/>
            </a:pPr>
            <a:r>
              <a:rPr lang="fr-FR" sz="1800" i="1"/>
              <a:t>• </a:t>
            </a:r>
            <a:r>
              <a:rPr lang="fr-FR" sz="2600" b="1" i="1"/>
              <a:t>No unification</a:t>
            </a:r>
            <a:r>
              <a:rPr lang="fr-FR" sz="2600" i="1"/>
              <a:t> yet accepted with the </a:t>
            </a:r>
            <a:r>
              <a:rPr lang="fr-FR" sz="2600" b="1" i="1"/>
              <a:t>Particle Theory</a:t>
            </a:r>
            <a:r>
              <a:rPr lang="fr-FR" sz="2600" i="1"/>
              <a:t> based on </a:t>
            </a:r>
            <a:r>
              <a:rPr lang="fr-FR" sz="2600" b="1" i="1"/>
              <a:t>QFT</a:t>
            </a:r>
            <a:endParaRPr lang="fr-FR" sz="2600" b="1"/>
          </a:p>
          <a:p>
            <a:pPr marL="0" indent="0">
              <a:spcBef>
                <a:spcPts val="1224"/>
              </a:spcBef>
              <a:buNone/>
            </a:pPr>
            <a:r>
              <a:rPr lang="fr-FR" sz="1800"/>
              <a:t>• </a:t>
            </a:r>
            <a:r>
              <a:rPr lang="fr-FR" sz="2600"/>
              <a:t>Most advanced </a:t>
            </a:r>
            <a:r>
              <a:rPr lang="fr-FR" sz="2600" b="1"/>
              <a:t>attempts to quantize gravitation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sz="1800"/>
              <a:t> </a:t>
            </a:r>
            <a:r>
              <a:rPr lang="en-US" sz="1900"/>
              <a:t> - </a:t>
            </a:r>
            <a:r>
              <a:rPr lang="en-US" sz="1900" i="1"/>
              <a:t>String</a:t>
            </a:r>
            <a:r>
              <a:rPr lang="en-US" sz="1900"/>
              <a:t> theory &amp; </a:t>
            </a:r>
            <a:r>
              <a:rPr lang="en-US" sz="1900" i="1"/>
              <a:t>Superstrings</a:t>
            </a:r>
            <a:r>
              <a:rPr lang="en-US" sz="1900"/>
              <a:t> (Planck’s length, 10</a:t>
            </a:r>
            <a:r>
              <a:rPr lang="en-US" sz="1900" baseline="30000"/>
              <a:t>-33</a:t>
            </a:r>
            <a:r>
              <a:rPr lang="en-US" sz="1900"/>
              <a:t> m) --&gt; could unify with Particle Theory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sz="1900"/>
              <a:t>  - </a:t>
            </a:r>
            <a:r>
              <a:rPr lang="en-US" sz="1900" i="1"/>
              <a:t>Loop gravity</a:t>
            </a:r>
            <a:r>
              <a:rPr lang="en-US" sz="1900"/>
              <a:t>: quantized space-time, with quanta connected by a </a:t>
            </a:r>
            <a:r>
              <a:rPr lang="en-US" sz="1900" i="1"/>
              <a:t>spin network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647234"/>
          </a:xfrm>
        </p:spPr>
        <p:txBody>
          <a:bodyPr>
            <a:normAutofit/>
          </a:bodyPr>
          <a:lstStyle/>
          <a:p>
            <a:r>
              <a:rPr lang="en-US" sz="3200" b="1" i="1"/>
              <a:t>Gravitational interaction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25288" y="6356350"/>
            <a:ext cx="361512" cy="365125"/>
          </a:xfrm>
        </p:spPr>
        <p:txBody>
          <a:bodyPr/>
          <a:lstStyle/>
          <a:p>
            <a:fld id="{9CE948CC-1597-5143-8D69-7F93A05DF037}" type="slidenum">
              <a:rPr lang="uk-UA"/>
              <a:t>20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241300" y="642464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653" y="186126"/>
            <a:ext cx="1800915" cy="21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7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7738"/>
          </a:xfrm>
        </p:spPr>
        <p:txBody>
          <a:bodyPr>
            <a:normAutofit/>
          </a:bodyPr>
          <a:lstStyle/>
          <a:p>
            <a:r>
              <a:rPr lang="en-US" sz="3200" b="1" i="1"/>
              <a:t>Puzzles</a:t>
            </a:r>
            <a:r>
              <a:rPr lang="en-US" sz="3200"/>
              <a:t>  1. </a:t>
            </a:r>
            <a:r>
              <a:rPr lang="en-US" sz="3200" b="1" i="1"/>
              <a:t>On the way to resolution</a:t>
            </a:r>
            <a:r>
              <a:rPr lang="en-US" sz="3200" i="1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100" y="947738"/>
            <a:ext cx="8813800" cy="558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/>
              <a:t>Examples of Experiments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400"/>
              <a:t>Physics Beyond Collider at CERN 2019 </a:t>
            </a:r>
            <a:r>
              <a:rPr lang="en-US" sz="2000"/>
              <a:t>(PBC initiative)</a:t>
            </a:r>
            <a:r>
              <a:rPr lang="en-US" sz="2400"/>
              <a:t> --&gt; 10 -20 years</a:t>
            </a:r>
            <a:endParaRPr lang="en-US" sz="2400" b="1"/>
          </a:p>
          <a:p>
            <a:pPr marL="0" indent="0">
              <a:buNone/>
            </a:pPr>
            <a:r>
              <a:rPr lang="en-US" sz="2000" b="1"/>
              <a:t>• </a:t>
            </a:r>
            <a:r>
              <a:rPr lang="en-US" sz="2800" b="1"/>
              <a:t>EMC effect. </a:t>
            </a:r>
            <a:r>
              <a:rPr lang="en-US" sz="1800"/>
              <a:t>Deep inelastic scattering experiment of European Muon Collaboration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</a:t>
            </a:r>
            <a:r>
              <a:rPr lang="en-US" sz="2400" i="1"/>
              <a:t>Bound</a:t>
            </a:r>
            <a:r>
              <a:rPr lang="en-US" sz="2400"/>
              <a:t> nucleons seem to occupy </a:t>
            </a:r>
            <a:r>
              <a:rPr lang="en-US" sz="2400" i="1"/>
              <a:t>more space</a:t>
            </a:r>
            <a:r>
              <a:rPr lang="en-US" sz="2400"/>
              <a:t> than </a:t>
            </a:r>
            <a:r>
              <a:rPr lang="en-US" sz="2400" i="1"/>
              <a:t>free</a:t>
            </a:r>
            <a:r>
              <a:rPr lang="en-US" sz="2400"/>
              <a:t> ones</a:t>
            </a:r>
            <a:r>
              <a:rPr lang="en-US" sz="2400" i="1"/>
              <a:t>.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b="1" i="1"/>
              <a:t> </a:t>
            </a:r>
            <a:r>
              <a:rPr lang="en-US" sz="2400" b="1"/>
              <a:t>Recent attempts of explanation</a:t>
            </a:r>
            <a:r>
              <a:rPr lang="en-US" sz="2400"/>
              <a:t> </a:t>
            </a:r>
            <a:r>
              <a:rPr lang="en-US" sz="2000"/>
              <a:t>(February 20)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b="1" i="1"/>
              <a:t>  -</a:t>
            </a:r>
            <a:r>
              <a:rPr lang="en-US" sz="2400"/>
              <a:t> </a:t>
            </a:r>
            <a:r>
              <a:rPr lang="en-US" sz="2400" i="1"/>
              <a:t>Nuclear Mean-Field Theory</a:t>
            </a:r>
            <a:r>
              <a:rPr lang="en-US" sz="2400"/>
              <a:t>.</a:t>
            </a:r>
            <a:r>
              <a:rPr lang="en-US" sz="2200"/>
              <a:t>   The combined forces of quark fields between neighboring nucleons, would deform their structure </a:t>
            </a:r>
            <a:r>
              <a:rPr lang="en-US" sz="2200" i="1"/>
              <a:t>(the nucleons are not tight</a:t>
            </a:r>
            <a:r>
              <a:rPr lang="en-US" sz="2200"/>
              <a:t>).  </a:t>
            </a:r>
            <a:r>
              <a:rPr lang="en-US" sz="2000"/>
              <a:t>Moreover, possible interactions between spins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/>
              <a:t>  - </a:t>
            </a:r>
            <a:r>
              <a:rPr lang="en-US" sz="2400" i="1"/>
              <a:t>Temporary formation of </a:t>
            </a:r>
            <a:r>
              <a:rPr lang="en-US" sz="2400" b="1" i="1"/>
              <a:t>nucleon pairs</a:t>
            </a:r>
            <a:r>
              <a:rPr lang="en-US" sz="2400"/>
              <a:t> with quarks mixtures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000"/>
              <a:t>This would lead the nucleons to stretch, because of recoil with high moments</a:t>
            </a:r>
            <a:r>
              <a:rPr lang="en-US" sz="2200"/>
              <a:t>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i="1"/>
              <a:t>Experiments </a:t>
            </a:r>
            <a:r>
              <a:rPr lang="en-US" sz="2000" i="1"/>
              <a:t>(January 20)</a:t>
            </a:r>
            <a:r>
              <a:rPr lang="en-US" sz="2200"/>
              <a:t> --&gt; 20% of the bound nucleons are </a:t>
            </a:r>
            <a:r>
              <a:rPr lang="en-US" sz="2200" i="1"/>
              <a:t>outside their orbitals</a:t>
            </a:r>
            <a:r>
              <a:rPr lang="en-US" sz="2200"/>
              <a:t>, </a:t>
            </a:r>
            <a:r>
              <a:rPr lang="en-US" sz="2200" i="1"/>
              <a:t>paired </a:t>
            </a:r>
            <a:r>
              <a:rPr lang="en-US" sz="2200"/>
              <a:t>with other nucleons (</a:t>
            </a:r>
            <a:r>
              <a:rPr lang="en-US" sz="2200" i="1"/>
              <a:t>short range correlations</a:t>
            </a:r>
            <a:r>
              <a:rPr lang="en-US" sz="2200"/>
              <a:t>)</a:t>
            </a:r>
            <a:endParaRPr lang="en-US" sz="20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66492" y="6356350"/>
            <a:ext cx="420307" cy="365125"/>
          </a:xfrm>
        </p:spPr>
        <p:txBody>
          <a:bodyPr/>
          <a:lstStyle/>
          <a:p>
            <a:fld id="{9CE948CC-1597-5143-8D69-7F93A05DF037}" type="slidenum">
              <a:rPr lang="uk-UA"/>
              <a:t>21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165100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428839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73654"/>
          </a:xfrm>
        </p:spPr>
        <p:txBody>
          <a:bodyPr>
            <a:normAutofit/>
          </a:bodyPr>
          <a:lstStyle/>
          <a:p>
            <a:r>
              <a:rPr lang="en-US" sz="3200" b="1" i="1"/>
              <a:t>Puzzles</a:t>
            </a:r>
            <a:r>
              <a:rPr lang="en-US" sz="3200" i="1"/>
              <a:t>  1. </a:t>
            </a:r>
            <a:r>
              <a:rPr lang="en-US" sz="3200" b="1" i="1"/>
              <a:t>On the way to resolution</a:t>
            </a:r>
            <a:r>
              <a:rPr lang="en-US" sz="3200" i="1"/>
              <a:t>? </a:t>
            </a:r>
            <a:r>
              <a:rPr lang="en-US" sz="2400"/>
              <a:t>(cont’d)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57" y="1143000"/>
            <a:ext cx="8819943" cy="5213350"/>
          </a:xfrm>
        </p:spPr>
        <p:txBody>
          <a:bodyPr/>
          <a:lstStyle/>
          <a:p>
            <a:pPr marL="0" indent="0">
              <a:buNone/>
            </a:pPr>
            <a:r>
              <a:rPr lang="en-US" sz="2000" b="1"/>
              <a:t>•</a:t>
            </a:r>
            <a:r>
              <a:rPr lang="en-US" b="1"/>
              <a:t> </a:t>
            </a:r>
            <a:r>
              <a:rPr lang="en-US" sz="2800" b="1"/>
              <a:t>Proton Spin</a:t>
            </a:r>
            <a:r>
              <a:rPr lang="en-US" b="1"/>
              <a:t>.</a:t>
            </a:r>
            <a:r>
              <a:rPr lang="en-US" sz="2800" b="1"/>
              <a:t> </a:t>
            </a:r>
            <a:r>
              <a:rPr lang="en-US" sz="2800"/>
              <a:t>lattice QCD seems to approach the solution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000" b="1"/>
              <a:t>• </a:t>
            </a:r>
            <a:r>
              <a:rPr lang="en-US" sz="2800" b="1"/>
              <a:t>Mass of light hadrons.</a:t>
            </a:r>
            <a:r>
              <a:rPr lang="en-US" sz="2400" b="1"/>
              <a:t> </a:t>
            </a:r>
            <a:r>
              <a:rPr lang="en-US" sz="2400"/>
              <a:t>It seems </a:t>
            </a:r>
            <a:r>
              <a:rPr lang="en-US" sz="2200"/>
              <a:t>(Quanta, May 20)</a:t>
            </a:r>
            <a:r>
              <a:rPr lang="en-US" sz="2400"/>
              <a:t> that Lattice QCD predicts the experimental values, within a few %.</a:t>
            </a:r>
            <a:endParaRPr lang="en-US" sz="2800"/>
          </a:p>
          <a:p>
            <a:pPr marL="0" indent="0">
              <a:spcBef>
                <a:spcPts val="1272"/>
              </a:spcBef>
              <a:buNone/>
            </a:pPr>
            <a:r>
              <a:rPr lang="en-US" sz="2800" i="1"/>
              <a:t>But</a:t>
            </a:r>
            <a:r>
              <a:rPr lang="en-US" sz="2800"/>
              <a:t> </a:t>
            </a:r>
            <a:r>
              <a:rPr lang="en-US" sz="2400"/>
              <a:t>technical details of the theory are very complex and poorly    understood, mainly the </a:t>
            </a:r>
            <a:r>
              <a:rPr lang="en-US" sz="2400" i="1"/>
              <a:t>passage from discrete network to continuous</a:t>
            </a:r>
            <a:r>
              <a:rPr lang="en-US" sz="2400"/>
              <a:t> (“smooth”)</a:t>
            </a:r>
            <a:r>
              <a:rPr lang="en-US" sz="2400" i="1"/>
              <a:t> space</a:t>
            </a:r>
            <a:r>
              <a:rPr lang="en-US" sz="2400"/>
              <a:t>.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400"/>
          </a:p>
          <a:p>
            <a:pPr marL="0" indent="0">
              <a:spcBef>
                <a:spcPts val="1272"/>
              </a:spcBef>
              <a:buNone/>
            </a:pPr>
            <a:r>
              <a:rPr lang="en-US" sz="2400"/>
              <a:t>One can also invoke a Spontaneous Symmetry Breaking affecting the (</a:t>
            </a:r>
            <a:r>
              <a:rPr lang="en-US" sz="2400" i="1"/>
              <a:t>almost</a:t>
            </a:r>
            <a:r>
              <a:rPr lang="en-US" sz="2400"/>
              <a:t>) </a:t>
            </a:r>
            <a:r>
              <a:rPr lang="en-US" sz="2400" i="1"/>
              <a:t>chiral symmetry</a:t>
            </a:r>
            <a:r>
              <a:rPr lang="en-US" sz="2400"/>
              <a:t> of QCD.  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400" i="1"/>
              <a:t>Note:</a:t>
            </a:r>
            <a:r>
              <a:rPr lang="en-US" sz="2400"/>
              <a:t> QCD symmetry is exact when assuming mass of quarks -&gt; 0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72422" y="6356350"/>
            <a:ext cx="514378" cy="365125"/>
          </a:xfrm>
        </p:spPr>
        <p:txBody>
          <a:bodyPr/>
          <a:lstStyle/>
          <a:p>
            <a:fld id="{9CE948CC-1597-5143-8D69-7F93A05DF037}" type="slidenum">
              <a:rPr lang="uk-UA"/>
              <a:t>22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197057" y="6479483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162746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b="1" i="1"/>
              <a:t>Puzzles</a:t>
            </a:r>
            <a:r>
              <a:rPr lang="en-US" sz="3200" i="1"/>
              <a:t>  2.  </a:t>
            </a:r>
            <a:r>
              <a:rPr lang="en-US" sz="3200" b="1" i="1"/>
              <a:t>Unsolved ones</a:t>
            </a:r>
            <a:r>
              <a:rPr lang="en-US" sz="3200"/>
              <a:t>  </a:t>
            </a:r>
            <a:r>
              <a:rPr lang="en-US" sz="2400"/>
              <a:t>(not exhaustive list)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782549"/>
            <a:ext cx="8699500" cy="565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400" b="1"/>
              <a:t>Why do the particles of matter </a:t>
            </a:r>
            <a:r>
              <a:rPr lang="en-US" sz="2400" i="1"/>
              <a:t>(fermions)</a:t>
            </a:r>
            <a:r>
              <a:rPr lang="en-US" sz="2400" b="1"/>
              <a:t> go by 3 for each family?   </a:t>
            </a:r>
            <a:r>
              <a:rPr lang="en-US" sz="2200"/>
              <a:t>and with</a:t>
            </a:r>
            <a:r>
              <a:rPr lang="en-US" sz="2200" i="1"/>
              <a:t> increasing </a:t>
            </a:r>
            <a:r>
              <a:rPr lang="en-US" sz="2200"/>
              <a:t>masses without apparent “regular”relationships?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/>
              <a:t> </a:t>
            </a:r>
            <a:r>
              <a:rPr lang="en-US" sz="2000"/>
              <a:t>  </a:t>
            </a:r>
            <a:r>
              <a:rPr lang="en-US" sz="1800"/>
              <a:t>-Electron, Muon, Tau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   - Electron Neutrino , Muon Neutrino, Tau Neutrino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   - Positive Quarks (+2e/3): Up, Charm, Top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   - Negative Quarks (-e/3): Down, Strange, Bottom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/>
              <a:t>• </a:t>
            </a:r>
            <a:r>
              <a:rPr lang="en-US" sz="2000" b="1"/>
              <a:t>Symmetry CP</a:t>
            </a:r>
            <a:r>
              <a:rPr lang="en-US" sz="2000"/>
              <a:t> (Charge,Parity ) problem for the strong nuclear interaction,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    </a:t>
            </a:r>
            <a:r>
              <a:rPr lang="en-US" sz="2000" i="1"/>
              <a:t>QCD should allow CP breaking, but it is not observed </a:t>
            </a:r>
            <a:r>
              <a:rPr lang="en-US" sz="1800" i="1"/>
              <a:t> </a:t>
            </a:r>
            <a:r>
              <a:rPr lang="en-US" sz="1800"/>
              <a:t>(see slide #22)</a:t>
            </a:r>
            <a:endParaRPr lang="en-US" sz="1800" i="1"/>
          </a:p>
          <a:p>
            <a:pPr marL="0" indent="0">
              <a:buNone/>
            </a:pPr>
            <a:r>
              <a:rPr lang="en-US" sz="2000"/>
              <a:t>•</a:t>
            </a:r>
            <a:r>
              <a:rPr lang="en-US" sz="2000" b="1"/>
              <a:t> Dissymmetry:  Abundance of matter /almost no presence of anti-matter.</a:t>
            </a:r>
            <a:endParaRPr lang="en-US" sz="2000" b="1">
              <a:cs typeface="Symbol" charset="2"/>
            </a:endParaRPr>
          </a:p>
          <a:p>
            <a:pPr marL="0" indent="0">
              <a:buNone/>
            </a:pPr>
            <a:r>
              <a:rPr lang="en-US" sz="2000">
                <a:cs typeface="Symbol" charset="2"/>
              </a:rPr>
              <a:t>  Baryon number breaking in early universe ?  C/CP breaking?        </a:t>
            </a:r>
          </a:p>
          <a:p>
            <a:pPr marL="0" indent="0">
              <a:buNone/>
            </a:pPr>
            <a:r>
              <a:rPr lang="en-US" sz="2000">
                <a:cs typeface="Symbol" charset="2"/>
              </a:rPr>
              <a:t>  Thermal balance breaking ?  </a:t>
            </a:r>
            <a:r>
              <a:rPr lang="en-US" sz="1800">
                <a:cs typeface="Symbol" charset="2"/>
              </a:rPr>
              <a:t> (Sakharov conditions for baryogenesis --&gt;</a:t>
            </a:r>
          </a:p>
          <a:p>
            <a:pPr marL="0" indent="0">
              <a:buNone/>
            </a:pPr>
            <a:r>
              <a:rPr lang="en-US" sz="1800">
                <a:cs typeface="Symbol" charset="2"/>
              </a:rPr>
              <a:t>     question about electroweak transition, in relation with Higgs mechanism)</a:t>
            </a:r>
          </a:p>
          <a:p>
            <a:pPr marL="0" indent="0">
              <a:buNone/>
            </a:pPr>
            <a:r>
              <a:rPr lang="en-US" sz="2000"/>
              <a:t>• </a:t>
            </a:r>
            <a:r>
              <a:rPr lang="en-US" sz="2000" b="1"/>
              <a:t>Black matter ?</a:t>
            </a:r>
            <a:r>
              <a:rPr lang="en-US" sz="2000"/>
              <a:t>  Standard Model --&gt; 5% of the Universe </a:t>
            </a:r>
            <a:r>
              <a:rPr lang="en-US" sz="2000" i="1"/>
              <a:t>as we see it</a:t>
            </a:r>
            <a:r>
              <a:rPr lang="en-US" sz="2000"/>
              <a:t>.</a:t>
            </a:r>
          </a:p>
          <a:p>
            <a:pPr marL="0" indent="0">
              <a:buNone/>
            </a:pPr>
            <a:r>
              <a:rPr lang="en-US" sz="2000"/>
              <a:t>•</a:t>
            </a:r>
            <a:r>
              <a:rPr lang="en-US" sz="2000" b="1"/>
              <a:t> Cosmological inflation and dark energy? </a:t>
            </a:r>
            <a:r>
              <a:rPr lang="en-US" sz="1800"/>
              <a:t>(or </a:t>
            </a:r>
            <a:r>
              <a:rPr lang="en-US" sz="1800" b="1" i="1"/>
              <a:t>cosmological constant</a:t>
            </a:r>
            <a:r>
              <a:rPr lang="en-US" sz="1800"/>
              <a:t> </a:t>
            </a:r>
            <a:r>
              <a:rPr lang="en-US" sz="1800">
                <a:latin typeface="Symbol" charset="2"/>
                <a:cs typeface="Symbol" charset="2"/>
              </a:rPr>
              <a:t>L</a:t>
            </a:r>
            <a:r>
              <a:rPr lang="en-US" sz="1800">
                <a:cs typeface="Symbol" charset="2"/>
              </a:rPr>
              <a:t> of Einstein ?)</a:t>
            </a:r>
          </a:p>
          <a:p>
            <a:pPr marL="0" indent="0">
              <a:buNone/>
            </a:pPr>
            <a:r>
              <a:rPr lang="en-US" sz="2000">
                <a:cs typeface="Symbol" charset="2"/>
              </a:rPr>
              <a:t>• </a:t>
            </a:r>
            <a:r>
              <a:rPr lang="en-US" sz="2000" b="1">
                <a:cs typeface="Symbol" charset="2"/>
              </a:rPr>
              <a:t>Origin of mass (≠0?) and oscillations of neutrinos ?</a:t>
            </a:r>
            <a:endParaRPr lang="en-US" sz="2000">
              <a:cs typeface="Symbol" charset="2"/>
            </a:endParaRPr>
          </a:p>
          <a:p>
            <a:pPr marL="0" indent="0">
              <a:buNone/>
            </a:pPr>
            <a:r>
              <a:rPr lang="en-US" sz="2000"/>
              <a:t>• Exploration of </a:t>
            </a:r>
            <a:r>
              <a:rPr lang="en-US" sz="2000" b="1"/>
              <a:t>forbidden decays</a:t>
            </a:r>
            <a:r>
              <a:rPr lang="en-US" sz="2000"/>
              <a:t>, </a:t>
            </a:r>
            <a:r>
              <a:rPr lang="en-US" sz="2000" b="1"/>
              <a:t>Electric Dipolar Moments</a:t>
            </a:r>
            <a:r>
              <a:rPr lang="en-US" sz="2000"/>
              <a:t>, </a:t>
            </a:r>
            <a:r>
              <a:rPr lang="is-IS" sz="2000"/>
              <a:t>…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31216" y="6356350"/>
            <a:ext cx="455583" cy="365125"/>
          </a:xfrm>
        </p:spPr>
        <p:txBody>
          <a:bodyPr/>
          <a:lstStyle/>
          <a:p>
            <a:fld id="{9CE948CC-1597-5143-8D69-7F93A05DF037}" type="slidenum">
              <a:rPr lang="uk-UA"/>
              <a:t>23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194457" y="6503721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185072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63499"/>
            <a:ext cx="8712200" cy="787400"/>
          </a:xfrm>
        </p:spPr>
        <p:txBody>
          <a:bodyPr>
            <a:normAutofit/>
          </a:bodyPr>
          <a:lstStyle/>
          <a:p>
            <a:r>
              <a:rPr lang="en-US" sz="3200" b="1" i="1"/>
              <a:t>Much debated question: neutrino oscillations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00" y="850899"/>
            <a:ext cx="8547100" cy="5638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- Neutrinos seem to oscillate between their 3 flavors</a:t>
            </a:r>
          </a:p>
          <a:p>
            <a:pPr marL="0" indent="0">
              <a:buNone/>
            </a:pPr>
            <a:r>
              <a:rPr lang="en-US" sz="2400"/>
              <a:t>- Matrix representation </a:t>
            </a:r>
            <a:r>
              <a:rPr lang="en-US" sz="1800"/>
              <a:t> [</a:t>
            </a:r>
            <a:r>
              <a:rPr lang="en-US" sz="1800" i="1"/>
              <a:t>flavors </a:t>
            </a:r>
            <a:r>
              <a:rPr lang="en-US" sz="1800"/>
              <a:t>x </a:t>
            </a:r>
            <a:r>
              <a:rPr lang="en-US" sz="1800" i="1"/>
              <a:t>mass eigenstate</a:t>
            </a:r>
            <a:r>
              <a:rPr lang="en-US" sz="1800"/>
              <a:t>]</a:t>
            </a:r>
          </a:p>
          <a:p>
            <a:pPr marL="0" indent="0">
              <a:buNone/>
            </a:pPr>
            <a:r>
              <a:rPr lang="en-US" sz="2400"/>
              <a:t>- </a:t>
            </a:r>
            <a:r>
              <a:rPr lang="en-US" sz="2400" i="1"/>
              <a:t>Conjecture</a:t>
            </a:r>
            <a:r>
              <a:rPr lang="en-US" sz="2400"/>
              <a:t>: </a:t>
            </a:r>
            <a:r>
              <a:rPr lang="en-US" sz="2400" b="1"/>
              <a:t>Seesaw mechanism</a:t>
            </a:r>
            <a:r>
              <a:rPr lang="en-US" sz="2000"/>
              <a:t> </a:t>
            </a:r>
            <a:r>
              <a:rPr lang="en-US" sz="2400"/>
              <a:t>--&gt;</a:t>
            </a:r>
            <a:r>
              <a:rPr lang="en-US" sz="2400" i="1"/>
              <a:t> </a:t>
            </a:r>
            <a:r>
              <a:rPr lang="en-US" sz="2000" i="1"/>
              <a:t>sterile</a:t>
            </a:r>
            <a:r>
              <a:rPr lang="en-US" sz="2000"/>
              <a:t> neutrino? </a:t>
            </a:r>
            <a:r>
              <a:rPr lang="en-US" sz="2000" i="1"/>
              <a:t>only grav. interact.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  =&gt; </a:t>
            </a:r>
            <a:r>
              <a:rPr lang="en-US" sz="2000" i="1"/>
              <a:t>no isospin weak charge</a:t>
            </a:r>
            <a:r>
              <a:rPr lang="en-US" sz="2000"/>
              <a:t>, heavy and </a:t>
            </a:r>
            <a:r>
              <a:rPr lang="fr-FR" sz="2000"/>
              <a:t>with right-handed helicity</a:t>
            </a:r>
            <a:r>
              <a:rPr lang="en-US" sz="2000" i="1"/>
              <a:t> </a:t>
            </a:r>
          </a:p>
          <a:p>
            <a:pPr marL="0" indent="0">
              <a:buNone/>
            </a:pPr>
            <a:r>
              <a:rPr lang="en-US" sz="2400"/>
              <a:t> Computation with a hypersimplified </a:t>
            </a:r>
            <a:r>
              <a:rPr lang="en-US" sz="2400" i="1"/>
              <a:t>seesaw</a:t>
            </a:r>
            <a:r>
              <a:rPr lang="en-US" sz="2400"/>
              <a:t> matrix </a:t>
            </a:r>
            <a:r>
              <a:rPr lang="en-US" sz="2000"/>
              <a:t> (only 2 flavors)</a:t>
            </a:r>
            <a:r>
              <a:rPr lang="en-US" sz="2400"/>
              <a:t> </a:t>
            </a:r>
          </a:p>
          <a:p>
            <a:pPr marL="0" indent="0">
              <a:buNone/>
            </a:pPr>
            <a:r>
              <a:rPr lang="en-US" sz="2400"/>
              <a:t>                          </a:t>
            </a:r>
            <a:r>
              <a:rPr lang="en-US" sz="2000"/>
              <a:t>eigenvector equation:  A </a:t>
            </a:r>
            <a:r>
              <a:rPr lang="en-US" sz="2000" i="1"/>
              <a:t>v</a:t>
            </a:r>
            <a:r>
              <a:rPr lang="en-US" sz="2000"/>
              <a:t> = </a:t>
            </a:r>
            <a:r>
              <a:rPr lang="en-US" sz="2000">
                <a:latin typeface="Symbol" charset="2"/>
                <a:cs typeface="Symbol" charset="2"/>
              </a:rPr>
              <a:t>λ</a:t>
            </a:r>
            <a:r>
              <a:rPr lang="en-US" sz="2000"/>
              <a:t> </a:t>
            </a:r>
            <a:r>
              <a:rPr lang="en-US" sz="2000">
                <a:latin typeface="Symbol" charset="2"/>
                <a:cs typeface="Symbol" charset="2"/>
              </a:rPr>
              <a:t>I</a:t>
            </a:r>
            <a:r>
              <a:rPr lang="en-US" sz="2000"/>
              <a:t> </a:t>
            </a:r>
            <a:r>
              <a:rPr lang="en-US" sz="2000" i="1"/>
              <a:t>v</a:t>
            </a:r>
            <a:r>
              <a:rPr lang="en-US" sz="2000"/>
              <a:t> , M: masse , </a:t>
            </a:r>
            <a:r>
              <a:rPr lang="en-US" sz="2000">
                <a:latin typeface="Symbol" charset="2"/>
                <a:cs typeface="Symbol" charset="2"/>
              </a:rPr>
              <a:t>λ</a:t>
            </a:r>
            <a:r>
              <a:rPr lang="en-US" sz="2000">
                <a:cs typeface="Symbol" charset="2"/>
              </a:rPr>
              <a:t>: eigenvalue</a:t>
            </a:r>
          </a:p>
          <a:p>
            <a:pPr marL="0" indent="0">
              <a:buNone/>
            </a:pPr>
            <a:r>
              <a:rPr lang="en-US" sz="2000">
                <a:latin typeface="Symbol" charset="2"/>
                <a:cs typeface="Symbol" charset="2"/>
              </a:rPr>
              <a:t>                             </a:t>
            </a:r>
            <a:r>
              <a:rPr lang="en-US" sz="2000">
                <a:cs typeface="Symbol" charset="2"/>
              </a:rPr>
              <a:t>v: eigenvector  =&gt;  </a:t>
            </a:r>
            <a:r>
              <a:rPr lang="en-US" sz="2000"/>
              <a:t>det(A - </a:t>
            </a:r>
            <a:r>
              <a:rPr lang="en-US" sz="2000">
                <a:latin typeface="Symbol" charset="2"/>
                <a:cs typeface="Symbol" charset="2"/>
              </a:rPr>
              <a:t>λ</a:t>
            </a:r>
            <a:r>
              <a:rPr lang="en-US" sz="2000"/>
              <a:t> </a:t>
            </a:r>
            <a:r>
              <a:rPr lang="en-US" sz="2000">
                <a:latin typeface="Symbol" charset="2"/>
                <a:cs typeface="Symbol" charset="2"/>
              </a:rPr>
              <a:t>I</a:t>
            </a:r>
            <a:r>
              <a:rPr lang="en-US" sz="2000"/>
              <a:t>) = 0</a:t>
            </a:r>
            <a:r>
              <a:rPr lang="fr-FR" sz="2000">
                <a:effectLst/>
              </a:rPr>
              <a:t>  =&gt; </a:t>
            </a:r>
            <a:r>
              <a:rPr lang="en-US" sz="2000">
                <a:latin typeface="Symbol" charset="2"/>
                <a:cs typeface="Symbol" charset="2"/>
              </a:rPr>
              <a:t>λ</a:t>
            </a:r>
            <a:r>
              <a:rPr lang="en-US" sz="2000"/>
              <a:t> =½ [-B ±( B</a:t>
            </a:r>
            <a:r>
              <a:rPr lang="en-US" sz="2000" baseline="30000"/>
              <a:t>2</a:t>
            </a:r>
            <a:r>
              <a:rPr lang="en-US" sz="2000"/>
              <a:t> + 4 M</a:t>
            </a:r>
            <a:r>
              <a:rPr lang="en-US" sz="2000" baseline="30000"/>
              <a:t>2</a:t>
            </a:r>
            <a:r>
              <a:rPr lang="en-US" sz="2000"/>
              <a:t>)</a:t>
            </a:r>
            <a:r>
              <a:rPr lang="en-US" sz="2000" baseline="30000"/>
              <a:t>½</a:t>
            </a:r>
            <a:r>
              <a:rPr lang="en-US" sz="2000"/>
              <a:t>] 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>
                <a:latin typeface="Symbol" charset="2"/>
                <a:cs typeface="Symbol" charset="2"/>
              </a:rPr>
              <a:t>  λ</a:t>
            </a:r>
            <a:r>
              <a:rPr lang="en-US" sz="2000" baseline="-25000">
                <a:cs typeface="Symbol" charset="2"/>
              </a:rPr>
              <a:t>+</a:t>
            </a:r>
            <a:r>
              <a:rPr lang="en-US" sz="2000">
                <a:cs typeface="Symbol" charset="2"/>
              </a:rPr>
              <a:t> </a:t>
            </a:r>
            <a:r>
              <a:rPr lang="en-US" sz="2000">
                <a:latin typeface="Symbol" charset="2"/>
                <a:cs typeface="Symbol" charset="2"/>
              </a:rPr>
              <a:t>λ</a:t>
            </a:r>
            <a:r>
              <a:rPr lang="en-US" sz="2000" baseline="-25000">
                <a:cs typeface="Symbol" charset="2"/>
              </a:rPr>
              <a:t>-</a:t>
            </a:r>
            <a:r>
              <a:rPr lang="en-US" sz="2000">
                <a:cs typeface="Symbol" charset="2"/>
              </a:rPr>
              <a:t> = - </a:t>
            </a:r>
            <a:r>
              <a:rPr lang="en-US" sz="2000" i="1">
                <a:cs typeface="Symbol" charset="2"/>
              </a:rPr>
              <a:t>M</a:t>
            </a:r>
            <a:r>
              <a:rPr lang="en-US" sz="2000" baseline="30000">
                <a:cs typeface="Symbol" charset="2"/>
              </a:rPr>
              <a:t>2</a:t>
            </a:r>
            <a:r>
              <a:rPr lang="en-US" sz="2000">
                <a:cs typeface="Symbol" charset="2"/>
              </a:rPr>
              <a:t>. </a:t>
            </a:r>
            <a:r>
              <a:rPr lang="en-US" sz="2000" baseline="30000">
                <a:cs typeface="Symbol" charset="2"/>
              </a:rPr>
              <a:t>   </a:t>
            </a:r>
            <a:r>
              <a:rPr lang="en-US" sz="2000">
                <a:cs typeface="Symbol" charset="2"/>
              </a:rPr>
              <a:t>If </a:t>
            </a:r>
            <a:r>
              <a:rPr lang="en-US" sz="2000" i="1">
                <a:cs typeface="Symbol" charset="2"/>
              </a:rPr>
              <a:t>B </a:t>
            </a:r>
            <a:r>
              <a:rPr lang="en-US" sz="2000">
                <a:cs typeface="Symbol" charset="2"/>
              </a:rPr>
              <a:t>&gt;&gt; </a:t>
            </a:r>
            <a:r>
              <a:rPr lang="en-US" sz="2000" i="1">
                <a:cs typeface="Symbol" charset="2"/>
              </a:rPr>
              <a:t>M</a:t>
            </a:r>
            <a:r>
              <a:rPr lang="en-US" sz="2000">
                <a:cs typeface="Symbol" charset="2"/>
              </a:rPr>
              <a:t> =&gt;  </a:t>
            </a:r>
            <a:r>
              <a:rPr lang="en-US" sz="2000">
                <a:latin typeface="Symbol" charset="2"/>
                <a:cs typeface="Symbol" charset="2"/>
              </a:rPr>
              <a:t>λ</a:t>
            </a:r>
            <a:r>
              <a:rPr lang="en-US" sz="2000" baseline="-25000">
                <a:cs typeface="Symbol" charset="2"/>
              </a:rPr>
              <a:t>+</a:t>
            </a:r>
            <a:r>
              <a:rPr lang="en-US" sz="2000">
                <a:cs typeface="Symbol" charset="2"/>
              </a:rPr>
              <a:t> </a:t>
            </a:r>
            <a:r>
              <a:rPr lang="en-US" sz="2000">
                <a:latin typeface="Symbol" charset="2"/>
                <a:cs typeface="Symbol" charset="2"/>
              </a:rPr>
              <a:t>~ </a:t>
            </a:r>
            <a:r>
              <a:rPr lang="en-US" sz="2000">
                <a:cs typeface="Symbol" charset="2"/>
              </a:rPr>
              <a:t>B, and  smallest eigenvalue  </a:t>
            </a:r>
            <a:r>
              <a:rPr lang="en-US" sz="2000">
                <a:latin typeface="Symbol" charset="2"/>
                <a:cs typeface="Symbol" charset="2"/>
              </a:rPr>
              <a:t>λ</a:t>
            </a:r>
            <a:r>
              <a:rPr lang="en-US" sz="2000" baseline="-25000">
                <a:cs typeface="Symbol" charset="2"/>
              </a:rPr>
              <a:t>- </a:t>
            </a:r>
            <a:r>
              <a:rPr lang="en-US" sz="2000">
                <a:latin typeface="Symbol" charset="2"/>
                <a:cs typeface="Symbol" charset="2"/>
              </a:rPr>
              <a:t>~ -</a:t>
            </a:r>
            <a:r>
              <a:rPr lang="en-US" sz="2000" i="1">
                <a:latin typeface="Symbol" charset="2"/>
                <a:cs typeface="Symbol" charset="2"/>
              </a:rPr>
              <a:t>M</a:t>
            </a:r>
            <a:r>
              <a:rPr lang="en-US" sz="2000" baseline="30000">
                <a:cs typeface="Symbol" charset="2"/>
              </a:rPr>
              <a:t>2</a:t>
            </a:r>
            <a:r>
              <a:rPr lang="en-US" sz="2000">
                <a:latin typeface="Symbol" charset="2"/>
                <a:cs typeface="Symbol" charset="2"/>
              </a:rPr>
              <a:t>/</a:t>
            </a:r>
            <a:r>
              <a:rPr lang="en-US" sz="2000" i="1">
                <a:latin typeface="Symbol" charset="2"/>
                <a:cs typeface="Symbol" charset="2"/>
              </a:rPr>
              <a:t>B</a:t>
            </a:r>
            <a:r>
              <a:rPr lang="en-US" sz="2000">
                <a:latin typeface="Symbol" charset="2"/>
                <a:cs typeface="Symbol" charset="2"/>
              </a:rPr>
              <a:t>  </a:t>
            </a:r>
          </a:p>
          <a:p>
            <a:pPr marL="0" indent="0">
              <a:spcBef>
                <a:spcPts val="1032"/>
              </a:spcBef>
              <a:buNone/>
            </a:pPr>
            <a:r>
              <a:rPr lang="en-US" sz="1800">
                <a:cs typeface="Symbol" charset="2"/>
              </a:rPr>
              <a:t>For ex., with </a:t>
            </a:r>
            <a:r>
              <a:rPr lang="en-US" sz="1800" i="1">
                <a:cs typeface="Symbol" charset="2"/>
              </a:rPr>
              <a:t>B</a:t>
            </a:r>
            <a:r>
              <a:rPr lang="en-US" sz="1800">
                <a:cs typeface="Symbol" charset="2"/>
              </a:rPr>
              <a:t> = </a:t>
            </a:r>
            <a:r>
              <a:rPr lang="en-US" sz="1800" i="1">
                <a:cs typeface="Symbol" charset="2"/>
              </a:rPr>
              <a:t>Majorana mass</a:t>
            </a:r>
            <a:r>
              <a:rPr lang="en-US" sz="1800">
                <a:cs typeface="Symbol" charset="2"/>
              </a:rPr>
              <a:t>, </a:t>
            </a:r>
            <a:r>
              <a:rPr lang="en-US" sz="1800" b="1">
                <a:cs typeface="Symbol" charset="2"/>
              </a:rPr>
              <a:t>of order GUT scale </a:t>
            </a:r>
            <a:r>
              <a:rPr lang="en-US" sz="1800" b="1">
                <a:latin typeface="Symbol" charset="2"/>
                <a:cs typeface="Symbol" charset="2"/>
              </a:rPr>
              <a:t>~</a:t>
            </a:r>
            <a:r>
              <a:rPr lang="en-US" sz="1800" b="1">
                <a:cs typeface="Symbol" charset="2"/>
              </a:rPr>
              <a:t>10</a:t>
            </a:r>
            <a:r>
              <a:rPr lang="en-US" sz="1800" b="1" baseline="30000">
                <a:cs typeface="Symbol" charset="2"/>
              </a:rPr>
              <a:t>15</a:t>
            </a:r>
            <a:r>
              <a:rPr lang="en-US" sz="1800" b="1">
                <a:cs typeface="Symbol" charset="2"/>
              </a:rPr>
              <a:t> GeV</a:t>
            </a:r>
            <a:r>
              <a:rPr lang="en-US" sz="1800">
                <a:cs typeface="Symbol" charset="2"/>
              </a:rPr>
              <a:t>,  </a:t>
            </a:r>
            <a:r>
              <a:rPr lang="en-US" sz="1800" i="1">
                <a:cs typeface="Symbol" charset="2"/>
              </a:rPr>
              <a:t>M =</a:t>
            </a:r>
            <a:r>
              <a:rPr lang="en-US" sz="1800">
                <a:cs typeface="Symbol" charset="2"/>
              </a:rPr>
              <a:t> </a:t>
            </a:r>
            <a:r>
              <a:rPr lang="en-US" sz="1800" i="1">
                <a:cs typeface="Symbol" charset="2"/>
              </a:rPr>
              <a:t>Dirac mass</a:t>
            </a:r>
            <a:r>
              <a:rPr lang="en-US" sz="1800">
                <a:cs typeface="Symbol" charset="2"/>
              </a:rPr>
              <a:t>, of order  electroweak scale </a:t>
            </a:r>
            <a:r>
              <a:rPr lang="en-US" sz="1800">
                <a:latin typeface="Symbol" charset="2"/>
                <a:cs typeface="Symbol" charset="2"/>
              </a:rPr>
              <a:t>~ </a:t>
            </a:r>
            <a:r>
              <a:rPr lang="en-US" sz="1800">
                <a:cs typeface="Symbol" charset="2"/>
              </a:rPr>
              <a:t>246 GeV= VEV(v) =&gt;  </a:t>
            </a:r>
            <a:r>
              <a:rPr lang="en-US" sz="1800">
                <a:latin typeface="Symbol" charset="2"/>
                <a:cs typeface="Symbol" charset="2"/>
              </a:rPr>
              <a:t>λ</a:t>
            </a:r>
            <a:r>
              <a:rPr lang="en-US" sz="1800" baseline="-25000">
                <a:cs typeface="Symbol" charset="2"/>
              </a:rPr>
              <a:t>-  </a:t>
            </a:r>
            <a:r>
              <a:rPr lang="en-US" sz="1800">
                <a:latin typeface="Symbol" charset="2"/>
                <a:cs typeface="Symbol" charset="2"/>
              </a:rPr>
              <a:t>~ </a:t>
            </a:r>
            <a:r>
              <a:rPr lang="en-US" sz="1800">
                <a:cs typeface="Symbol" charset="2"/>
              </a:rPr>
              <a:t>6 10</a:t>
            </a:r>
            <a:r>
              <a:rPr lang="en-US" sz="1800" baseline="30000">
                <a:cs typeface="Symbol" charset="2"/>
              </a:rPr>
              <a:t>-2 </a:t>
            </a:r>
            <a:r>
              <a:rPr lang="en-US" sz="1800">
                <a:cs typeface="Symbol" charset="2"/>
              </a:rPr>
              <a:t>eV: </a:t>
            </a:r>
            <a:r>
              <a:rPr lang="en-US" sz="1800" i="1">
                <a:cs typeface="Symbol" charset="2"/>
              </a:rPr>
              <a:t> very small mass.</a:t>
            </a:r>
          </a:p>
          <a:p>
            <a:pPr marL="0" indent="0">
              <a:buNone/>
            </a:pPr>
            <a:r>
              <a:rPr lang="en-US" sz="2000" i="1">
                <a:cs typeface="Symbol" charset="2"/>
              </a:rPr>
              <a:t>- </a:t>
            </a:r>
            <a:r>
              <a:rPr lang="en-US" sz="2000" b="1">
                <a:cs typeface="Symbol" charset="2"/>
              </a:rPr>
              <a:t>By the way, if neutrinos have a mass, why a mass &lt;&lt; other leptons </a:t>
            </a:r>
            <a:r>
              <a:rPr lang="en-US" sz="2000">
                <a:cs typeface="Symbol" charset="2"/>
              </a:rPr>
              <a:t>?</a:t>
            </a:r>
            <a:endParaRPr lang="en-US" sz="2000" i="1">
              <a:cs typeface="Symbol" charset="2"/>
            </a:endParaRPr>
          </a:p>
          <a:p>
            <a:pPr marL="0" indent="0">
              <a:buNone/>
            </a:pPr>
            <a:r>
              <a:rPr lang="en-US" sz="2000" b="1" i="1">
                <a:cs typeface="Symbol" charset="2"/>
              </a:rPr>
              <a:t>- Why do we observe oscillations ?</a:t>
            </a:r>
            <a:r>
              <a:rPr lang="en-US" sz="2000">
                <a:cs typeface="Symbol" charset="2"/>
              </a:rPr>
              <a:t> No problem:</a:t>
            </a:r>
            <a:r>
              <a:rPr lang="en-US" sz="2000" i="1">
                <a:cs typeface="Symbol" charset="2"/>
              </a:rPr>
              <a:t>  </a:t>
            </a:r>
            <a:r>
              <a:rPr lang="en-US" sz="2000">
                <a:cs typeface="Symbol" charset="2"/>
              </a:rPr>
              <a:t>Neutrinos of the 3 flavors are emitted</a:t>
            </a:r>
            <a:r>
              <a:rPr lang="en-US" sz="1800" i="1">
                <a:cs typeface="Symbol" charset="2"/>
              </a:rPr>
              <a:t>--&gt; </a:t>
            </a:r>
            <a:r>
              <a:rPr lang="en-US" sz="1800">
                <a:cs typeface="Symbol" charset="2"/>
              </a:rPr>
              <a:t>linear combination of 3 wave functions with 3 </a:t>
            </a:r>
            <a:r>
              <a:rPr lang="en-US" sz="1800" b="1" i="1">
                <a:cs typeface="Symbol" charset="2"/>
              </a:rPr>
              <a:t>different eigenmasses</a:t>
            </a:r>
            <a:r>
              <a:rPr lang="en-US" sz="1800" i="1">
                <a:cs typeface="Symbol" charset="2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i="1">
                <a:cs typeface="Symbol" charset="2"/>
              </a:rPr>
              <a:t> =&gt;  3 </a:t>
            </a:r>
            <a:r>
              <a:rPr lang="en-US" sz="1800" b="1" i="1">
                <a:cs typeface="Symbol" charset="2"/>
              </a:rPr>
              <a:t>different wavelengths</a:t>
            </a:r>
            <a:r>
              <a:rPr lang="en-US" sz="1800" i="1">
                <a:cs typeface="Symbol" charset="2"/>
              </a:rPr>
              <a:t> =&gt;</a:t>
            </a:r>
            <a:r>
              <a:rPr lang="en-US" sz="1800" b="1" i="1">
                <a:cs typeface="Symbol" charset="2"/>
              </a:rPr>
              <a:t> interferences</a:t>
            </a:r>
            <a:r>
              <a:rPr lang="en-US" sz="1800" i="1">
                <a:cs typeface="Symbol" charset="2"/>
              </a:rPr>
              <a:t> =&gt; </a:t>
            </a:r>
            <a:r>
              <a:rPr lang="en-US" sz="1800" b="1" i="1">
                <a:cs typeface="Symbol" charset="2"/>
              </a:rPr>
              <a:t>after long path --&gt; oscillations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4419"/>
              </p:ext>
            </p:extLst>
          </p:nvPr>
        </p:nvGraphicFramePr>
        <p:xfrm>
          <a:off x="457200" y="3048000"/>
          <a:ext cx="1625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" name="…quation" r:id="rId3" imgW="990600" imgH="495300" progId="Equation.3">
                  <p:embed/>
                </p:oleObj>
              </mc:Choice>
              <mc:Fallback>
                <p:oleObj name="…quation" r:id="rId3" imgW="990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048000"/>
                        <a:ext cx="16256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8252" y="6356350"/>
            <a:ext cx="408548" cy="365125"/>
          </a:xfrm>
        </p:spPr>
        <p:txBody>
          <a:bodyPr/>
          <a:lstStyle/>
          <a:p>
            <a:fld id="{9CE948CC-1597-5143-8D69-7F93A05DF037}" type="slidenum">
              <a:rPr lang="uk-UA"/>
              <a:t>24</a:t>
            </a:fld>
            <a:endParaRPr lang="uk-UA"/>
          </a:p>
        </p:txBody>
      </p:sp>
      <p:sp>
        <p:nvSpPr>
          <p:cNvPr id="9" name="ZoneTexte 8"/>
          <p:cNvSpPr txBox="1"/>
          <p:nvPr/>
        </p:nvSpPr>
        <p:spPr>
          <a:xfrm>
            <a:off x="203200" y="6511690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411205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512762"/>
          </a:xfrm>
        </p:spPr>
        <p:txBody>
          <a:bodyPr>
            <a:normAutofit fontScale="90000"/>
          </a:bodyPr>
          <a:lstStyle/>
          <a:p>
            <a:r>
              <a:rPr lang="en-US" sz="3600" b="1" i="1"/>
              <a:t>Beyond the Standard Model</a:t>
            </a:r>
            <a:r>
              <a:rPr lang="en-US" sz="3100" b="1"/>
              <a:t> (SM)</a:t>
            </a:r>
            <a:r>
              <a:rPr lang="en-US" sz="3600" b="1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596900"/>
            <a:ext cx="8724900" cy="5981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/>
              <a:t>•</a:t>
            </a:r>
            <a:r>
              <a:rPr lang="en-US" sz="2800" b="1"/>
              <a:t>Hidden sector physics</a:t>
            </a:r>
            <a:r>
              <a:rPr lang="en-US" sz="2800"/>
              <a:t>:</a:t>
            </a:r>
            <a:r>
              <a:rPr lang="en-US" sz="2400"/>
              <a:t> look for </a:t>
            </a:r>
            <a:r>
              <a:rPr lang="en-US" sz="2200"/>
              <a:t>new particles with </a:t>
            </a:r>
            <a:r>
              <a:rPr lang="en-US" sz="2200" i="1"/>
              <a:t>mass</a:t>
            </a:r>
            <a:r>
              <a:rPr lang="en-US" sz="2200"/>
              <a:t> lower than </a:t>
            </a:r>
            <a:r>
              <a:rPr lang="en-US" sz="2200" i="1"/>
              <a:t>Electroweak </a:t>
            </a:r>
            <a:r>
              <a:rPr lang="en-US" sz="2200"/>
              <a:t>(</a:t>
            </a:r>
            <a:r>
              <a:rPr lang="en-US" sz="2200" i="1"/>
              <a:t>EW</a:t>
            </a:r>
            <a:r>
              <a:rPr lang="en-US" sz="2200"/>
              <a:t>) </a:t>
            </a:r>
            <a:r>
              <a:rPr lang="en-US" sz="2200" i="1"/>
              <a:t>scale, </a:t>
            </a:r>
            <a:r>
              <a:rPr lang="en-US" sz="2200"/>
              <a:t>very weakly coupled to SM particles via </a:t>
            </a:r>
            <a:r>
              <a:rPr lang="en-US" sz="2200" b="1" i="1"/>
              <a:t>portals</a:t>
            </a:r>
            <a:r>
              <a:rPr lang="en-US" sz="2200"/>
              <a:t> --&gt; Need for </a:t>
            </a:r>
            <a:r>
              <a:rPr lang="en-US" sz="2200" i="1"/>
              <a:t>high intensity </a:t>
            </a:r>
            <a:r>
              <a:rPr lang="en-US" sz="2200"/>
              <a:t>sources </a:t>
            </a:r>
            <a:r>
              <a:rPr lang="en-US" sz="2200">
                <a:sym typeface="Wingdings"/>
              </a:rPr>
              <a:t>--&gt; </a:t>
            </a:r>
            <a:r>
              <a:rPr lang="en-US" sz="2200" b="1">
                <a:sym typeface="Wingdings"/>
              </a:rPr>
              <a:t>“intensity frontier” </a:t>
            </a:r>
            <a:r>
              <a:rPr lang="en-US" sz="2200">
                <a:sym typeface="Wingdings"/>
              </a:rPr>
              <a:t>approach</a:t>
            </a:r>
            <a:endParaRPr lang="en-US" sz="2200" i="1"/>
          </a:p>
          <a:p>
            <a:pPr marL="0" indent="0">
              <a:buNone/>
            </a:pPr>
            <a:r>
              <a:rPr lang="en-US" sz="1800"/>
              <a:t>• </a:t>
            </a:r>
            <a:r>
              <a:rPr lang="en-US" sz="2400" b="1"/>
              <a:t>New Physics</a:t>
            </a:r>
            <a:r>
              <a:rPr lang="en-US" sz="2400"/>
              <a:t> (</a:t>
            </a:r>
            <a:r>
              <a:rPr lang="en-US" sz="2400" b="1"/>
              <a:t>NP</a:t>
            </a:r>
            <a:r>
              <a:rPr lang="en-US" sz="240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/>
              <a:t> </a:t>
            </a:r>
            <a:r>
              <a:rPr lang="en-US" sz="2200" i="1"/>
              <a:t>  </a:t>
            </a:r>
            <a:r>
              <a:rPr lang="en-US" sz="2200"/>
              <a:t>- Above EW scale, explored via </a:t>
            </a:r>
            <a:r>
              <a:rPr lang="en-US" sz="2200" i="1"/>
              <a:t>indirect effect</a:t>
            </a:r>
            <a:r>
              <a:rPr lang="en-US" sz="2200"/>
              <a:t> in rare or forbidden process in SM, electric dipole moments of nucleons, etc</a:t>
            </a:r>
            <a:r>
              <a:rPr lang="is-IS" sz="220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200" i="1"/>
              <a:t> </a:t>
            </a:r>
            <a:r>
              <a:rPr lang="is-IS" sz="1800" i="1"/>
              <a:t>•</a:t>
            </a:r>
            <a:r>
              <a:rPr lang="is-IS" sz="1800" b="1" i="1"/>
              <a:t> </a:t>
            </a:r>
            <a:r>
              <a:rPr lang="is-IS" sz="2200" b="1" i="1"/>
              <a:t>Possible experiments for</a:t>
            </a:r>
            <a:r>
              <a:rPr lang="is-IS" sz="2200" b="1"/>
              <a:t> NP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200" i="1"/>
              <a:t> </a:t>
            </a:r>
            <a:r>
              <a:rPr lang="is-IS" sz="2200"/>
              <a:t>- (1) Mass order </a:t>
            </a:r>
            <a:r>
              <a:rPr lang="is-IS" sz="2200" i="1"/>
              <a:t>sub-eV</a:t>
            </a:r>
            <a:r>
              <a:rPr lang="is-IS" sz="2200"/>
              <a:t> or </a:t>
            </a:r>
            <a:r>
              <a:rPr lang="is-IS" sz="2200" i="1"/>
              <a:t>MeV-GeV</a:t>
            </a:r>
            <a:r>
              <a:rPr lang="is-IS" sz="2200"/>
              <a:t> --&gt; </a:t>
            </a:r>
            <a:r>
              <a:rPr lang="is-IS" sz="2200" i="1"/>
              <a:t>weak coupling </a:t>
            </a:r>
            <a:r>
              <a:rPr lang="is-IS" sz="2200"/>
              <a:t>with SM particles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200"/>
              <a:t> - (2) Mass order &gt;TeV--&gt; </a:t>
            </a:r>
            <a:r>
              <a:rPr lang="is-IS" sz="2200" i="1"/>
              <a:t>strong coupling</a:t>
            </a:r>
            <a:r>
              <a:rPr lang="is-IS" sz="2200"/>
              <a:t> with SM, or</a:t>
            </a:r>
            <a:r>
              <a:rPr lang="is-IS" sz="2000"/>
              <a:t> rare /forbidden process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s-IS" sz="1800"/>
              <a:t>•</a:t>
            </a:r>
            <a:r>
              <a:rPr lang="is-IS" sz="2000" b="1"/>
              <a:t> </a:t>
            </a:r>
            <a:r>
              <a:rPr lang="en-US" sz="2800" b="1"/>
              <a:t>NP with minimal modification of Standard Model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/>
              <a:t> </a:t>
            </a:r>
            <a:r>
              <a:rPr lang="en-US" sz="2200"/>
              <a:t>- </a:t>
            </a:r>
            <a:r>
              <a:rPr lang="en-US" sz="2200" b="1" i="1"/>
              <a:t>WIMP</a:t>
            </a:r>
            <a:r>
              <a:rPr lang="en-US" sz="1800"/>
              <a:t> (weakly Interacting Massive Part.) </a:t>
            </a:r>
            <a:r>
              <a:rPr lang="en-US" sz="2200" b="1"/>
              <a:t>Dark Matte</a:t>
            </a:r>
            <a:r>
              <a:rPr lang="en-US" sz="2200"/>
              <a:t>r models.</a:t>
            </a:r>
            <a:r>
              <a:rPr lang="en-US" sz="1800"/>
              <a:t> Eff. section </a:t>
            </a:r>
            <a:r>
              <a:rPr lang="en-US" sz="1800">
                <a:latin typeface="Symbol" charset="2"/>
                <a:cs typeface="Symbol" charset="2"/>
              </a:rPr>
              <a:t>~</a:t>
            </a:r>
            <a:r>
              <a:rPr lang="en-US" sz="1800">
                <a:cs typeface="Symbol" charset="2"/>
              </a:rPr>
              <a:t> pbarn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>
                <a:cs typeface="Symbol" charset="2"/>
              </a:rPr>
              <a:t> -</a:t>
            </a:r>
            <a:r>
              <a:rPr lang="en-US" sz="2200" b="1">
                <a:cs typeface="Symbol" charset="2"/>
              </a:rPr>
              <a:t> </a:t>
            </a:r>
            <a:r>
              <a:rPr lang="en-US" sz="2200" b="1" i="1">
                <a:cs typeface="Symbol" charset="2"/>
              </a:rPr>
              <a:t>Axion</a:t>
            </a:r>
            <a:r>
              <a:rPr lang="en-US" sz="2200" b="1">
                <a:cs typeface="Symbol" charset="2"/>
              </a:rPr>
              <a:t> DM </a:t>
            </a:r>
            <a:r>
              <a:rPr lang="en-US" sz="2200">
                <a:cs typeface="Symbol" charset="2"/>
              </a:rPr>
              <a:t>model. Solves CP pb of QCD, Mass order &lt; eV.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cs typeface="Symbol" charset="2"/>
              </a:rPr>
              <a:t>Generalizable to </a:t>
            </a:r>
            <a:r>
              <a:rPr lang="en-US" sz="1800" b="1">
                <a:cs typeface="Symbol" charset="2"/>
              </a:rPr>
              <a:t>Axion-Like-Particles</a:t>
            </a:r>
            <a:r>
              <a:rPr lang="en-US" sz="1800">
                <a:cs typeface="Symbol" charset="2"/>
              </a:rPr>
              <a:t>, without relation between mass and coupling const. High masses (MeV-GeV) realizable in colliders.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cs typeface="Symbol" charset="2"/>
              </a:rPr>
              <a:t>•</a:t>
            </a:r>
            <a:r>
              <a:rPr lang="en-US" sz="1800" b="1">
                <a:cs typeface="Symbol" charset="2"/>
              </a:rPr>
              <a:t> </a:t>
            </a:r>
            <a:r>
              <a:rPr lang="en-US" sz="2400" b="1">
                <a:cs typeface="Symbol" charset="2"/>
              </a:rPr>
              <a:t>Beyond SM</a:t>
            </a:r>
            <a:r>
              <a:rPr lang="en-US" sz="2400">
                <a:cs typeface="Symbol" charset="2"/>
              </a:rPr>
              <a:t>.</a:t>
            </a:r>
            <a:r>
              <a:rPr lang="en-US" sz="2200">
                <a:cs typeface="Symbol" charset="2"/>
              </a:rPr>
              <a:t> Fine tuning pb for Higgs mass --&gt; quantum corrections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 </a:t>
            </a:r>
            <a:r>
              <a:rPr lang="en-US" sz="2000"/>
              <a:t>Possible solution: </a:t>
            </a:r>
            <a:r>
              <a:rPr lang="en-US" sz="2000" i="1"/>
              <a:t>supersymmetry</a:t>
            </a:r>
            <a:r>
              <a:rPr lang="en-US" sz="2000"/>
              <a:t> (SuSy): Deep relationship fermions &lt;--&gt; bosons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78252" y="6356350"/>
            <a:ext cx="408548" cy="365125"/>
          </a:xfrm>
        </p:spPr>
        <p:txBody>
          <a:bodyPr/>
          <a:lstStyle/>
          <a:p>
            <a:fld id="{9CE948CC-1597-5143-8D69-7F93A05DF037}" type="slidenum">
              <a:rPr lang="uk-UA"/>
              <a:t>25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95928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273264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300" y="173038"/>
            <a:ext cx="8737600" cy="713808"/>
          </a:xfrm>
        </p:spPr>
        <p:txBody>
          <a:bodyPr>
            <a:normAutofit/>
          </a:bodyPr>
          <a:lstStyle/>
          <a:p>
            <a:r>
              <a:rPr lang="en-US" sz="3200" b="1" i="1"/>
              <a:t>Portals: Mediators  SM &lt;--&gt;Hidden Sectors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1028700"/>
            <a:ext cx="8737600" cy="51901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i="1"/>
              <a:t>Portal</a:t>
            </a:r>
            <a:r>
              <a:rPr lang="en-US" sz="2800"/>
              <a:t>: </a:t>
            </a:r>
            <a:r>
              <a:rPr lang="en-US" sz="2400" i="1"/>
              <a:t>Interaction Lagrangian</a:t>
            </a:r>
            <a:r>
              <a:rPr lang="en-US" sz="2400"/>
              <a:t> between SM and “hidden sector”  </a:t>
            </a:r>
          </a:p>
          <a:p>
            <a:pPr marL="0" indent="0">
              <a:buNone/>
            </a:pPr>
            <a:r>
              <a:rPr lang="en-US" sz="2400">
                <a:latin typeface="Apple Chancery"/>
                <a:cs typeface="Apple Chancery"/>
              </a:rPr>
              <a:t>                 L</a:t>
            </a:r>
            <a:r>
              <a:rPr lang="en-US" sz="2400" i="1" baseline="-25000"/>
              <a:t>portal </a:t>
            </a:r>
            <a:r>
              <a:rPr lang="en-US" sz="2400"/>
              <a:t> = </a:t>
            </a:r>
            <a:r>
              <a:rPr lang="en-US" sz="2400">
                <a:latin typeface="Symbol" charset="2"/>
                <a:cs typeface="Symbol" charset="2"/>
              </a:rPr>
              <a:t>S</a:t>
            </a:r>
            <a:r>
              <a:rPr lang="en-US" sz="2400"/>
              <a:t> (</a:t>
            </a:r>
            <a:r>
              <a:rPr lang="fr-FR" sz="2400"/>
              <a:t>O</a:t>
            </a:r>
            <a:r>
              <a:rPr lang="fr-FR" sz="2400" baseline="-25000"/>
              <a:t>SM</a:t>
            </a:r>
            <a:r>
              <a:rPr lang="fr-FR" sz="2400"/>
              <a:t> O</a:t>
            </a:r>
            <a:r>
              <a:rPr lang="fr-FR" sz="2400" baseline="-25000"/>
              <a:t>DS</a:t>
            </a:r>
            <a:r>
              <a:rPr lang="fr-FR" sz="2400"/>
              <a:t>) /</a:t>
            </a:r>
            <a:r>
              <a:rPr lang="en-US" sz="2400">
                <a:latin typeface="Symbol" charset="2"/>
                <a:cs typeface="Symbol" charset="2"/>
              </a:rPr>
              <a:t>L </a:t>
            </a:r>
          </a:p>
          <a:p>
            <a:pPr marL="0" indent="0">
              <a:buNone/>
            </a:pPr>
            <a:r>
              <a:rPr lang="fr-FR" sz="2000"/>
              <a:t>O</a:t>
            </a:r>
            <a:r>
              <a:rPr lang="fr-FR" sz="2000" baseline="-25000"/>
              <a:t>SM</a:t>
            </a:r>
            <a:r>
              <a:rPr lang="fr-FR" sz="2000"/>
              <a:t>:  SM field operator, O</a:t>
            </a:r>
            <a:r>
              <a:rPr lang="fr-FR" sz="2000" baseline="-25000"/>
              <a:t>DS</a:t>
            </a:r>
            <a:r>
              <a:rPr lang="fr-FR" sz="2000"/>
              <a:t>: counterpart in Dark Secteur or New P</a:t>
            </a:r>
            <a:r>
              <a:rPr lang="en-US" sz="2000"/>
              <a:t>hysics</a:t>
            </a:r>
          </a:p>
          <a:p>
            <a:pPr marL="0" indent="0">
              <a:buNone/>
            </a:pPr>
            <a:r>
              <a:rPr lang="en-US" sz="2000">
                <a:latin typeface="Symbol" charset="2"/>
                <a:cs typeface="Symbol" charset="2"/>
              </a:rPr>
              <a:t>L: </a:t>
            </a:r>
            <a:r>
              <a:rPr lang="en-US" sz="2000">
                <a:cs typeface="Symbol" charset="2"/>
              </a:rPr>
              <a:t>cut-off coefficient at various energy scales (</a:t>
            </a:r>
            <a:r>
              <a:rPr lang="en-US" sz="2000" i="1">
                <a:cs typeface="Symbol" charset="2"/>
              </a:rPr>
              <a:t>e.g.: TeV</a:t>
            </a:r>
            <a:r>
              <a:rPr lang="en-US" sz="2000">
                <a:cs typeface="Symbol" charset="2"/>
              </a:rPr>
              <a:t>)</a:t>
            </a:r>
            <a:endParaRPr lang="en-US" sz="2000">
              <a:latin typeface="Symbol" charset="2"/>
              <a:cs typeface="Symbol" charset="2"/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fr-FR" sz="2400" b="1"/>
              <a:t>Examples of portals</a:t>
            </a:r>
            <a:endParaRPr lang="en-US" sz="2400"/>
          </a:p>
          <a:p>
            <a:pPr marL="0" indent="0">
              <a:spcBef>
                <a:spcPts val="600"/>
              </a:spcBef>
              <a:buNone/>
            </a:pPr>
            <a:r>
              <a:rPr lang="en-US" sz="2000" i="1"/>
              <a:t>•</a:t>
            </a:r>
            <a:r>
              <a:rPr lang="en-US" sz="2200" i="1"/>
              <a:t> </a:t>
            </a:r>
            <a:r>
              <a:rPr lang="en-US" sz="2200" b="1" i="1"/>
              <a:t>Dark photon portal</a:t>
            </a:r>
            <a:r>
              <a:rPr lang="en-US" sz="2200"/>
              <a:t>: use</a:t>
            </a:r>
            <a:r>
              <a:rPr lang="fr-FR" sz="2200"/>
              <a:t> </a:t>
            </a:r>
            <a:r>
              <a:rPr lang="en-US" sz="2200" i="1"/>
              <a:t>A</a:t>
            </a:r>
            <a:r>
              <a:rPr lang="en-US" sz="2200"/>
              <a:t>'</a:t>
            </a:r>
            <a:r>
              <a:rPr lang="en-US" sz="2200" baseline="-25000">
                <a:latin typeface="Symbol" charset="2"/>
                <a:cs typeface="Symbol" charset="2"/>
              </a:rPr>
              <a:t>m</a:t>
            </a:r>
            <a:r>
              <a:rPr lang="en-US" sz="2200" baseline="-25000"/>
              <a:t> </a:t>
            </a:r>
            <a:r>
              <a:rPr lang="en-US" sz="2200"/>
              <a:t>similar to </a:t>
            </a:r>
            <a:r>
              <a:rPr lang="en-US" sz="2200" i="1"/>
              <a:t>A</a:t>
            </a:r>
            <a:r>
              <a:rPr lang="en-US" sz="2200" baseline="-25000">
                <a:latin typeface="Symbol" charset="2"/>
                <a:cs typeface="Symbol" charset="2"/>
              </a:rPr>
              <a:t>m</a:t>
            </a:r>
            <a:r>
              <a:rPr lang="fr-FR" sz="2200"/>
              <a:t> electro- magnetic 4-vector potential</a:t>
            </a:r>
            <a:endParaRPr lang="en-US" sz="2200"/>
          </a:p>
          <a:p>
            <a:pPr marL="0" indent="0">
              <a:spcBef>
                <a:spcPts val="600"/>
              </a:spcBef>
              <a:buNone/>
            </a:pPr>
            <a:r>
              <a:rPr lang="en-US" sz="2200"/>
              <a:t>  </a:t>
            </a:r>
            <a:r>
              <a:rPr lang="en-US" sz="2200" i="1"/>
              <a:t>Coupling to electroweak field</a:t>
            </a:r>
            <a:r>
              <a:rPr lang="en-US" sz="2200"/>
              <a:t> by </a:t>
            </a:r>
            <a:r>
              <a:rPr lang="en-US" sz="2200" i="1"/>
              <a:t>F'</a:t>
            </a:r>
            <a:r>
              <a:rPr lang="en-US" sz="2200" baseline="-25000">
                <a:latin typeface="Symbol" charset="2"/>
                <a:cs typeface="Symbol" charset="2"/>
              </a:rPr>
              <a:t>mn </a:t>
            </a:r>
            <a:r>
              <a:rPr lang="en-US" sz="2200" b="1"/>
              <a:t>force tensor of</a:t>
            </a:r>
            <a:r>
              <a:rPr lang="en-US" sz="2200"/>
              <a:t> </a:t>
            </a:r>
            <a:r>
              <a:rPr lang="en-US" sz="2200" b="1"/>
              <a:t>dark photon</a:t>
            </a:r>
            <a:r>
              <a:rPr lang="fr-FR" sz="2200"/>
              <a:t>, similar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200"/>
              <a:t>  to </a:t>
            </a:r>
            <a:r>
              <a:rPr lang="en-US" sz="2200" i="1"/>
              <a:t>F</a:t>
            </a:r>
            <a:r>
              <a:rPr lang="en-US" sz="2200" baseline="-25000">
                <a:latin typeface="Symbol" charset="2"/>
                <a:cs typeface="Symbol" charset="2"/>
              </a:rPr>
              <a:t>mn</a:t>
            </a:r>
            <a:r>
              <a:rPr lang="fr-FR" sz="2200"/>
              <a:t> tensor of EM photon, and by </a:t>
            </a:r>
            <a:r>
              <a:rPr lang="en-US" sz="2200" i="1"/>
              <a:t>B</a:t>
            </a:r>
            <a:r>
              <a:rPr lang="en-US" sz="2200" baseline="30000">
                <a:latin typeface="Symbol" charset="2"/>
                <a:cs typeface="Symbol" charset="2"/>
              </a:rPr>
              <a:t>mn</a:t>
            </a:r>
            <a:r>
              <a:rPr lang="en-US" sz="2200">
                <a:cs typeface="Symbol" charset="2"/>
              </a:rPr>
              <a:t> </a:t>
            </a:r>
            <a:r>
              <a:rPr lang="en-US" sz="2200" b="1"/>
              <a:t>weak hypercharge boson</a:t>
            </a:r>
            <a:r>
              <a:rPr lang="fr-FR" sz="2200"/>
              <a:t> </a:t>
            </a:r>
            <a:r>
              <a:rPr lang="fr-FR" sz="2000"/>
              <a:t>(EW field)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fr-FR" sz="2000" i="1"/>
              <a:t>Note:</a:t>
            </a:r>
            <a:r>
              <a:rPr lang="fr-FR" sz="2000"/>
              <a:t> </a:t>
            </a:r>
            <a:r>
              <a:rPr lang="fr-FR" sz="1800"/>
              <a:t>Hypercharge is involved because of charged W bosons --&gt; </a:t>
            </a:r>
            <a:r>
              <a:rPr lang="fr-FR" sz="1800" i="1"/>
              <a:t>charged currents interactions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fr-FR" sz="2000"/>
              <a:t>•</a:t>
            </a:r>
            <a:r>
              <a:rPr lang="fr-FR" sz="2400" b="1"/>
              <a:t> </a:t>
            </a:r>
            <a:r>
              <a:rPr lang="fr-FR" sz="2400" b="1" i="1"/>
              <a:t>Neutrinos</a:t>
            </a:r>
            <a:r>
              <a:rPr lang="fr-FR" sz="2400" i="1"/>
              <a:t> </a:t>
            </a:r>
            <a:r>
              <a:rPr lang="fr-FR" sz="2400" b="1" i="1"/>
              <a:t>model</a:t>
            </a:r>
            <a:r>
              <a:rPr lang="fr-FR" sz="2400" i="1"/>
              <a:t> </a:t>
            </a:r>
            <a:r>
              <a:rPr lang="fr-FR" sz="2400" b="1" i="1"/>
              <a:t>portals</a:t>
            </a:r>
            <a:r>
              <a:rPr lang="fr-FR" sz="2400"/>
              <a:t> :</a:t>
            </a:r>
            <a:r>
              <a:rPr lang="fr-FR" sz="2000"/>
              <a:t>  contains one/several </a:t>
            </a:r>
            <a:r>
              <a:rPr lang="fr-FR" sz="2000" i="1"/>
              <a:t>Dark neutrinos</a:t>
            </a:r>
            <a:r>
              <a:rPr lang="fr-FR" sz="2000"/>
              <a:t>, or </a:t>
            </a:r>
            <a:r>
              <a:rPr lang="fr-FR" sz="2000" i="1"/>
              <a:t>heavy neutral</a:t>
            </a:r>
            <a:r>
              <a:rPr lang="fr-FR" sz="2000"/>
              <a:t> </a:t>
            </a:r>
            <a:r>
              <a:rPr lang="fr-FR" sz="2000" i="1"/>
              <a:t>leptons</a:t>
            </a:r>
            <a:r>
              <a:rPr lang="fr-FR" sz="2000"/>
              <a:t>, plus mass generation mechanism for neutrinos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fr-FR" sz="2000"/>
              <a:t>• </a:t>
            </a:r>
            <a:r>
              <a:rPr lang="fr-FR" sz="2400" b="1" i="1"/>
              <a:t>Axions model</a:t>
            </a:r>
            <a:r>
              <a:rPr lang="fr-FR" sz="2400" i="1"/>
              <a:t> </a:t>
            </a:r>
            <a:r>
              <a:rPr lang="fr-FR" sz="2400" b="1" i="1"/>
              <a:t>portal</a:t>
            </a:r>
            <a:r>
              <a:rPr lang="fr-FR" sz="2400" i="1"/>
              <a:t>s:  </a:t>
            </a:r>
            <a:r>
              <a:rPr lang="fr-FR" sz="2000"/>
              <a:t>consider QCD axions, as solution to the Strong (nuclear)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/>
              <a:t>   CP problem </a:t>
            </a:r>
            <a:r>
              <a:rPr lang="fr-FR" sz="2000">
                <a:sym typeface="Wingdings"/>
              </a:rPr>
              <a:t>--&gt; </a:t>
            </a:r>
            <a:r>
              <a:rPr lang="fr-FR" sz="2000" i="1"/>
              <a:t>gluon </a:t>
            </a:r>
            <a:r>
              <a:rPr lang="fr-FR" sz="2000"/>
              <a:t>coupling</a:t>
            </a:r>
            <a:endParaRPr lang="fr-FR" sz="2400" i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66492" y="6356350"/>
            <a:ext cx="420307" cy="365125"/>
          </a:xfrm>
        </p:spPr>
        <p:txBody>
          <a:bodyPr/>
          <a:lstStyle/>
          <a:p>
            <a:fld id="{9CE948CC-1597-5143-8D69-7F93A05DF037}" type="slidenum">
              <a:rPr lang="uk-UA"/>
              <a:t>26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241300" y="6435688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23822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008" y="602542"/>
            <a:ext cx="8685197" cy="594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/>
              <a:t>A possible form of SM Lagrangian.</a:t>
            </a:r>
            <a:r>
              <a:rPr lang="en-US" sz="1600"/>
              <a:t> </a:t>
            </a:r>
          </a:p>
          <a:p>
            <a:pPr marL="0" indent="0">
              <a:buNone/>
            </a:pPr>
            <a:r>
              <a:rPr lang="en-US" sz="1400"/>
              <a:t>(Extracted by Shifflet, from An Introd. to the S.M. of Particle Phys., Cottingham et al, uptated from pdg.lbl.gov, 2015)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										                   U(1), SU(2), SU(3) gauge terms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					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												 lepton dynamical term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											          electron, muon, tauon mass t.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											          neutrino mass t.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												  quark dynamical t.					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												  down, strange, bottom mass t.										  						            												 up, charm, top mass t.</a:t>
            </a:r>
            <a:r>
              <a:rPr lang="en-US" sz="2600"/>
              <a:t>		</a:t>
            </a:r>
            <a:r>
              <a:rPr lang="en-US" sz="180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											          Higgs dynamical and mass t.												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/>
          </a:p>
        </p:txBody>
      </p:sp>
      <p:grpSp>
        <p:nvGrpSpPr>
          <p:cNvPr id="4" name="Grouper 3"/>
          <p:cNvGrpSpPr/>
          <p:nvPr/>
        </p:nvGrpSpPr>
        <p:grpSpPr>
          <a:xfrm>
            <a:off x="369619" y="1294784"/>
            <a:ext cx="5524500" cy="5115468"/>
            <a:chOff x="457200" y="1294784"/>
            <a:chExt cx="5524500" cy="5115468"/>
          </a:xfrm>
        </p:grpSpPr>
        <p:sp>
          <p:nvSpPr>
            <p:cNvPr id="9" name="ZoneTexte 8"/>
            <p:cNvSpPr txBox="1"/>
            <p:nvPr/>
          </p:nvSpPr>
          <p:spPr>
            <a:xfrm>
              <a:off x="572400" y="6071698"/>
              <a:ext cx="5091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h.c.: hermitian conjugate of preceding terms in the line </a:t>
              </a:r>
            </a:p>
          </p:txBody>
        </p:sp>
        <p:pic>
          <p:nvPicPr>
            <p:cNvPr id="5" name="Imag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94784"/>
              <a:ext cx="5524500" cy="4711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15"/>
            <a:ext cx="8229600" cy="659556"/>
          </a:xfrm>
        </p:spPr>
        <p:txBody>
          <a:bodyPr>
            <a:normAutofit/>
          </a:bodyPr>
          <a:lstStyle/>
          <a:p>
            <a:r>
              <a:rPr lang="en-US" sz="3200" b="1" i="1"/>
              <a:t>Standard Model Lagrangian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31216" y="6356350"/>
            <a:ext cx="455583" cy="365125"/>
          </a:xfrm>
        </p:spPr>
        <p:txBody>
          <a:bodyPr/>
          <a:lstStyle/>
          <a:p>
            <a:fld id="{9CE948CC-1597-5143-8D69-7F93A05DF037}" type="slidenum">
              <a:rPr lang="uk-UA"/>
              <a:t>27</a:t>
            </a:fld>
            <a:endParaRPr lang="uk-UA"/>
          </a:p>
        </p:txBody>
      </p:sp>
      <p:sp>
        <p:nvSpPr>
          <p:cNvPr id="10" name="ZoneTexte 9"/>
          <p:cNvSpPr txBox="1"/>
          <p:nvPr/>
        </p:nvSpPr>
        <p:spPr>
          <a:xfrm>
            <a:off x="259008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248918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sz="3200" b="1" i="1"/>
              <a:t>Some References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571500"/>
            <a:ext cx="85852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/>
              <a:t>•</a:t>
            </a:r>
            <a:r>
              <a:rPr lang="en-US" sz="2200" b="1"/>
              <a:t> Analytical Mechanics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         D. Tong: Lectures on Classical Dynamics, University  of Cambridge.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                </a:t>
            </a:r>
            <a:r>
              <a:rPr lang="en-US" sz="2000"/>
              <a:t> </a:t>
            </a:r>
            <a:r>
              <a:rPr lang="en-US" sz="1800">
                <a:hlinkClick r:id="rId2"/>
              </a:rPr>
              <a:t>http://www.damtp.cam.ac.uk/user/tong/dynamics.html</a:t>
            </a:r>
            <a:r>
              <a:rPr lang="en-US" sz="2000"/>
              <a:t>   </a:t>
            </a:r>
            <a:r>
              <a:rPr lang="en-US" sz="1600"/>
              <a:t> (updated Jan. 2015)</a:t>
            </a:r>
          </a:p>
          <a:p>
            <a:pPr marL="0" indent="0">
              <a:buNone/>
            </a:pPr>
            <a:r>
              <a:rPr lang="en-US" sz="2000"/>
              <a:t>• </a:t>
            </a:r>
            <a:r>
              <a:rPr lang="en-US" sz="2200" b="1"/>
              <a:t>Quantum Field Theories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	- R. D. Klaubert: </a:t>
            </a:r>
            <a:r>
              <a:rPr lang="en-US" sz="1800" i="1"/>
              <a:t>Student Friendly </a:t>
            </a:r>
            <a:r>
              <a:rPr lang="en-US" sz="2000"/>
              <a:t>Quantum Field Theory, 2</a:t>
            </a:r>
            <a:r>
              <a:rPr lang="en-US" sz="2000" baseline="30000"/>
              <a:t>d</a:t>
            </a:r>
            <a:r>
              <a:rPr lang="en-US" sz="2000"/>
              <a:t> Ed.</a:t>
            </a:r>
            <a:r>
              <a:rPr lang="en-US" sz="1600"/>
              <a:t> (rev. 2015)</a:t>
            </a:r>
          </a:p>
          <a:p>
            <a:pPr marL="0" indent="0">
              <a:buNone/>
            </a:pPr>
            <a:r>
              <a:rPr lang="en-US" sz="2000"/>
              <a:t>        - D. Tong: Lectures on Quantum Field Theory, University  of Cambridge.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              </a:t>
            </a:r>
            <a:r>
              <a:rPr lang="en-US" sz="1600"/>
              <a:t> (essentially QED)  </a:t>
            </a:r>
            <a:r>
              <a:rPr lang="en-US" sz="1800"/>
              <a:t> </a:t>
            </a:r>
            <a:r>
              <a:rPr lang="en-US" sz="1800">
                <a:hlinkClick r:id="rId3"/>
              </a:rPr>
              <a:t>http://www.damtp.cam.ac.uk/user/tong/qft/qft.pdf</a:t>
            </a:r>
            <a:endParaRPr lang="en-US" sz="1800"/>
          </a:p>
          <a:p>
            <a:pPr marL="0" indent="0">
              <a:buNone/>
            </a:pPr>
            <a:r>
              <a:rPr lang="en-US" sz="2000"/>
              <a:t>	- F. Mandl, G. Shaw: Quantum Field Theory. </a:t>
            </a:r>
            <a:r>
              <a:rPr lang="en-US" sz="1800"/>
              <a:t>1</a:t>
            </a:r>
            <a:r>
              <a:rPr lang="en-US" sz="1800" baseline="30000"/>
              <a:t>st</a:t>
            </a:r>
            <a:r>
              <a:rPr lang="en-US" sz="1800"/>
              <a:t> Ed. /2</a:t>
            </a:r>
            <a:r>
              <a:rPr lang="en-US" sz="1800" baseline="30000"/>
              <a:t>d</a:t>
            </a:r>
            <a:r>
              <a:rPr lang="en-US" sz="1800"/>
              <a:t> Ed.(2010)  Wiley.</a:t>
            </a:r>
          </a:p>
          <a:p>
            <a:pPr marL="0" indent="0">
              <a:buNone/>
            </a:pPr>
            <a:r>
              <a:rPr lang="en-US" sz="1800"/>
              <a:t>		</a:t>
            </a:r>
            <a:r>
              <a:rPr lang="en-US" sz="1600"/>
              <a:t>(the 2</a:t>
            </a:r>
            <a:r>
              <a:rPr lang="en-US" sz="1600" baseline="30000"/>
              <a:t>e</a:t>
            </a:r>
            <a:r>
              <a:rPr lang="en-US" sz="1600"/>
              <a:t> Ed contains “Path Integrals” methods)	</a:t>
            </a:r>
          </a:p>
          <a:p>
            <a:pPr marL="0" indent="0">
              <a:buNone/>
            </a:pPr>
            <a:r>
              <a:rPr lang="en-US" sz="1800"/>
              <a:t>	-</a:t>
            </a:r>
            <a:r>
              <a:rPr lang="en-US" sz="2000"/>
              <a:t> A. Zee: Quantum Field Theory in a Nutshell, Princeton Univ. </a:t>
            </a:r>
            <a:r>
              <a:rPr lang="en-US" sz="1800"/>
              <a:t>2</a:t>
            </a:r>
            <a:r>
              <a:rPr lang="en-US" sz="1800" baseline="30000"/>
              <a:t>d</a:t>
            </a:r>
            <a:r>
              <a:rPr lang="en-US" sz="1800"/>
              <a:t> Ed. (2010)			</a:t>
            </a:r>
            <a:r>
              <a:rPr lang="en-US" sz="1600"/>
              <a:t>(contains </a:t>
            </a:r>
            <a:r>
              <a:rPr lang="en-US" sz="1800"/>
              <a:t>“Path Integrals”method, Q. Field Theory in </a:t>
            </a:r>
            <a:r>
              <a:rPr lang="en-US" sz="1800" i="1"/>
              <a:t>Condensed Matt</a:t>
            </a:r>
            <a:r>
              <a:rPr lang="en-US" sz="1800"/>
              <a:t>er, </a:t>
            </a:r>
            <a:r>
              <a:rPr lang="is-IS" sz="1800"/>
              <a:t>…)</a:t>
            </a:r>
            <a:endParaRPr lang="en-US" sz="1800"/>
          </a:p>
          <a:p>
            <a:pPr marL="0" indent="0">
              <a:buNone/>
            </a:pPr>
            <a:r>
              <a:rPr lang="en-US" sz="1800"/>
              <a:t>	- </a:t>
            </a:r>
            <a:r>
              <a:rPr lang="en-US" sz="1900"/>
              <a:t>M.E. Peskin, D.V. Schroeder:  Quantum Field Theory. </a:t>
            </a:r>
          </a:p>
          <a:p>
            <a:pPr marL="0" indent="0">
              <a:buNone/>
            </a:pPr>
            <a:r>
              <a:rPr lang="en-US" sz="1800"/>
              <a:t> •</a:t>
            </a:r>
            <a:r>
              <a:rPr lang="en-US" sz="2200"/>
              <a:t> </a:t>
            </a:r>
            <a:r>
              <a:rPr lang="en-US" sz="2200" b="1"/>
              <a:t>General Relativity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Course of General Relativity, J. Fric, </a:t>
            </a:r>
            <a:r>
              <a:rPr lang="en-US" sz="1800"/>
              <a:t>from Lectures notes on General Relativity of S.M. Carrol, Inst. for Theor. Phys., Univ. of California. </a:t>
            </a:r>
            <a:r>
              <a:rPr lang="en-US" sz="1500">
                <a:hlinkClick r:id="rId4"/>
              </a:rPr>
              <a:t>http://www.preposterousuniverse.com/grnotes/</a:t>
            </a:r>
            <a:endParaRPr lang="en-US" sz="1500"/>
          </a:p>
          <a:p>
            <a:pPr marL="0" indent="0">
              <a:spcBef>
                <a:spcPts val="1200"/>
              </a:spcBef>
              <a:buNone/>
            </a:pPr>
            <a:r>
              <a:rPr lang="en-US" sz="1800"/>
              <a:t> •</a:t>
            </a:r>
            <a:r>
              <a:rPr lang="en-US" sz="1800" b="1"/>
              <a:t> </a:t>
            </a:r>
            <a:r>
              <a:rPr lang="en-US" sz="2200" b="1"/>
              <a:t>Beyond SM</a:t>
            </a:r>
            <a:r>
              <a:rPr lang="en-US" sz="1800" b="1"/>
              <a:t>.  </a:t>
            </a:r>
            <a:r>
              <a:rPr lang="en-US" sz="1800"/>
              <a:t>Fundamental Physics at the Intensity Frontier, </a:t>
            </a:r>
            <a:r>
              <a:rPr lang="en-US" sz="1500"/>
              <a:t>Workshop Rockville MD 2011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/>
              <a:t> •</a:t>
            </a:r>
            <a:r>
              <a:rPr lang="en-US" sz="2200"/>
              <a:t> </a:t>
            </a:r>
            <a:r>
              <a:rPr lang="en-US" sz="2200" b="1" i="1"/>
              <a:t>The Meaning of the Wave Function</a:t>
            </a:r>
            <a:r>
              <a:rPr lang="en-US" sz="1800" b="1" i="1"/>
              <a:t> </a:t>
            </a:r>
            <a:r>
              <a:rPr lang="en-US" sz="1800"/>
              <a:t>- </a:t>
            </a:r>
            <a:r>
              <a:rPr lang="en-US" sz="1600"/>
              <a:t>In Search of the Ontology of Quantum Mechanics,</a:t>
            </a:r>
            <a:r>
              <a:rPr lang="en-US" sz="180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      Shan Gao </a:t>
            </a:r>
            <a:r>
              <a:rPr lang="en-US" sz="1500"/>
              <a:t>(Sanxi Univ.), Cambridge Univ. Press, 2017 ; DOI: </a:t>
            </a:r>
            <a:r>
              <a:rPr lang="en-US" sz="1500">
                <a:hlinkClick r:id="rId5"/>
              </a:rPr>
              <a:t>https://doi.org/10.1017/9781316407479</a:t>
            </a:r>
            <a:endParaRPr lang="en-US" sz="1500"/>
          </a:p>
          <a:p>
            <a:pPr marL="0" indent="0">
              <a:spcBef>
                <a:spcPts val="600"/>
              </a:spcBef>
              <a:buNone/>
            </a:pPr>
            <a:r>
              <a:rPr lang="en-US" sz="1800"/>
              <a:t> • </a:t>
            </a:r>
            <a:r>
              <a:rPr lang="en-US" sz="1900" b="1"/>
              <a:t>On-line “</a:t>
            </a:r>
            <a:r>
              <a:rPr lang="en-US" sz="1900" b="1" i="1"/>
              <a:t>Quanta Magazine</a:t>
            </a:r>
            <a:r>
              <a:rPr lang="en-US" sz="1900" b="1"/>
              <a:t>”</a:t>
            </a:r>
            <a:r>
              <a:rPr lang="en-US" sz="1800"/>
              <a:t>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54734" y="6356350"/>
            <a:ext cx="432065" cy="365125"/>
          </a:xfrm>
        </p:spPr>
        <p:txBody>
          <a:bodyPr/>
          <a:lstStyle/>
          <a:p>
            <a:fld id="{9CE948CC-1597-5143-8D69-7F93A05DF037}" type="slidenum">
              <a:rPr lang="uk-UA"/>
              <a:t>28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279400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229597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/>
              <a:t>Standard Model</a:t>
            </a:r>
            <a:br>
              <a:rPr lang="en-US" b="1" i="1"/>
            </a:br>
            <a:r>
              <a:rPr lang="en-US" sz="4000"/>
              <a:t>Brief reminders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000" y="1282700"/>
            <a:ext cx="8432800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 4 fundamental interactions</a:t>
            </a:r>
          </a:p>
          <a:p>
            <a:pPr marL="0" indent="0">
              <a:buNone/>
            </a:pPr>
            <a:r>
              <a:rPr lang="en-US" b="1"/>
              <a:t>	</a:t>
            </a:r>
            <a:r>
              <a:rPr lang="en-US" sz="2800"/>
              <a:t>•</a:t>
            </a:r>
            <a:r>
              <a:rPr lang="en-US" sz="2800" b="1"/>
              <a:t> </a:t>
            </a:r>
            <a:r>
              <a:rPr lang="en-US" sz="2800"/>
              <a:t>Electro-magnetic</a:t>
            </a:r>
          </a:p>
          <a:p>
            <a:pPr marL="0" indent="0">
              <a:buNone/>
            </a:pPr>
            <a:r>
              <a:rPr lang="en-US" sz="2800"/>
              <a:t>	• Strong Nuclear</a:t>
            </a:r>
          </a:p>
          <a:p>
            <a:pPr marL="0" indent="0">
              <a:buNone/>
            </a:pPr>
            <a:r>
              <a:rPr lang="en-US" sz="2800"/>
              <a:t>	• Weak Nuclear</a:t>
            </a:r>
          </a:p>
          <a:p>
            <a:pPr marL="0" indent="0">
              <a:buNone/>
            </a:pPr>
            <a:r>
              <a:rPr lang="en-US" sz="2800"/>
              <a:t>	• Gravitation </a:t>
            </a:r>
            <a:r>
              <a:rPr lang="en-US" sz="2400"/>
              <a:t>(General Relativity)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 b="1"/>
              <a:t>- Starting point:  </a:t>
            </a:r>
            <a:r>
              <a:rPr lang="en-US" sz="2800" i="1"/>
              <a:t>Classical Lagrangian Mechanics</a:t>
            </a:r>
          </a:p>
          <a:p>
            <a:pPr marL="0" indent="0">
              <a:buNone/>
            </a:pPr>
            <a:r>
              <a:rPr lang="en-US" sz="2800" b="1"/>
              <a:t>- </a:t>
            </a:r>
            <a:r>
              <a:rPr lang="en-US" sz="2800"/>
              <a:t>Extension to </a:t>
            </a:r>
            <a:r>
              <a:rPr lang="en-US" sz="2800" i="1"/>
              <a:t>Relativistic Classical Fields</a:t>
            </a:r>
          </a:p>
          <a:p>
            <a:pPr marL="0" indent="0">
              <a:buNone/>
            </a:pPr>
            <a:r>
              <a:rPr lang="en-US" sz="2800" i="1"/>
              <a:t>- </a:t>
            </a:r>
            <a:r>
              <a:rPr lang="en-US" sz="2800"/>
              <a:t>Then </a:t>
            </a:r>
            <a:r>
              <a:rPr lang="en-US" sz="2800" i="1"/>
              <a:t>Quantization(s)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8299" y="6352144"/>
            <a:ext cx="1219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3528" y="6356350"/>
            <a:ext cx="373271" cy="365125"/>
          </a:xfrm>
        </p:spPr>
        <p:txBody>
          <a:bodyPr/>
          <a:lstStyle/>
          <a:p>
            <a:fld id="{9CE948CC-1597-5143-8D69-7F93A05DF037}" type="slidenum">
              <a:rPr lang="uk-UA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7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3517"/>
            <a:ext cx="8229600" cy="633600"/>
          </a:xfrm>
        </p:spPr>
        <p:txBody>
          <a:bodyPr>
            <a:noAutofit/>
          </a:bodyPr>
          <a:lstStyle/>
          <a:p>
            <a:r>
              <a:rPr lang="en-US" sz="3200" b="1" i="1">
                <a:latin typeface="Apple Chancery"/>
                <a:cs typeface="Apple Chancery"/>
              </a:rPr>
              <a:t>Thanks for your attention</a:t>
            </a:r>
            <a:endParaRPr lang="en-US" sz="320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rcRect t="7602" b="7602"/>
          <a:stretch>
            <a:fillRect/>
          </a:stretch>
        </p:blipFill>
        <p:spPr>
          <a:xfrm>
            <a:off x="457200" y="709202"/>
            <a:ext cx="8229600" cy="558165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25386" y="6356350"/>
            <a:ext cx="561413" cy="365125"/>
          </a:xfrm>
        </p:spPr>
        <p:txBody>
          <a:bodyPr/>
          <a:lstStyle/>
          <a:p>
            <a:fld id="{9CE948CC-1597-5143-8D69-7F93A05DF037}" type="slidenum">
              <a:rPr lang="uk-UA"/>
              <a:t>29</a:t>
            </a:fld>
            <a:endParaRPr lang="uk-UA"/>
          </a:p>
        </p:txBody>
      </p:sp>
      <p:sp>
        <p:nvSpPr>
          <p:cNvPr id="8" name="ZoneTexte 7"/>
          <p:cNvSpPr txBox="1"/>
          <p:nvPr/>
        </p:nvSpPr>
        <p:spPr>
          <a:xfrm>
            <a:off x="249195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32491" y="6345300"/>
            <a:ext cx="4203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Higgs Boson, CMS experiment simulation, CERN</a:t>
            </a:r>
          </a:p>
        </p:txBody>
      </p:sp>
    </p:spTree>
    <p:extLst>
      <p:ext uri="{BB962C8B-B14F-4D97-AF65-F5344CB8AC3E}">
        <p14:creationId xmlns:p14="http://schemas.microsoft.com/office/powerpoint/2010/main" val="369911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038"/>
            <a:ext cx="8229600" cy="723900"/>
          </a:xfrm>
        </p:spPr>
        <p:txBody>
          <a:bodyPr>
            <a:normAutofit/>
          </a:bodyPr>
          <a:lstStyle/>
          <a:p>
            <a:r>
              <a:rPr lang="en-US" sz="4000" b="1" i="1"/>
              <a:t>General path in Particle Theory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343541"/>
            <a:ext cx="8813800" cy="457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/>
              <a:t>1.</a:t>
            </a:r>
            <a:r>
              <a:rPr lang="en-US" sz="2800" b="1"/>
              <a:t> Lagrangian </a:t>
            </a:r>
            <a:r>
              <a:rPr lang="en-US" sz="2000"/>
              <a:t>(formula)</a:t>
            </a:r>
            <a:r>
              <a:rPr lang="en-US" sz="2800"/>
              <a:t>:  Potentials --&gt; Dynamics</a:t>
            </a:r>
          </a:p>
          <a:p>
            <a:pPr marL="0" indent="0" algn="just">
              <a:buNone/>
            </a:pPr>
            <a:endParaRPr lang="en-US" sz="2400" b="1"/>
          </a:p>
          <a:p>
            <a:pPr marL="0" indent="0" algn="just">
              <a:buNone/>
            </a:pPr>
            <a:r>
              <a:rPr lang="en-US" sz="2400" b="1"/>
              <a:t>2. </a:t>
            </a:r>
            <a:r>
              <a:rPr lang="en-US" sz="2800" b="1"/>
              <a:t>Symmetries</a:t>
            </a:r>
            <a:r>
              <a:rPr lang="en-US" sz="2800"/>
              <a:t> --&gt; </a:t>
            </a:r>
            <a:r>
              <a:rPr lang="en-US" sz="2800" b="1"/>
              <a:t>Conservation laws</a:t>
            </a:r>
            <a:r>
              <a:rPr lang="en-US" sz="2800"/>
              <a:t>   (</a:t>
            </a:r>
            <a:r>
              <a:rPr lang="en-US" sz="2800" i="1"/>
              <a:t>Noether's theorem</a:t>
            </a:r>
            <a:r>
              <a:rPr lang="en-US" sz="2800"/>
              <a:t>) </a:t>
            </a:r>
            <a:endParaRPr lang="en-US" sz="2000"/>
          </a:p>
          <a:p>
            <a:pPr marL="0" indent="0" algn="just">
              <a:spcBef>
                <a:spcPts val="1776"/>
              </a:spcBef>
              <a:buNone/>
            </a:pPr>
            <a:r>
              <a:rPr lang="en-US" sz="2400" b="1"/>
              <a:t>Symmetry: </a:t>
            </a:r>
            <a:r>
              <a:rPr lang="en-US" sz="2200"/>
              <a:t>Transformation of parameters with </a:t>
            </a:r>
            <a:r>
              <a:rPr lang="en-US" sz="2200" i="1"/>
              <a:t>invariance</a:t>
            </a:r>
            <a:r>
              <a:rPr lang="en-US" sz="2200"/>
              <a:t> of some features of a physical system. For particle theory, </a:t>
            </a:r>
            <a:r>
              <a:rPr lang="en-US" sz="2200" i="1"/>
              <a:t>invariance of Lagrangian</a:t>
            </a:r>
          </a:p>
          <a:p>
            <a:pPr marL="0" indent="0" algn="ctr">
              <a:buNone/>
            </a:pPr>
            <a:endParaRPr lang="en-US" sz="2800"/>
          </a:p>
          <a:p>
            <a:pPr marL="0" indent="0" algn="just">
              <a:buNone/>
            </a:pPr>
            <a:endParaRPr lang="en-US" sz="2400" b="1"/>
          </a:p>
          <a:p>
            <a:pPr marL="0" indent="0" algn="just">
              <a:buNone/>
            </a:pPr>
            <a:r>
              <a:rPr lang="en-US" sz="2400" b="1"/>
              <a:t>3.</a:t>
            </a:r>
            <a:r>
              <a:rPr lang="en-US" sz="2800" b="1"/>
              <a:t> Interaction</a:t>
            </a:r>
            <a:r>
              <a:rPr lang="en-US" sz="2800"/>
              <a:t> : Potentials </a:t>
            </a:r>
            <a:r>
              <a:rPr lang="en-US" sz="2800">
                <a:sym typeface="Wingdings"/>
              </a:rPr>
              <a:t>--&gt; Dynamics on Matter </a:t>
            </a:r>
            <a:r>
              <a:rPr lang="en-US" sz="2400">
                <a:sym typeface="Wingdings"/>
              </a:rPr>
              <a:t>(</a:t>
            </a:r>
            <a:r>
              <a:rPr lang="en-US" sz="2400" i="1"/>
              <a:t>Fermions</a:t>
            </a:r>
            <a:r>
              <a:rPr lang="en-US" sz="2400"/>
              <a:t>)</a:t>
            </a:r>
            <a:endParaRPr lang="en-US" sz="2400">
              <a:sym typeface="Wingdings"/>
            </a:endParaRPr>
          </a:p>
          <a:p>
            <a:pPr marL="0" indent="0" algn="ctr">
              <a:buNone/>
            </a:pPr>
            <a:endParaRPr lang="en-US" sz="2800">
              <a:sym typeface="Wingdings"/>
            </a:endParaRPr>
          </a:p>
          <a:p>
            <a:pPr marL="0" indent="0" algn="just">
              <a:buNone/>
            </a:pPr>
            <a:r>
              <a:rPr lang="en-US" sz="2400" b="1">
                <a:sym typeface="Wingdings"/>
              </a:rPr>
              <a:t>4. Gauge Theory</a:t>
            </a:r>
            <a:r>
              <a:rPr lang="en-US" sz="2800">
                <a:sym typeface="Wingdings"/>
              </a:rPr>
              <a:t>:  Interaction + </a:t>
            </a:r>
            <a:r>
              <a:rPr lang="en-US" sz="2800"/>
              <a:t>Conservation laws  </a:t>
            </a:r>
            <a:r>
              <a:rPr lang="en-US" sz="2000"/>
              <a:t>(slide #10)</a:t>
            </a:r>
            <a:endParaRPr lang="en-US" sz="2800"/>
          </a:p>
        </p:txBody>
      </p:sp>
      <p:sp>
        <p:nvSpPr>
          <p:cNvPr id="5" name="ZoneTexte 4"/>
          <p:cNvSpPr txBox="1"/>
          <p:nvPr/>
        </p:nvSpPr>
        <p:spPr>
          <a:xfrm>
            <a:off x="1919650" y="3657551"/>
            <a:ext cx="429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Force carrier mediators</a:t>
            </a:r>
            <a:r>
              <a:rPr lang="en-US" sz="2400"/>
              <a:t>:</a:t>
            </a:r>
            <a:r>
              <a:rPr lang="en-US"/>
              <a:t>  </a:t>
            </a:r>
            <a:r>
              <a:rPr lang="en-US" sz="2400" i="1"/>
              <a:t>Bosons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7476" y="6414611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419358" y="6356350"/>
            <a:ext cx="267441" cy="365125"/>
          </a:xfrm>
        </p:spPr>
        <p:txBody>
          <a:bodyPr/>
          <a:lstStyle/>
          <a:p>
            <a:fld id="{9CE948CC-1597-5143-8D69-7F93A05DF037}" type="slidenum">
              <a:rPr lang="uk-UA"/>
              <a:t>3</a:t>
            </a:fld>
            <a:endParaRPr lang="uk-UA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720076" y="4077648"/>
            <a:ext cx="457200" cy="440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1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100" y="643477"/>
            <a:ext cx="8864600" cy="597217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1"/>
              <a:t>•</a:t>
            </a:r>
            <a:r>
              <a:rPr lang="en-US" sz="2800" b="1" i="1"/>
              <a:t> Lagrangian</a:t>
            </a:r>
            <a:r>
              <a:rPr lang="en-US" sz="2800" b="1"/>
              <a:t>:   L</a:t>
            </a:r>
            <a:r>
              <a:rPr lang="en-US" sz="2800"/>
              <a:t> = </a:t>
            </a:r>
            <a:r>
              <a:rPr lang="en-US" sz="2800" b="1"/>
              <a:t>T </a:t>
            </a:r>
            <a:r>
              <a:rPr lang="en-US" sz="2800"/>
              <a:t>- </a:t>
            </a:r>
            <a:r>
              <a:rPr lang="en-US" sz="2800" b="1"/>
              <a:t>V </a:t>
            </a:r>
            <a:r>
              <a:rPr lang="en-US" sz="2800"/>
              <a:t> </a:t>
            </a:r>
            <a:r>
              <a:rPr lang="en-US"/>
              <a:t> 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/>
              <a:t>  </a:t>
            </a:r>
            <a:r>
              <a:rPr lang="en-US" sz="2400" b="1"/>
              <a:t>T</a:t>
            </a:r>
            <a:r>
              <a:rPr lang="en-US" sz="2400"/>
              <a:t>: kinetic energy,</a:t>
            </a:r>
            <a:r>
              <a:rPr lang="en-US" sz="2200"/>
              <a:t> contains squared time derivatives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200"/>
              <a:t>     of coordinates.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/>
              <a:t>  </a:t>
            </a:r>
            <a:r>
              <a:rPr lang="en-US" sz="2400" b="1"/>
              <a:t>V</a:t>
            </a:r>
            <a:r>
              <a:rPr lang="en-US" sz="2400"/>
              <a:t>: potential energy, </a:t>
            </a:r>
            <a:r>
              <a:rPr lang="en-US" sz="2200"/>
              <a:t>contains coordinates.</a:t>
            </a:r>
          </a:p>
          <a:p>
            <a:pPr marL="0" indent="0">
              <a:buNone/>
            </a:pPr>
            <a:r>
              <a:rPr lang="en-US" sz="2000" i="1"/>
              <a:t>Ex.:</a:t>
            </a:r>
            <a:r>
              <a:rPr lang="en-US" sz="2000"/>
              <a:t>  </a:t>
            </a:r>
            <a:r>
              <a:rPr lang="en-US" sz="2000" i="1"/>
              <a:t>Classical</a:t>
            </a:r>
            <a:r>
              <a:rPr lang="en-US" sz="2000"/>
              <a:t> </a:t>
            </a:r>
            <a:r>
              <a:rPr lang="en-US" sz="2000" i="1"/>
              <a:t>Gravitation</a:t>
            </a:r>
            <a:r>
              <a:rPr lang="en-US" sz="2000"/>
              <a:t> (Newton)</a:t>
            </a:r>
            <a:endParaRPr lang="en-US" sz="2000" i="1"/>
          </a:p>
          <a:p>
            <a:pPr marL="0" indent="0">
              <a:buNone/>
            </a:pPr>
            <a:r>
              <a:rPr lang="en-US" sz="2200"/>
              <a:t> </a:t>
            </a:r>
            <a:r>
              <a:rPr lang="en-US" sz="2000"/>
              <a:t>- Potential energy </a:t>
            </a:r>
            <a:r>
              <a:rPr lang="en-US" sz="2000">
                <a:solidFill>
                  <a:srgbClr val="0000FF"/>
                </a:solidFill>
              </a:rPr>
              <a:t>V</a:t>
            </a:r>
            <a:r>
              <a:rPr lang="en-US" sz="2000"/>
              <a:t> = </a:t>
            </a:r>
            <a:r>
              <a:rPr lang="en-US" sz="2000" i="1">
                <a:solidFill>
                  <a:srgbClr val="0000FF"/>
                </a:solidFill>
              </a:rPr>
              <a:t>mgh</a:t>
            </a:r>
            <a:r>
              <a:rPr lang="en-US" sz="2000"/>
              <a:t>,  </a:t>
            </a:r>
            <a:r>
              <a:rPr lang="en-US" sz="2000" i="1"/>
              <a:t>m</a:t>
            </a:r>
            <a:r>
              <a:rPr lang="en-US" sz="2000"/>
              <a:t>: mass , </a:t>
            </a:r>
            <a:r>
              <a:rPr lang="en-US" sz="2000" i="1"/>
              <a:t>h</a:t>
            </a:r>
            <a:r>
              <a:rPr lang="en-US" sz="2000"/>
              <a:t>: weak height from ground</a:t>
            </a:r>
            <a:r>
              <a:rPr lang="en-US" sz="2000" i="1"/>
              <a:t> </a:t>
            </a:r>
            <a:r>
              <a:rPr lang="en-US" sz="2200"/>
              <a:t>  </a:t>
            </a:r>
          </a:p>
          <a:p>
            <a:pPr marL="0" indent="0">
              <a:buNone/>
            </a:pPr>
            <a:r>
              <a:rPr lang="en-US" sz="2200"/>
              <a:t> </a:t>
            </a:r>
            <a:r>
              <a:rPr lang="en-US" sz="2000"/>
              <a:t>- Kinetic energy  </a:t>
            </a:r>
            <a:r>
              <a:rPr lang="en-US" sz="2000">
                <a:solidFill>
                  <a:srgbClr val="FF0000"/>
                </a:solidFill>
              </a:rPr>
              <a:t>T</a:t>
            </a:r>
            <a:r>
              <a:rPr lang="en-US" sz="2000"/>
              <a:t> = </a:t>
            </a:r>
            <a:r>
              <a:rPr lang="en-US" sz="2000">
                <a:solidFill>
                  <a:srgbClr val="FF0000"/>
                </a:solidFill>
              </a:rPr>
              <a:t>½ </a:t>
            </a:r>
            <a:r>
              <a:rPr lang="en-US" sz="2000" i="1">
                <a:solidFill>
                  <a:srgbClr val="FF0000"/>
                </a:solidFill>
              </a:rPr>
              <a:t>mv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/>
              <a:t>,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 depends on </a:t>
            </a:r>
            <a:r>
              <a:rPr lang="en-US" sz="2000" i="1"/>
              <a:t>v</a:t>
            </a:r>
            <a:r>
              <a:rPr lang="en-US" sz="2000"/>
              <a:t>: speed</a:t>
            </a:r>
            <a:r>
              <a:rPr lang="en-US" sz="2200"/>
              <a:t>	</a:t>
            </a:r>
            <a:r>
              <a:rPr lang="en-US" sz="2200" i="1"/>
              <a:t> </a:t>
            </a:r>
            <a:r>
              <a:rPr lang="en-US" sz="2400" i="1"/>
              <a:t> </a:t>
            </a:r>
            <a:r>
              <a:rPr lang="en-US" sz="2400"/>
              <a:t>  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b="1"/>
              <a:t> But why</a:t>
            </a:r>
            <a:r>
              <a:rPr lang="en-US" sz="2400" b="1" i="1"/>
              <a:t> </a:t>
            </a:r>
            <a:r>
              <a:rPr lang="en-US" sz="2400" b="1"/>
              <a:t>the sign “-” in T - V</a:t>
            </a:r>
            <a:r>
              <a:rPr lang="en-US" sz="2400"/>
              <a:t> ?   Because “it works” ??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1800" b="1"/>
              <a:t>•</a:t>
            </a:r>
            <a:r>
              <a:rPr lang="en-US" sz="2000" b="1"/>
              <a:t> </a:t>
            </a:r>
            <a:r>
              <a:rPr lang="en-US" sz="2600" b="1" i="1"/>
              <a:t>Start:</a:t>
            </a:r>
            <a:r>
              <a:rPr lang="en-US" sz="2400" b="1" i="1"/>
              <a:t> </a:t>
            </a:r>
            <a:r>
              <a:rPr lang="en-US" sz="2000" b="1" i="1"/>
              <a:t> </a:t>
            </a:r>
            <a:r>
              <a:rPr lang="en-US" sz="2600"/>
              <a:t>What is the </a:t>
            </a:r>
            <a:r>
              <a:rPr lang="en-US" sz="2600" i="1"/>
              <a:t>natural path</a:t>
            </a:r>
            <a:r>
              <a:rPr lang="en-US" sz="2600"/>
              <a:t> of a body subjected to a potential</a:t>
            </a:r>
            <a:r>
              <a:rPr lang="en-US" sz="2600" b="1"/>
              <a:t> ?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b="1"/>
              <a:t>  </a:t>
            </a:r>
            <a:r>
              <a:rPr lang="en-US" sz="2200" b="1"/>
              <a:t> Newton's 3d law:  any action --&gt; equal and </a:t>
            </a:r>
            <a:r>
              <a:rPr lang="en-US" sz="2200" b="1" i="1"/>
              <a:t>opposite</a:t>
            </a:r>
            <a:r>
              <a:rPr lang="en-US" sz="2200" b="1"/>
              <a:t> reaction</a:t>
            </a:r>
          </a:p>
          <a:p>
            <a:pPr marL="0" indent="0">
              <a:buNone/>
            </a:pPr>
            <a:r>
              <a:rPr lang="en-US" sz="2400" b="1"/>
              <a:t>      </a:t>
            </a:r>
            <a:r>
              <a:rPr lang="en-US" sz="2400" b="1">
                <a:sym typeface="Wingdings"/>
              </a:rPr>
              <a:t> =&gt;  </a:t>
            </a:r>
            <a:r>
              <a:rPr lang="en-US" sz="2400" b="1"/>
              <a:t>forces have to be </a:t>
            </a:r>
            <a:r>
              <a:rPr lang="en-US" sz="2400" b="1" i="1"/>
              <a:t>balanced</a:t>
            </a:r>
            <a:r>
              <a:rPr lang="en-US" sz="2400" b="1"/>
              <a:t> and </a:t>
            </a:r>
            <a:r>
              <a:rPr lang="en-US" sz="2400" b="1" i="1"/>
              <a:t>opposed</a:t>
            </a:r>
          </a:p>
          <a:p>
            <a:pPr marL="0" indent="0">
              <a:buNone/>
            </a:pPr>
            <a:r>
              <a:rPr lang="en-US" sz="2000"/>
              <a:t> -</a:t>
            </a:r>
            <a:r>
              <a:rPr lang="en-US" sz="2200"/>
              <a:t> </a:t>
            </a:r>
            <a:r>
              <a:rPr lang="en-US" sz="2000" i="1"/>
              <a:t>Driving</a:t>
            </a:r>
            <a:r>
              <a:rPr lang="en-US" sz="2000"/>
              <a:t> force</a:t>
            </a:r>
            <a:r>
              <a:rPr lang="en-US" sz="2000" i="1"/>
              <a:t>    </a:t>
            </a:r>
            <a:r>
              <a:rPr lang="en-US" sz="2000"/>
              <a:t> F</a:t>
            </a:r>
            <a:r>
              <a:rPr lang="en-US" sz="2000" baseline="-25000"/>
              <a:t>V</a:t>
            </a:r>
            <a:r>
              <a:rPr lang="en-US" sz="2000"/>
              <a:t> = - grad </a:t>
            </a:r>
            <a:r>
              <a:rPr lang="en-US" sz="2000" i="1"/>
              <a:t>V</a:t>
            </a:r>
            <a:r>
              <a:rPr lang="en-US" sz="2000"/>
              <a:t>,  </a:t>
            </a:r>
            <a:r>
              <a:rPr lang="en-US" sz="2000" baseline="-25000"/>
              <a:t> </a:t>
            </a:r>
            <a:r>
              <a:rPr lang="en-US" sz="2000" i="1"/>
              <a:t>potential variation along the path</a:t>
            </a:r>
            <a:r>
              <a:rPr lang="en-US" sz="2000"/>
              <a:t> =&gt; </a:t>
            </a:r>
            <a:r>
              <a:rPr lang="en-US" sz="2000" i="1"/>
              <a:t> </a:t>
            </a:r>
            <a:r>
              <a:rPr lang="en-US" sz="2000"/>
              <a:t>force</a:t>
            </a:r>
            <a:endParaRPr lang="en-US" sz="2400"/>
          </a:p>
          <a:p>
            <a:pPr marL="0" indent="0">
              <a:buNone/>
            </a:pPr>
            <a:r>
              <a:rPr lang="en-US" sz="2000"/>
              <a:t> - </a:t>
            </a:r>
            <a:r>
              <a:rPr lang="en-US" sz="2000" i="1"/>
              <a:t>Réactive</a:t>
            </a:r>
            <a:r>
              <a:rPr lang="en-US" sz="2000"/>
              <a:t> force   F</a:t>
            </a:r>
            <a:r>
              <a:rPr lang="en-US" sz="2000" baseline="-25000"/>
              <a:t>T </a:t>
            </a:r>
            <a:r>
              <a:rPr lang="en-US" sz="2000"/>
              <a:t>= (d/d</a:t>
            </a:r>
            <a:r>
              <a:rPr lang="en-US" sz="2000" i="1"/>
              <a:t>t</a:t>
            </a:r>
            <a:r>
              <a:rPr lang="en-US" sz="2000"/>
              <a:t>) </a:t>
            </a:r>
            <a:r>
              <a:rPr lang="en-US" sz="2000" i="1"/>
              <a:t>mv  </a:t>
            </a:r>
            <a:r>
              <a:rPr lang="en-US" sz="2200" b="1"/>
              <a:t>[Newton’s 2d law]</a:t>
            </a:r>
            <a:r>
              <a:rPr lang="en-US" sz="2400" b="1"/>
              <a:t> </a:t>
            </a:r>
            <a:r>
              <a:rPr lang="en-US" sz="2000"/>
              <a:t>and  F</a:t>
            </a:r>
            <a:r>
              <a:rPr lang="en-US" sz="2000" baseline="-25000"/>
              <a:t>T </a:t>
            </a:r>
            <a:r>
              <a:rPr lang="en-US" sz="2000"/>
              <a:t>= - F</a:t>
            </a:r>
            <a:r>
              <a:rPr lang="en-US" sz="2000" baseline="-25000"/>
              <a:t>V  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   </a:t>
            </a:r>
            <a:r>
              <a:rPr lang="en-US" sz="2000" i="1"/>
              <a:t>ds</a:t>
            </a:r>
            <a:r>
              <a:rPr lang="en-US" sz="2000"/>
              <a:t>: path element =&gt; (d/ds)</a:t>
            </a:r>
            <a:r>
              <a:rPr lang="en-US" sz="2000" i="1"/>
              <a:t>T =</a:t>
            </a:r>
            <a:r>
              <a:rPr lang="en-US" sz="2000"/>
              <a:t> (d/dt)mv =</a:t>
            </a:r>
            <a:r>
              <a:rPr lang="en-US" sz="2000" i="1"/>
              <a:t> </a:t>
            </a:r>
            <a:r>
              <a:rPr lang="en-US" sz="2000" b="1"/>
              <a:t>F</a:t>
            </a:r>
            <a:r>
              <a:rPr lang="en-US" sz="2000" baseline="-25000"/>
              <a:t>T</a:t>
            </a:r>
            <a:r>
              <a:rPr lang="en-US" sz="2000" i="1" baseline="-25000"/>
              <a:t> </a:t>
            </a:r>
            <a:r>
              <a:rPr lang="en-US" sz="2000" i="1"/>
              <a:t>=</a:t>
            </a:r>
            <a:r>
              <a:rPr lang="en-US" sz="2000"/>
              <a:t> - </a:t>
            </a:r>
            <a:r>
              <a:rPr lang="en-US" sz="2000" b="1"/>
              <a:t>F</a:t>
            </a:r>
            <a:r>
              <a:rPr lang="en-US" sz="2000" baseline="-25000"/>
              <a:t>V </a:t>
            </a:r>
            <a:r>
              <a:rPr lang="en-US" sz="2000"/>
              <a:t>=  (d/ds)</a:t>
            </a:r>
            <a:r>
              <a:rPr lang="en-US" sz="2000" i="1"/>
              <a:t>V</a:t>
            </a:r>
            <a:r>
              <a:rPr lang="en-US" sz="2000"/>
              <a:t>  =&gt; </a:t>
            </a:r>
            <a:r>
              <a:rPr lang="en-US" sz="2000" b="1"/>
              <a:t>(d/ds)</a:t>
            </a:r>
            <a:r>
              <a:rPr lang="en-US" sz="2000" b="1" i="1"/>
              <a:t>(T-V) </a:t>
            </a:r>
            <a:r>
              <a:rPr lang="en-US" sz="2000" b="1"/>
              <a:t>= 0</a:t>
            </a:r>
            <a:r>
              <a:rPr lang="en-US" sz="2000"/>
              <a:t> </a:t>
            </a:r>
            <a:r>
              <a:rPr lang="en-US" sz="2400" b="1"/>
              <a:t> =&gt;</a:t>
            </a:r>
            <a:endParaRPr lang="fr-FR" sz="2400" b="1"/>
          </a:p>
          <a:p>
            <a:pPr marL="0" indent="0">
              <a:spcBef>
                <a:spcPts val="1128"/>
              </a:spcBef>
              <a:buNone/>
            </a:pPr>
            <a:r>
              <a:rPr lang="fr-FR" sz="2000"/>
              <a:t> </a:t>
            </a: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600" b="1" i="1"/>
              <a:t>Result</a:t>
            </a:r>
            <a:r>
              <a:rPr lang="en-US" sz="2600"/>
              <a:t>: </a:t>
            </a:r>
            <a:r>
              <a:rPr lang="en-US" sz="2600" b="1">
                <a:solidFill>
                  <a:srgbClr val="FF0000"/>
                </a:solidFill>
              </a:rPr>
              <a:t>T</a:t>
            </a:r>
            <a:r>
              <a:rPr lang="en-US" sz="2600" b="1"/>
              <a:t> – </a:t>
            </a:r>
            <a:r>
              <a:rPr lang="en-US" sz="2600" b="1">
                <a:solidFill>
                  <a:srgbClr val="0000FF"/>
                </a:solidFill>
              </a:rPr>
              <a:t>V =  L</a:t>
            </a:r>
            <a:r>
              <a:rPr lang="en-US" sz="2600" b="1"/>
              <a:t>  is </a:t>
            </a:r>
            <a:r>
              <a:rPr lang="en-US" sz="2600" b="1" i="1"/>
              <a:t>stationary</a:t>
            </a:r>
            <a:r>
              <a:rPr lang="en-US" sz="2600" b="1"/>
              <a:t> along the path</a:t>
            </a:r>
            <a:endParaRPr lang="en-US" sz="2600" i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245"/>
            <a:ext cx="8229600" cy="591232"/>
          </a:xfrm>
        </p:spPr>
        <p:txBody>
          <a:bodyPr>
            <a:normAutofit/>
          </a:bodyPr>
          <a:lstStyle/>
          <a:p>
            <a:r>
              <a:rPr lang="en-US" sz="3200" b="1" i="1"/>
              <a:t>Classic Lagrangian Mechanics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7476" y="641461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0564" y="6356350"/>
            <a:ext cx="326235" cy="365125"/>
          </a:xfrm>
        </p:spPr>
        <p:txBody>
          <a:bodyPr/>
          <a:lstStyle/>
          <a:p>
            <a:fld id="{9CE948CC-1597-5143-8D69-7F93A05DF037}" type="slidenum">
              <a:rPr lang="uk-UA"/>
              <a:t>4</a:t>
            </a:fld>
            <a:endParaRPr lang="uk-UA"/>
          </a:p>
        </p:txBody>
      </p:sp>
      <p:sp>
        <p:nvSpPr>
          <p:cNvPr id="8" name="ZoneTexte 7"/>
          <p:cNvSpPr txBox="1"/>
          <p:nvPr/>
        </p:nvSpPr>
        <p:spPr>
          <a:xfrm>
            <a:off x="457200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223" y="643477"/>
            <a:ext cx="1852577" cy="24074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57589" y="3116799"/>
            <a:ext cx="2110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Joseph-Louis Lagrange</a:t>
            </a:r>
          </a:p>
        </p:txBody>
      </p:sp>
    </p:spTree>
    <p:extLst>
      <p:ext uri="{BB962C8B-B14F-4D97-AF65-F5344CB8AC3E}">
        <p14:creationId xmlns:p14="http://schemas.microsoft.com/office/powerpoint/2010/main" val="212103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463" y="1651000"/>
            <a:ext cx="3045201" cy="18090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400" y="117476"/>
            <a:ext cx="8724900" cy="644524"/>
          </a:xfrm>
        </p:spPr>
        <p:txBody>
          <a:bodyPr>
            <a:normAutofit/>
          </a:bodyPr>
          <a:lstStyle/>
          <a:p>
            <a:r>
              <a:rPr lang="en-US" sz="3200" b="1" i="1"/>
              <a:t>Summary reminder of Analytical Mechanics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071" y="762001"/>
            <a:ext cx="8910229" cy="5778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/>
              <a:t>•</a:t>
            </a:r>
            <a:r>
              <a:rPr lang="en-US" sz="3000"/>
              <a:t> </a:t>
            </a:r>
            <a:r>
              <a:rPr lang="en-US" sz="3000" b="1"/>
              <a:t>Classic Lagrangian</a:t>
            </a:r>
            <a:r>
              <a:rPr lang="en-US" sz="3000"/>
              <a:t> --&gt; </a:t>
            </a:r>
            <a:r>
              <a:rPr lang="en-US" sz="3000" b="1"/>
              <a:t>Equations of motion</a:t>
            </a:r>
          </a:p>
          <a:p>
            <a:pPr marL="0" indent="0">
              <a:buNone/>
            </a:pPr>
            <a:r>
              <a:rPr lang="en-US" sz="2600" b="1" i="1"/>
              <a:t>   Stationary Action</a:t>
            </a:r>
            <a:r>
              <a:rPr lang="en-US" sz="2600"/>
              <a:t> for THE path</a:t>
            </a:r>
            <a:r>
              <a:rPr lang="en-US" sz="2400"/>
              <a:t> --&gt; </a:t>
            </a:r>
            <a:r>
              <a:rPr lang="en-US" sz="2400" b="1"/>
              <a:t>Euler-Lagrange</a:t>
            </a:r>
            <a:r>
              <a:rPr lang="en-US" sz="2400"/>
              <a:t> </a:t>
            </a:r>
            <a:r>
              <a:rPr lang="en-US" sz="2400" b="1"/>
              <a:t>Equations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 </a:t>
            </a:r>
            <a:r>
              <a:rPr lang="en-US" sz="2200" b="1"/>
              <a:t>Action</a:t>
            </a:r>
            <a:r>
              <a:rPr lang="en-US" sz="1900"/>
              <a:t> </a:t>
            </a:r>
            <a:r>
              <a:rPr lang="en-US" sz="1900" i="1"/>
              <a:t>S</a:t>
            </a:r>
            <a:r>
              <a:rPr lang="en-US" sz="1900"/>
              <a:t> = ∫</a:t>
            </a:r>
            <a:r>
              <a:rPr lang="en-US" sz="1900" baseline="-25000"/>
              <a:t>[t1,t2]</a:t>
            </a:r>
            <a:r>
              <a:rPr lang="en-US" sz="1900"/>
              <a:t> L dt</a:t>
            </a:r>
            <a:r>
              <a:rPr lang="fr-FR" sz="1900">
                <a:effectLst/>
              </a:rPr>
              <a:t>  , t1: temps initial, t2: final</a:t>
            </a:r>
            <a:r>
              <a:rPr lang="en-US" sz="1900">
                <a:effectLst/>
              </a:rPr>
              <a:t> </a:t>
            </a:r>
            <a:r>
              <a:rPr lang="en-US" sz="2000">
                <a:effectLst/>
              </a:rPr>
              <a:t>  </a:t>
            </a:r>
            <a:endParaRPr lang="en-US" sz="2000"/>
          </a:p>
          <a:p>
            <a:pPr marL="0" indent="0">
              <a:buNone/>
            </a:pPr>
            <a:r>
              <a:rPr lang="en-US" sz="1900" b="1">
                <a:effectLst/>
              </a:rPr>
              <a:t> </a:t>
            </a:r>
            <a:r>
              <a:rPr lang="en-US" sz="2200" b="1">
                <a:effectLst/>
              </a:rPr>
              <a:t>Stationary action</a:t>
            </a:r>
            <a:r>
              <a:rPr lang="en-US" sz="1900">
                <a:effectLst/>
              </a:rPr>
              <a:t> </a:t>
            </a:r>
            <a:r>
              <a:rPr lang="en-US" sz="1900">
                <a:sym typeface="Wingdings"/>
              </a:rPr>
              <a:t> </a:t>
            </a:r>
            <a:r>
              <a:rPr lang="en-US" sz="1900"/>
              <a:t>  δS = </a:t>
            </a:r>
            <a:r>
              <a:rPr lang="fr-FR" sz="1900">
                <a:sym typeface="Wingdings"/>
              </a:rPr>
              <a:t> </a:t>
            </a:r>
            <a:r>
              <a:rPr lang="en-US" sz="1900"/>
              <a:t>∫</a:t>
            </a:r>
            <a:r>
              <a:rPr lang="en-US" sz="1900" baseline="-25000"/>
              <a:t>[t1,t2]</a:t>
            </a:r>
            <a:r>
              <a:rPr lang="en-US" sz="1900"/>
              <a:t> δL dt = 0   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en-US" sz="2000">
                <a:effectLst/>
              </a:rPr>
              <a:t>    </a:t>
            </a:r>
            <a:r>
              <a:rPr lang="en-US" sz="1800"/>
              <a:t>δL : variation of L, function of variations δz</a:t>
            </a:r>
            <a:r>
              <a:rPr lang="en-US" sz="1800" baseline="-25000"/>
              <a:t>n</a:t>
            </a:r>
            <a:r>
              <a:rPr lang="en-US" sz="1800"/>
              <a:t> and δż</a:t>
            </a:r>
            <a:r>
              <a:rPr lang="en-US" sz="1800" baseline="-25000"/>
              <a:t>n</a:t>
            </a:r>
            <a:r>
              <a:rPr lang="en-US" sz="1800"/>
              <a:t> </a:t>
            </a:r>
          </a:p>
          <a:p>
            <a:pPr marL="0" indent="0">
              <a:buNone/>
            </a:pPr>
            <a:r>
              <a:rPr lang="en-US" sz="1800"/>
              <a:t>     along a path  s = z</a:t>
            </a:r>
            <a:r>
              <a:rPr lang="en-US" sz="1800" baseline="-25000"/>
              <a:t>n </a:t>
            </a:r>
            <a:r>
              <a:rPr lang="en-US" sz="1800"/>
              <a:t>(t) </a:t>
            </a:r>
            <a:r>
              <a:rPr lang="fr-FR" sz="1800"/>
              <a:t>with fixed ends.            </a:t>
            </a:r>
            <a:r>
              <a:rPr lang="fr-FR" sz="1500"/>
              <a:t> Here z</a:t>
            </a:r>
            <a:r>
              <a:rPr lang="fr-FR" sz="1500" baseline="-25000"/>
              <a:t>n</a:t>
            </a:r>
            <a:r>
              <a:rPr lang="fr-FR" sz="1500"/>
              <a:t>= x</a:t>
            </a:r>
            <a:r>
              <a:rPr lang="fr-FR" sz="1700"/>
              <a:t>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200" b="1"/>
              <a:t>Euler-Lagrange eq</a:t>
            </a:r>
            <a:r>
              <a:rPr lang="en-US" sz="1900" b="1"/>
              <a:t>.</a:t>
            </a:r>
            <a:r>
              <a:rPr lang="en-US" sz="1900"/>
              <a:t>  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L /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z</a:t>
            </a:r>
            <a:r>
              <a:rPr lang="en-US" sz="1900" baseline="-25000"/>
              <a:t>n </a:t>
            </a:r>
            <a:r>
              <a:rPr lang="en-US" sz="1900"/>
              <a:t>- (d/dt) (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L /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ż</a:t>
            </a:r>
            <a:r>
              <a:rPr lang="en-US" sz="1900" baseline="-25000"/>
              <a:t>n</a:t>
            </a:r>
            <a:r>
              <a:rPr lang="en-US" sz="1900"/>
              <a:t>) = 0</a:t>
            </a:r>
            <a:r>
              <a:rPr lang="fr-FR" sz="1900">
                <a:effectLst/>
              </a:rPr>
              <a:t> , with </a:t>
            </a:r>
            <a:r>
              <a:rPr lang="en-US" sz="1900"/>
              <a:t>ż</a:t>
            </a:r>
            <a:r>
              <a:rPr lang="en-US" sz="1900" baseline="-25000"/>
              <a:t>n </a:t>
            </a:r>
            <a:r>
              <a:rPr lang="en-US" sz="1900"/>
              <a:t>= (d/dt)(z</a:t>
            </a:r>
            <a:r>
              <a:rPr lang="en-US" sz="1900" baseline="-25000"/>
              <a:t>n</a:t>
            </a:r>
            <a:r>
              <a:rPr lang="en-US" sz="1900"/>
              <a:t>) , z</a:t>
            </a:r>
            <a:r>
              <a:rPr lang="en-US" sz="1900" baseline="-25000"/>
              <a:t>n </a:t>
            </a:r>
            <a:r>
              <a:rPr lang="en-US" sz="1900"/>
              <a:t>: </a:t>
            </a:r>
            <a:r>
              <a:rPr lang="en-US" sz="1900" i="1"/>
              <a:t>generalized</a:t>
            </a:r>
            <a:r>
              <a:rPr lang="en-US" sz="1900"/>
              <a:t> coord.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fr-FR" sz="2000">
                <a:effectLst/>
              </a:rPr>
              <a:t>•</a:t>
            </a:r>
            <a:r>
              <a:rPr lang="fr-FR" sz="2400">
                <a:effectLst/>
              </a:rPr>
              <a:t> </a:t>
            </a:r>
            <a:r>
              <a:rPr lang="fr-FR" sz="2400" b="1">
                <a:effectLst/>
              </a:rPr>
              <a:t>Momentum </a:t>
            </a:r>
            <a:r>
              <a:rPr lang="fr-FR" sz="2400" b="1" i="1">
                <a:effectLst/>
              </a:rPr>
              <a:t>conjugate</a:t>
            </a:r>
            <a:r>
              <a:rPr lang="fr-FR" sz="2600">
                <a:effectLst/>
              </a:rPr>
              <a:t> </a:t>
            </a:r>
            <a:r>
              <a:rPr lang="fr-FR" sz="2400">
                <a:effectLst/>
              </a:rPr>
              <a:t>to </a:t>
            </a:r>
            <a:r>
              <a:rPr lang="en-US" sz="2600"/>
              <a:t> z</a:t>
            </a:r>
            <a:r>
              <a:rPr lang="en-US" sz="2600" baseline="-25000"/>
              <a:t>n</a:t>
            </a:r>
            <a:r>
              <a:rPr lang="en-US" sz="2400"/>
              <a:t>:  p</a:t>
            </a:r>
            <a:r>
              <a:rPr lang="en-US" sz="2400" baseline="-25000"/>
              <a:t>n</a:t>
            </a:r>
            <a:r>
              <a:rPr lang="en-US" sz="2400"/>
              <a:t> = </a:t>
            </a:r>
            <a:r>
              <a:rPr lang="en-US" sz="2400">
                <a:sym typeface="Symbol"/>
              </a:rPr>
              <a:t></a:t>
            </a:r>
            <a:r>
              <a:rPr lang="en-US" sz="2400"/>
              <a:t>L /</a:t>
            </a:r>
            <a:r>
              <a:rPr lang="en-US" sz="2400">
                <a:sym typeface="Symbol"/>
              </a:rPr>
              <a:t></a:t>
            </a:r>
            <a:r>
              <a:rPr lang="en-US" sz="2400"/>
              <a:t>ż</a:t>
            </a:r>
            <a:r>
              <a:rPr lang="en-US" sz="2400" baseline="-25000"/>
              <a:t>n </a:t>
            </a:r>
            <a:r>
              <a:rPr lang="en-US" sz="2400"/>
              <a:t> --&gt; </a:t>
            </a:r>
            <a:r>
              <a:rPr lang="en-US" sz="1800" b="1"/>
              <a:t>Phase space</a:t>
            </a:r>
            <a:r>
              <a:rPr lang="en-US" sz="1800"/>
              <a:t> : coord. of </a:t>
            </a:r>
            <a:r>
              <a:rPr lang="en-US" sz="1800" b="1"/>
              <a:t>p</a:t>
            </a:r>
            <a:r>
              <a:rPr lang="en-US" sz="1800"/>
              <a:t> and </a:t>
            </a:r>
            <a:r>
              <a:rPr lang="en-US" sz="1800" b="1"/>
              <a:t>z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000"/>
              <a:t>•</a:t>
            </a:r>
            <a:r>
              <a:rPr lang="en-US" sz="2600" i="1"/>
              <a:t> </a:t>
            </a:r>
            <a:r>
              <a:rPr lang="en-US" sz="2400" b="1" i="1">
                <a:effectLst/>
              </a:rPr>
              <a:t>Example</a:t>
            </a:r>
            <a:r>
              <a:rPr lang="en-US" sz="2400">
                <a:effectLst/>
              </a:rPr>
              <a:t>:</a:t>
            </a:r>
            <a:r>
              <a:rPr lang="en-US" sz="2600">
                <a:effectLst/>
              </a:rPr>
              <a:t> </a:t>
            </a:r>
            <a:r>
              <a:rPr lang="en-US" sz="2200">
                <a:effectLst/>
              </a:rPr>
              <a:t> </a:t>
            </a:r>
            <a:r>
              <a:rPr lang="en-US" sz="2200"/>
              <a:t>L = </a:t>
            </a:r>
            <a:r>
              <a:rPr lang="en-US" sz="2200">
                <a:solidFill>
                  <a:srgbClr val="FF0000"/>
                </a:solidFill>
              </a:rPr>
              <a:t>½ </a:t>
            </a:r>
            <a:r>
              <a:rPr lang="en-US" sz="2200" i="1">
                <a:solidFill>
                  <a:srgbClr val="FF0000"/>
                </a:solidFill>
              </a:rPr>
              <a:t>mv</a:t>
            </a:r>
            <a:r>
              <a:rPr lang="en-US" sz="2200" baseline="30000">
                <a:solidFill>
                  <a:srgbClr val="FF0000"/>
                </a:solidFill>
              </a:rPr>
              <a:t>2</a:t>
            </a:r>
            <a:r>
              <a:rPr lang="en-US" sz="2200"/>
              <a:t> - </a:t>
            </a:r>
            <a:r>
              <a:rPr lang="en-US" sz="2200">
                <a:solidFill>
                  <a:srgbClr val="0000FF"/>
                </a:solidFill>
              </a:rPr>
              <a:t>V(z)</a:t>
            </a:r>
            <a:r>
              <a:rPr lang="en-US" sz="2200"/>
              <a:t> =&gt;  </a:t>
            </a:r>
            <a:r>
              <a:rPr lang="en-US" sz="2200">
                <a:sym typeface="Symbol"/>
              </a:rPr>
              <a:t></a:t>
            </a:r>
            <a:r>
              <a:rPr lang="en-US" sz="2200"/>
              <a:t>L /</a:t>
            </a:r>
            <a:r>
              <a:rPr lang="en-US" sz="2200">
                <a:sym typeface="Symbol"/>
              </a:rPr>
              <a:t></a:t>
            </a:r>
            <a:r>
              <a:rPr lang="en-US" sz="2200"/>
              <a:t>z</a:t>
            </a:r>
            <a:r>
              <a:rPr lang="en-US" sz="2200" baseline="-25000"/>
              <a:t> </a:t>
            </a:r>
            <a:r>
              <a:rPr lang="en-US" sz="2200"/>
              <a:t> = - grad</a:t>
            </a:r>
            <a:r>
              <a:rPr lang="en-US" sz="2200" b="1"/>
              <a:t> </a:t>
            </a:r>
            <a:r>
              <a:rPr lang="en-US" sz="2200"/>
              <a:t>V, (</a:t>
            </a:r>
            <a:r>
              <a:rPr lang="en-US" sz="2200">
                <a:sym typeface="Symbol"/>
              </a:rPr>
              <a:t></a:t>
            </a:r>
            <a:r>
              <a:rPr lang="en-US" sz="2200"/>
              <a:t>L/</a:t>
            </a:r>
            <a:r>
              <a:rPr lang="en-US" sz="2200">
                <a:sym typeface="Symbol"/>
              </a:rPr>
              <a:t></a:t>
            </a:r>
            <a:r>
              <a:rPr lang="en-US" sz="2200"/>
              <a:t>ż) = </a:t>
            </a:r>
            <a:r>
              <a:rPr lang="en-US" sz="2200" i="1"/>
              <a:t>m</a:t>
            </a:r>
            <a:r>
              <a:rPr lang="en-US" sz="2200" i="1">
                <a:cs typeface="Symbol" charset="2"/>
              </a:rPr>
              <a:t>v</a:t>
            </a:r>
            <a:r>
              <a:rPr lang="en-US" sz="2200">
                <a:cs typeface="Symbol" charset="2"/>
              </a:rPr>
              <a:t>,  </a:t>
            </a:r>
            <a:r>
              <a:rPr lang="en-US" sz="2200"/>
              <a:t>(d/dt)</a:t>
            </a:r>
            <a:r>
              <a:rPr lang="fr-FR" sz="2200" i="1"/>
              <a:t>mv</a:t>
            </a:r>
            <a:r>
              <a:rPr lang="fr-FR" sz="2200"/>
              <a:t> = </a:t>
            </a:r>
            <a:r>
              <a:rPr lang="fr-FR" sz="2200" i="1"/>
              <a:t>m</a:t>
            </a:r>
            <a:r>
              <a:rPr lang="fr-FR" sz="2200" i="1">
                <a:latin typeface="Symbol" charset="2"/>
                <a:cs typeface="Symbol" charset="2"/>
              </a:rPr>
              <a:t>g</a:t>
            </a:r>
            <a:endParaRPr lang="en-US" sz="2200" i="1">
              <a:cs typeface="Symbol" charset="2"/>
            </a:endParaRPr>
          </a:p>
          <a:p>
            <a:pPr marL="0" indent="0">
              <a:buNone/>
            </a:pPr>
            <a:r>
              <a:rPr lang="en-US" sz="2400">
                <a:effectLst/>
                <a:latin typeface="Symbol" charset="2"/>
                <a:cs typeface="Symbol" charset="2"/>
              </a:rPr>
              <a:t>   =&gt;</a:t>
            </a:r>
            <a:r>
              <a:rPr lang="en-US" sz="2200">
                <a:effectLst/>
                <a:latin typeface="Symbol" charset="2"/>
                <a:cs typeface="Symbol" charset="2"/>
              </a:rPr>
              <a:t> </a:t>
            </a:r>
            <a:r>
              <a:rPr lang="en-US" sz="2200" b="1"/>
              <a:t>F = - </a:t>
            </a:r>
            <a:r>
              <a:rPr lang="en-US" sz="2200"/>
              <a:t>grad V </a:t>
            </a:r>
            <a:r>
              <a:rPr lang="en-US" sz="2200" b="1"/>
              <a:t>=</a:t>
            </a:r>
            <a:r>
              <a:rPr lang="en-US" sz="2200"/>
              <a:t> </a:t>
            </a:r>
            <a:r>
              <a:rPr lang="en-US" sz="2200" b="1" i="1"/>
              <a:t>m</a:t>
            </a:r>
            <a:r>
              <a:rPr lang="en-US" sz="2200" b="1" i="1">
                <a:latin typeface="Symbol" charset="2"/>
                <a:cs typeface="Symbol" charset="2"/>
              </a:rPr>
              <a:t>g</a:t>
            </a:r>
            <a:r>
              <a:rPr lang="en-US" sz="2200">
                <a:cs typeface="Symbol" charset="2"/>
              </a:rPr>
              <a:t> </a:t>
            </a:r>
            <a:r>
              <a:rPr lang="en-US" sz="2200" b="1">
                <a:cs typeface="Symbol" charset="2"/>
              </a:rPr>
              <a:t> [</a:t>
            </a:r>
            <a:r>
              <a:rPr lang="en-US" sz="2200" b="1"/>
              <a:t>Newton’s 2d law</a:t>
            </a:r>
            <a:r>
              <a:rPr lang="en-US" sz="2200" b="1">
                <a:cs typeface="Symbol" charset="2"/>
              </a:rPr>
              <a:t>]</a:t>
            </a:r>
            <a:r>
              <a:rPr lang="en-US" sz="2200">
                <a:cs typeface="Symbol" charset="2"/>
              </a:rPr>
              <a:t> </a:t>
            </a:r>
            <a:r>
              <a:rPr lang="en-US" sz="2400">
                <a:cs typeface="Symbol" charset="2"/>
              </a:rPr>
              <a:t> </a:t>
            </a:r>
            <a:r>
              <a:rPr lang="en-US" sz="2200">
                <a:cs typeface="Symbol" charset="2"/>
              </a:rPr>
              <a:t>and</a:t>
            </a:r>
            <a:r>
              <a:rPr lang="en-US" sz="2400">
                <a:cs typeface="Symbol" charset="2"/>
              </a:rPr>
              <a:t> </a:t>
            </a:r>
            <a:r>
              <a:rPr lang="en-US" sz="2200" b="1" i="1"/>
              <a:t> </a:t>
            </a:r>
            <a:r>
              <a:rPr lang="en-US" sz="2200" i="1"/>
              <a:t>p = mv </a:t>
            </a:r>
            <a:r>
              <a:rPr lang="en-US" sz="2200"/>
              <a:t>:</a:t>
            </a:r>
            <a:r>
              <a:rPr lang="en-US" sz="2200" i="1"/>
              <a:t> </a:t>
            </a:r>
            <a:r>
              <a:rPr lang="en-US" sz="2200"/>
              <a:t> classic momentum</a:t>
            </a:r>
          </a:p>
          <a:p>
            <a:pPr marL="0" indent="0">
              <a:lnSpc>
                <a:spcPct val="120000"/>
              </a:lnSpc>
              <a:spcBef>
                <a:spcPts val="1776"/>
              </a:spcBef>
              <a:buNone/>
            </a:pPr>
            <a:r>
              <a:rPr lang="en-US" sz="2000" i="1">
                <a:effectLst/>
              </a:rPr>
              <a:t>•</a:t>
            </a:r>
            <a:r>
              <a:rPr lang="en-US" sz="2400">
                <a:effectLst/>
              </a:rPr>
              <a:t> </a:t>
            </a:r>
            <a:r>
              <a:rPr lang="en-US" sz="2600" b="1">
                <a:effectLst/>
              </a:rPr>
              <a:t>Lagrangian</a:t>
            </a:r>
            <a:r>
              <a:rPr lang="en-US" sz="2600">
                <a:effectLst/>
              </a:rPr>
              <a:t> --&gt; </a:t>
            </a:r>
            <a:r>
              <a:rPr lang="en-US" sz="2600" b="1">
                <a:effectLst/>
              </a:rPr>
              <a:t>Hamiltonian</a:t>
            </a:r>
            <a:r>
              <a:rPr lang="en-US" sz="2600"/>
              <a:t> (</a:t>
            </a:r>
            <a:r>
              <a:rPr lang="en-US" sz="2600" i="1">
                <a:effectLst/>
              </a:rPr>
              <a:t>Total energy</a:t>
            </a:r>
            <a:r>
              <a:rPr lang="en-US" sz="2600">
                <a:effectLst/>
              </a:rPr>
              <a:t>) </a:t>
            </a:r>
          </a:p>
          <a:p>
            <a:pPr marL="0" indent="0">
              <a:buNone/>
            </a:pPr>
            <a:r>
              <a:rPr lang="en-US" sz="2400"/>
              <a:t>    </a:t>
            </a:r>
            <a:r>
              <a:rPr lang="en-US" sz="2200"/>
              <a:t> </a:t>
            </a:r>
            <a:r>
              <a:rPr lang="en-US" sz="2200" b="1"/>
              <a:t>Hamiltonian</a:t>
            </a:r>
            <a:r>
              <a:rPr lang="en-US" sz="2200"/>
              <a:t> H  = Σ</a:t>
            </a:r>
            <a:r>
              <a:rPr lang="en-US" sz="2200" baseline="-25000"/>
              <a:t>(n)</a:t>
            </a:r>
            <a:r>
              <a:rPr lang="en-US" sz="2200"/>
              <a:t> ż</a:t>
            </a:r>
            <a:r>
              <a:rPr lang="en-US" sz="2200" baseline="-25000"/>
              <a:t>n  </a:t>
            </a:r>
            <a:r>
              <a:rPr lang="en-US" sz="2200"/>
              <a:t>p</a:t>
            </a:r>
            <a:r>
              <a:rPr lang="en-US" sz="2200" baseline="-25000"/>
              <a:t>n </a:t>
            </a:r>
            <a:r>
              <a:rPr lang="en-US" sz="2200"/>
              <a:t>- L(z</a:t>
            </a:r>
            <a:r>
              <a:rPr lang="en-US" sz="2200" baseline="-25000"/>
              <a:t>n ,</a:t>
            </a:r>
            <a:r>
              <a:rPr lang="en-US" sz="2200"/>
              <a:t> ż</a:t>
            </a:r>
            <a:r>
              <a:rPr lang="en-US" sz="2200" baseline="-25000"/>
              <a:t>n </a:t>
            </a:r>
            <a:r>
              <a:rPr lang="en-US" sz="2200"/>
              <a:t>, t)</a:t>
            </a:r>
            <a:r>
              <a:rPr lang="en-US" sz="2200" baseline="-25000"/>
              <a:t> </a:t>
            </a:r>
          </a:p>
          <a:p>
            <a:pPr marL="0" indent="0">
              <a:buNone/>
            </a:pPr>
            <a:r>
              <a:rPr lang="en-US" sz="2000"/>
              <a:t>      </a:t>
            </a:r>
            <a:r>
              <a:rPr lang="en-US" sz="1900"/>
              <a:t>Hamilton equations: </a:t>
            </a:r>
            <a:r>
              <a:rPr lang="en-US" sz="1900" baseline="-25000"/>
              <a:t> </a:t>
            </a:r>
            <a:r>
              <a:rPr lang="en-US" sz="1900"/>
              <a:t>  ż</a:t>
            </a:r>
            <a:r>
              <a:rPr lang="en-US" sz="1900" baseline="-25000"/>
              <a:t>n </a:t>
            </a:r>
            <a:r>
              <a:rPr lang="en-US" sz="1900"/>
              <a:t>= 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H/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p</a:t>
            </a:r>
            <a:r>
              <a:rPr lang="en-US" sz="1900" baseline="-25000"/>
              <a:t>n </a:t>
            </a:r>
            <a:r>
              <a:rPr lang="en-US" sz="1900"/>
              <a:t>,  dp</a:t>
            </a:r>
            <a:r>
              <a:rPr lang="en-US" sz="1900" baseline="-25000"/>
              <a:t>n</a:t>
            </a:r>
            <a:r>
              <a:rPr lang="en-US" sz="1900"/>
              <a:t> /dt = - 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H/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z</a:t>
            </a:r>
            <a:r>
              <a:rPr lang="en-US" sz="1900" baseline="-25000"/>
              <a:t>n </a:t>
            </a:r>
            <a:r>
              <a:rPr lang="en-US" sz="1900"/>
              <a:t>,  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H/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t = - 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L/</a:t>
            </a:r>
            <a:r>
              <a:rPr lang="en-US" sz="1900">
                <a:sym typeface="Symbol"/>
              </a:rPr>
              <a:t></a:t>
            </a:r>
            <a:r>
              <a:rPr lang="en-US" sz="1900"/>
              <a:t>t</a:t>
            </a:r>
            <a:r>
              <a:rPr lang="fr-FR" sz="1900">
                <a:effectLst/>
              </a:rPr>
              <a:t> </a:t>
            </a:r>
            <a:endParaRPr lang="en-US" sz="1900" b="1">
              <a:effectLst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95840" y="6356350"/>
            <a:ext cx="290959" cy="365125"/>
          </a:xfrm>
        </p:spPr>
        <p:txBody>
          <a:bodyPr/>
          <a:lstStyle/>
          <a:p>
            <a:fld id="{9CE948CC-1597-5143-8D69-7F93A05DF037}" type="slidenum">
              <a:rPr lang="uk-UA"/>
              <a:t>5</a:t>
            </a:fld>
            <a:endParaRPr lang="uk-UA"/>
          </a:p>
        </p:txBody>
      </p:sp>
      <p:sp>
        <p:nvSpPr>
          <p:cNvPr id="7" name="ZoneTexte 6"/>
          <p:cNvSpPr txBox="1"/>
          <p:nvPr/>
        </p:nvSpPr>
        <p:spPr>
          <a:xfrm>
            <a:off x="279400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379717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03" y="1339850"/>
            <a:ext cx="2080997" cy="31623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905386"/>
            <a:ext cx="8813800" cy="5450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S</a:t>
            </a:r>
            <a:r>
              <a:rPr lang="en-US" sz="2800" b="1" i="1"/>
              <a:t>ymmetry </a:t>
            </a:r>
            <a:r>
              <a:rPr lang="en-US" sz="2400"/>
              <a:t>: transformation of parameters leaving the Lagrangian </a:t>
            </a:r>
            <a:r>
              <a:rPr lang="en-US" sz="2400" i="1"/>
              <a:t>invariant</a:t>
            </a:r>
            <a:endParaRPr lang="en-US" sz="2400" b="1" i="1"/>
          </a:p>
          <a:p>
            <a:pPr marL="0" indent="0">
              <a:buNone/>
            </a:pPr>
            <a:r>
              <a:rPr lang="en-US" sz="2800"/>
              <a:t>=&gt; </a:t>
            </a:r>
            <a:r>
              <a:rPr lang="en-US" sz="2400" b="1"/>
              <a:t>C</a:t>
            </a:r>
            <a:r>
              <a:rPr lang="en-US" sz="2400" b="1" i="1"/>
              <a:t>onservation</a:t>
            </a:r>
            <a:r>
              <a:rPr lang="en-US" sz="2400" b="1"/>
              <a:t> of a physical quantity associated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      </a:t>
            </a:r>
            <a:r>
              <a:rPr lang="en-US" sz="2400" b="1"/>
              <a:t>with this transformation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 i="1"/>
          </a:p>
          <a:p>
            <a:pPr marL="0" indent="0">
              <a:buNone/>
            </a:pPr>
            <a:r>
              <a:rPr lang="en-US" sz="2800" i="1"/>
              <a:t>Examples in classic mechanics</a:t>
            </a:r>
          </a:p>
          <a:p>
            <a:pPr marL="0" indent="0">
              <a:buNone/>
            </a:pPr>
            <a:r>
              <a:rPr lang="en-US" sz="2000"/>
              <a:t>•</a:t>
            </a:r>
            <a:r>
              <a:rPr lang="en-US" sz="2800"/>
              <a:t> </a:t>
            </a:r>
            <a:r>
              <a:rPr lang="en-US" sz="2400"/>
              <a:t>Invariance / time  =&gt; Conservation</a:t>
            </a:r>
            <a:r>
              <a:rPr lang="en-US" sz="2800"/>
              <a:t> of Energy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•</a:t>
            </a:r>
            <a:r>
              <a:rPr lang="en-US" sz="2400"/>
              <a:t> Invariance / spatial translation</a:t>
            </a:r>
            <a:r>
              <a:rPr lang="fr-FR" sz="2400">
                <a:effectLst/>
              </a:rPr>
              <a:t> =&gt; Conservation of Momentum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• </a:t>
            </a:r>
            <a:r>
              <a:rPr lang="en-US" sz="2400"/>
              <a:t>Invariance / rotation  =&gt; Conservation of Angular Momentum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800" b="1"/>
              <a:t>Noether’s theorem is the basis of </a:t>
            </a:r>
            <a:r>
              <a:rPr lang="en-US" sz="2800" b="1" i="1"/>
              <a:t>gauge</a:t>
            </a:r>
            <a:r>
              <a:rPr lang="en-US" sz="2800" b="1"/>
              <a:t> theories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86"/>
          </a:xfrm>
        </p:spPr>
        <p:txBody>
          <a:bodyPr>
            <a:normAutofit/>
          </a:bodyPr>
          <a:lstStyle/>
          <a:p>
            <a:r>
              <a:rPr lang="en-US" sz="3600" b="1" i="1"/>
              <a:t>Symmetries and Noether's theorem</a:t>
            </a:r>
            <a:endParaRPr lang="en-US" sz="3600" i="1"/>
          </a:p>
        </p:txBody>
      </p:sp>
      <p:sp>
        <p:nvSpPr>
          <p:cNvPr id="7" name="ZoneTexte 6"/>
          <p:cNvSpPr txBox="1"/>
          <p:nvPr/>
        </p:nvSpPr>
        <p:spPr>
          <a:xfrm>
            <a:off x="5257800" y="2921000"/>
            <a:ext cx="179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Emmy Noether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72322" y="6356350"/>
            <a:ext cx="314477" cy="365125"/>
          </a:xfrm>
        </p:spPr>
        <p:txBody>
          <a:bodyPr/>
          <a:lstStyle/>
          <a:p>
            <a:fld id="{9CE948CC-1597-5143-8D69-7F93A05DF037}" type="slidenum">
              <a:rPr lang="uk-UA"/>
              <a:t>6</a:t>
            </a:fld>
            <a:endParaRPr lang="uk-UA"/>
          </a:p>
        </p:txBody>
      </p:sp>
      <p:sp>
        <p:nvSpPr>
          <p:cNvPr id="10" name="ZoneTexte 9"/>
          <p:cNvSpPr txBox="1"/>
          <p:nvPr/>
        </p:nvSpPr>
        <p:spPr>
          <a:xfrm>
            <a:off x="303934" y="6492772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301474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8500"/>
          </a:xfrm>
        </p:spPr>
        <p:txBody>
          <a:bodyPr>
            <a:normAutofit/>
          </a:bodyPr>
          <a:lstStyle/>
          <a:p>
            <a:r>
              <a:rPr lang="en-US" sz="3200" b="1" i="1"/>
              <a:t>Relativistic Classic Field Theory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500" y="698499"/>
            <a:ext cx="8623300" cy="590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•</a:t>
            </a:r>
            <a:r>
              <a:rPr lang="en-US" sz="2400" b="1"/>
              <a:t>Special Relativity</a:t>
            </a:r>
            <a:r>
              <a:rPr lang="en-US" sz="2400"/>
              <a:t> --&gt; The </a:t>
            </a:r>
            <a:r>
              <a:rPr lang="en-US" sz="2400" b="1"/>
              <a:t>z</a:t>
            </a:r>
            <a:r>
              <a:rPr lang="en-US" sz="2400"/>
              <a:t> coordinates</a:t>
            </a:r>
            <a:r>
              <a:rPr lang="en-US" sz="2400" b="1"/>
              <a:t> </a:t>
            </a:r>
            <a:r>
              <a:rPr lang="fr-FR" sz="2400"/>
              <a:t>contain</a:t>
            </a:r>
            <a:r>
              <a:rPr lang="en-US" sz="2400"/>
              <a:t> the </a:t>
            </a:r>
            <a:r>
              <a:rPr lang="en-US" sz="2400" i="1"/>
              <a:t>time</a:t>
            </a:r>
            <a:r>
              <a:rPr lang="en-US" sz="2400"/>
              <a:t> variable </a:t>
            </a:r>
            <a:endParaRPr lang="en-US" sz="2400" i="1"/>
          </a:p>
          <a:p>
            <a:pPr marL="0" indent="0">
              <a:buNone/>
            </a:pPr>
            <a:r>
              <a:rPr lang="en-US" sz="2000" i="1"/>
              <a:t>     </a:t>
            </a:r>
            <a:r>
              <a:rPr lang="en-US" sz="1800" i="1"/>
              <a:t>Galilean transformation are replaced by </a:t>
            </a:r>
            <a:r>
              <a:rPr lang="en-US" sz="1800" b="1" i="1"/>
              <a:t>Lorentz transformation</a:t>
            </a:r>
            <a:r>
              <a:rPr lang="en-US" sz="2000"/>
              <a:t>  </a:t>
            </a:r>
          </a:p>
          <a:p>
            <a:pPr marL="0" indent="0">
              <a:buNone/>
            </a:pPr>
            <a:r>
              <a:rPr lang="en-US" sz="2000"/>
              <a:t>     Lorentz indices for coordinates:  </a:t>
            </a:r>
            <a:r>
              <a:rPr lang="en-US" sz="2000">
                <a:latin typeface="Symbol" charset="2"/>
                <a:cs typeface="Symbol" charset="2"/>
                <a:sym typeface="Symbol"/>
              </a:rPr>
              <a:t></a:t>
            </a:r>
            <a:r>
              <a:rPr lang="fr-FR" sz="2000">
                <a:effectLst/>
              </a:rPr>
              <a:t> = 0,1,2,3    0 : for time,   1,2,3 : for space</a:t>
            </a:r>
          </a:p>
          <a:p>
            <a:pPr marL="0" indent="0">
              <a:buNone/>
            </a:pPr>
            <a:r>
              <a:rPr lang="fr-FR" sz="2000"/>
              <a:t>• </a:t>
            </a:r>
            <a:r>
              <a:rPr lang="fr-FR" sz="2400" b="1"/>
              <a:t>Field </a:t>
            </a:r>
            <a:r>
              <a:rPr lang="en-US" sz="240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400"/>
              <a:t>(</a:t>
            </a:r>
            <a:r>
              <a:rPr lang="en-US" sz="2400" b="1"/>
              <a:t>z</a:t>
            </a:r>
            <a:r>
              <a:rPr lang="en-US" sz="2400"/>
              <a:t>)</a:t>
            </a:r>
            <a:r>
              <a:rPr lang="en-US" sz="2000"/>
              <a:t>:  a </a:t>
            </a:r>
            <a:r>
              <a:rPr lang="en-US" sz="2400"/>
              <a:t>function of </a:t>
            </a:r>
            <a:r>
              <a:rPr lang="en-US" sz="2400" b="1"/>
              <a:t>z  =&gt;</a:t>
            </a:r>
          </a:p>
          <a:p>
            <a:pPr marL="0" indent="0">
              <a:buNone/>
            </a:pPr>
            <a:r>
              <a:rPr lang="en-US" sz="2400" b="1"/>
              <a:t>  </a:t>
            </a:r>
            <a:r>
              <a:rPr lang="en-US" sz="2000"/>
              <a:t>Use of </a:t>
            </a:r>
            <a:r>
              <a:rPr lang="en-US" sz="2400"/>
              <a:t>Lagrangian</a:t>
            </a:r>
            <a:r>
              <a:rPr lang="en-US" sz="2400" i="1"/>
              <a:t> </a:t>
            </a:r>
            <a:r>
              <a:rPr lang="en-US" sz="2400" b="1" i="1"/>
              <a:t>density</a:t>
            </a:r>
            <a:r>
              <a:rPr lang="en-US" sz="2400"/>
              <a:t> </a:t>
            </a:r>
            <a:r>
              <a:rPr lang="en-US" sz="2000"/>
              <a:t>  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400"/>
              <a:t>(</a:t>
            </a:r>
            <a:r>
              <a:rPr lang="en-US" sz="240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400" baseline="30000"/>
              <a:t>r</a:t>
            </a:r>
            <a:r>
              <a:rPr lang="en-US" sz="2400"/>
              <a:t>,</a:t>
            </a:r>
            <a:r>
              <a:rPr lang="en-US" sz="2400">
                <a:sym typeface="Symbol"/>
              </a:rPr>
              <a:t></a:t>
            </a:r>
            <a:r>
              <a:rPr lang="en-US" sz="2400" baseline="-25000">
                <a:sym typeface="Symbol"/>
              </a:rPr>
              <a:t></a:t>
            </a:r>
            <a:r>
              <a:rPr lang="en-US" sz="2400">
                <a:sym typeface="Symbol"/>
              </a:rPr>
              <a:t></a:t>
            </a:r>
            <a:r>
              <a:rPr lang="en-US" sz="2400" baseline="30000"/>
              <a:t>r</a:t>
            </a:r>
            <a:r>
              <a:rPr lang="en-US" sz="2400"/>
              <a:t>,z</a:t>
            </a:r>
            <a:r>
              <a:rPr lang="en-US" sz="2400" baseline="30000">
                <a:sym typeface="Symbol"/>
              </a:rPr>
              <a:t></a:t>
            </a:r>
            <a:r>
              <a:rPr lang="en-US" sz="2400"/>
              <a:t>)  ---&gt; Lagrangian </a:t>
            </a:r>
            <a:r>
              <a:rPr lang="fr-FR" sz="2000">
                <a:effectLst/>
              </a:rPr>
              <a:t> L = </a:t>
            </a:r>
            <a:r>
              <a:rPr lang="en-US" sz="2200"/>
              <a:t>∫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/>
              <a:t> d</a:t>
            </a:r>
            <a:r>
              <a:rPr lang="en-US" sz="2000" baseline="30000"/>
              <a:t>3</a:t>
            </a:r>
            <a:r>
              <a:rPr lang="en-US" sz="2000"/>
              <a:t>z</a:t>
            </a:r>
            <a:r>
              <a:rPr lang="fr-FR" sz="2000">
                <a:effectLst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2000"/>
              <a:t>•</a:t>
            </a:r>
            <a:r>
              <a:rPr lang="fr-FR" sz="2400" b="1"/>
              <a:t> </a:t>
            </a:r>
            <a:r>
              <a:rPr lang="fr-FR" sz="2400" b="1" i="1"/>
              <a:t>Ex</a:t>
            </a:r>
            <a:r>
              <a:rPr lang="fr-FR" sz="2400" b="1"/>
              <a:t>.:  </a:t>
            </a:r>
            <a:r>
              <a:rPr lang="en-US" sz="2400">
                <a:latin typeface="Symbol" charset="2"/>
                <a:cs typeface="Symbol" charset="2"/>
                <a:sym typeface="Symbol"/>
              </a:rPr>
              <a:t>, </a:t>
            </a:r>
            <a:r>
              <a:rPr lang="fr-FR" sz="2400"/>
              <a:t>a</a:t>
            </a:r>
            <a:r>
              <a:rPr lang="fr-FR" sz="2400" b="1"/>
              <a:t> </a:t>
            </a:r>
            <a:r>
              <a:rPr lang="fr-FR" sz="2400"/>
              <a:t>massive scalar </a:t>
            </a:r>
            <a:r>
              <a:rPr lang="fr-FR" sz="1600"/>
              <a:t>(spin 0)</a:t>
            </a:r>
            <a:r>
              <a:rPr lang="fr-FR" sz="2000"/>
              <a:t> </a:t>
            </a:r>
            <a:r>
              <a:rPr lang="fr-FR" sz="2400"/>
              <a:t>field,   </a:t>
            </a:r>
            <a:r>
              <a:rPr lang="en-US" sz="2000">
                <a:latin typeface="Apple Chancery"/>
                <a:cs typeface="Apple Chancery"/>
              </a:rPr>
              <a:t>L</a:t>
            </a:r>
            <a:r>
              <a:rPr lang="en-US" sz="2000"/>
              <a:t> = ½ [</a:t>
            </a:r>
            <a:r>
              <a:rPr lang="en-US" sz="2000">
                <a:solidFill>
                  <a:srgbClr val="FF0000"/>
                </a:solidFill>
              </a:rPr>
              <a:t>(d</a:t>
            </a:r>
            <a:r>
              <a:rPr lang="en-US" sz="2000">
                <a:solidFill>
                  <a:srgbClr val="FF0000"/>
                </a:solidFill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000">
                <a:solidFill>
                  <a:srgbClr val="FF0000"/>
                </a:solidFill>
              </a:rPr>
              <a:t>/dt)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 i="1"/>
              <a:t> </a:t>
            </a:r>
            <a:r>
              <a:rPr lang="en-US" sz="2000"/>
              <a:t>- </a:t>
            </a:r>
            <a:r>
              <a:rPr lang="en-US" sz="2000">
                <a:solidFill>
                  <a:srgbClr val="0000FF"/>
                </a:solidFill>
              </a:rPr>
              <a:t>(grad </a:t>
            </a:r>
            <a:r>
              <a:rPr lang="en-US" sz="2000">
                <a:solidFill>
                  <a:srgbClr val="0000FF"/>
                </a:solidFill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000">
                <a:solidFill>
                  <a:srgbClr val="0000FF"/>
                </a:solidFill>
              </a:rPr>
              <a:t>)</a:t>
            </a:r>
            <a:r>
              <a:rPr lang="en-US" sz="2000" baseline="30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 - </a:t>
            </a:r>
            <a:r>
              <a:rPr lang="en-US" sz="2000" i="1">
                <a:solidFill>
                  <a:srgbClr val="0000FF"/>
                </a:solidFill>
              </a:rPr>
              <a:t>m</a:t>
            </a:r>
            <a:r>
              <a:rPr lang="en-US" sz="2000" baseline="30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000" baseline="30000">
                <a:solidFill>
                  <a:srgbClr val="0000FF"/>
                </a:solidFill>
              </a:rPr>
              <a:t>2</a:t>
            </a:r>
            <a:r>
              <a:rPr lang="en-US" sz="2000"/>
              <a:t>]</a:t>
            </a:r>
            <a:r>
              <a:rPr lang="fr-FR" sz="2000"/>
              <a:t>        </a:t>
            </a:r>
            <a:endParaRPr lang="en-US" sz="2000"/>
          </a:p>
          <a:p>
            <a:pPr marL="0" indent="0">
              <a:spcBef>
                <a:spcPts val="600"/>
              </a:spcBef>
              <a:buNone/>
            </a:pPr>
            <a:r>
              <a:rPr lang="en-US" sz="2400"/>
              <a:t> - </a:t>
            </a:r>
            <a:r>
              <a:rPr lang="en-US" sz="2400">
                <a:solidFill>
                  <a:srgbClr val="FF0000"/>
                </a:solidFill>
              </a:rPr>
              <a:t> (d</a:t>
            </a:r>
            <a:r>
              <a:rPr lang="en-US" sz="2400">
                <a:solidFill>
                  <a:srgbClr val="FF0000"/>
                </a:solidFill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400">
                <a:solidFill>
                  <a:srgbClr val="FF0000"/>
                </a:solidFill>
              </a:rPr>
              <a:t>/dt)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/>
              <a:t>:  </a:t>
            </a:r>
            <a:r>
              <a:rPr lang="en-US" sz="2200"/>
              <a:t>quadratic term of time derivative  ≈ </a:t>
            </a:r>
            <a:r>
              <a:rPr lang="en-US" sz="2200" b="1"/>
              <a:t> </a:t>
            </a:r>
            <a:r>
              <a:rPr lang="en-US" sz="2200" b="1">
                <a:solidFill>
                  <a:srgbClr val="FF0000"/>
                </a:solidFill>
              </a:rPr>
              <a:t>T </a:t>
            </a:r>
            <a:r>
              <a:rPr lang="en-US" sz="2200"/>
              <a:t>“</a:t>
            </a:r>
            <a:r>
              <a:rPr lang="en-US" sz="2200" b="1"/>
              <a:t>Kinetic term”</a:t>
            </a:r>
            <a:endParaRPr lang="en-US" sz="2200" b="1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/>
              <a:t> -  </a:t>
            </a:r>
            <a:r>
              <a:rPr lang="en-US" sz="2200"/>
              <a:t> Quadratic term in</a:t>
            </a:r>
            <a:r>
              <a:rPr lang="en-US" sz="2200">
                <a:solidFill>
                  <a:srgbClr val="0000FF"/>
                </a:solidFill>
              </a:rPr>
              <a:t> </a:t>
            </a:r>
            <a:r>
              <a:rPr lang="en-US" sz="2200">
                <a:solidFill>
                  <a:srgbClr val="0000FF"/>
                </a:solidFill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200">
                <a:solidFill>
                  <a:srgbClr val="0000FF"/>
                </a:solidFill>
                <a:sym typeface="Symbol"/>
              </a:rPr>
              <a:t> and space derivatives</a:t>
            </a:r>
            <a:r>
              <a:rPr lang="en-US" sz="2200">
                <a:cs typeface="Symbol" charset="2"/>
                <a:sym typeface="Symbol"/>
              </a:rPr>
              <a:t> </a:t>
            </a:r>
            <a:r>
              <a:rPr lang="en-US" sz="2200"/>
              <a:t>≈  </a:t>
            </a:r>
            <a:r>
              <a:rPr lang="en-US" sz="2200" b="1">
                <a:solidFill>
                  <a:srgbClr val="0000FF"/>
                </a:solidFill>
              </a:rPr>
              <a:t>V </a:t>
            </a:r>
            <a:r>
              <a:rPr lang="en-US" sz="2200"/>
              <a:t>“</a:t>
            </a:r>
            <a:r>
              <a:rPr lang="en-US" sz="2200" b="1"/>
              <a:t>Potential term”</a:t>
            </a:r>
            <a:r>
              <a:rPr lang="en-US" sz="2200"/>
              <a:t> </a:t>
            </a:r>
            <a:endParaRPr lang="en-US" sz="2200" b="1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/>
              <a:t>  Lagrangian  </a:t>
            </a:r>
            <a:r>
              <a:rPr lang="en-US" sz="1800">
                <a:sym typeface="Wingdings"/>
              </a:rPr>
              <a:t>--&gt; </a:t>
            </a:r>
            <a:r>
              <a:rPr lang="en-US" sz="1800" i="1"/>
              <a:t>Klein-Gordon eq.  </a:t>
            </a:r>
            <a:r>
              <a:rPr lang="en-US" sz="1800"/>
              <a:t>:  [d</a:t>
            </a:r>
            <a:r>
              <a:rPr lang="en-US" sz="1800" baseline="30000"/>
              <a:t>2</a:t>
            </a:r>
            <a:r>
              <a:rPr lang="en-US" sz="1800"/>
              <a:t>/dt</a:t>
            </a:r>
            <a:r>
              <a:rPr lang="en-US" sz="1800" baseline="30000"/>
              <a:t>2</a:t>
            </a:r>
            <a:r>
              <a:rPr lang="en-US" sz="1800"/>
              <a:t> - </a:t>
            </a:r>
            <a:r>
              <a:rPr lang="en-US" sz="1800" b="1">
                <a:latin typeface="Symbol" charset="2"/>
                <a:cs typeface="Symbol" charset="2"/>
              </a:rPr>
              <a:t>Δ</a:t>
            </a:r>
            <a:r>
              <a:rPr lang="en-US" sz="1800"/>
              <a:t> + </a:t>
            </a:r>
            <a:r>
              <a:rPr lang="en-US" sz="1800" i="1"/>
              <a:t>m</a:t>
            </a:r>
            <a:r>
              <a:rPr lang="en-US" sz="1800" baseline="30000"/>
              <a:t>2</a:t>
            </a:r>
            <a:r>
              <a:rPr lang="en-US" sz="1800"/>
              <a:t>] </a:t>
            </a:r>
            <a:r>
              <a:rPr lang="en-US" sz="180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1800"/>
              <a:t> = 0   with  </a:t>
            </a:r>
            <a:r>
              <a:rPr lang="en-US" sz="1600"/>
              <a:t> </a:t>
            </a:r>
            <a:r>
              <a:rPr lang="en-US" sz="1600" b="1">
                <a:latin typeface="Symbol" charset="2"/>
                <a:cs typeface="Symbol" charset="2"/>
              </a:rPr>
              <a:t>Δ</a:t>
            </a:r>
            <a:r>
              <a:rPr lang="en-US" sz="1600" b="1">
                <a:cs typeface="Symbol" charset="2"/>
              </a:rPr>
              <a:t>:</a:t>
            </a:r>
            <a:r>
              <a:rPr lang="en-US" sz="1600">
                <a:cs typeface="Symbol" charset="2"/>
              </a:rPr>
              <a:t> Laplace operator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>
                <a:cs typeface="Symbol" charset="2"/>
              </a:rPr>
              <a:t>- </a:t>
            </a:r>
            <a:r>
              <a:rPr lang="en-US" sz="2400">
                <a:cs typeface="Symbol" charset="2"/>
              </a:rPr>
              <a:t>Multiply</a:t>
            </a:r>
            <a:r>
              <a:rPr lang="en-US" sz="2000" b="1">
                <a:cs typeface="Symbol" charset="2"/>
              </a:rPr>
              <a:t> </a:t>
            </a:r>
            <a:r>
              <a:rPr lang="en-US" sz="2400">
                <a:cs typeface="Symbol" charset="2"/>
              </a:rPr>
              <a:t>L by K, a constant, or add K does not change the Theory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>
                <a:cs typeface="Symbol" charset="2"/>
              </a:rPr>
              <a:t>- </a:t>
            </a:r>
            <a:r>
              <a:rPr lang="en-US" sz="2400" b="1" i="1"/>
              <a:t>Noether's theorem</a:t>
            </a:r>
            <a:r>
              <a:rPr lang="en-US" sz="2400" b="1"/>
              <a:t> </a:t>
            </a:r>
            <a:r>
              <a:rPr lang="en-US" sz="2400" b="1" i="1"/>
              <a:t>in Field Theory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>
                <a:latin typeface="Apple Chancery"/>
                <a:cs typeface="Apple Chancery"/>
              </a:rPr>
              <a:t>L</a:t>
            </a:r>
            <a:r>
              <a:rPr lang="en-US" sz="2200"/>
              <a:t>(</a:t>
            </a:r>
            <a:r>
              <a:rPr lang="en-US" sz="220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200" baseline="30000"/>
              <a:t>r</a:t>
            </a:r>
            <a:r>
              <a:rPr lang="en-US" sz="2200"/>
              <a:t>,</a:t>
            </a:r>
            <a:r>
              <a:rPr lang="en-US" sz="2200">
                <a:sym typeface="Symbol"/>
              </a:rPr>
              <a:t></a:t>
            </a:r>
            <a:r>
              <a:rPr lang="en-US" sz="2200" baseline="-25000">
                <a:latin typeface="Symbol" charset="2"/>
                <a:cs typeface="Symbol" charset="2"/>
                <a:sym typeface="Symbol"/>
              </a:rPr>
              <a:t></a:t>
            </a:r>
            <a:r>
              <a:rPr lang="en-US" sz="220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200" baseline="30000"/>
              <a:t>r</a:t>
            </a:r>
            <a:r>
              <a:rPr lang="en-US" sz="2200"/>
              <a:t>)</a:t>
            </a:r>
            <a:r>
              <a:rPr lang="en-US" sz="2200" b="1"/>
              <a:t> </a:t>
            </a:r>
            <a:r>
              <a:rPr lang="en-US" sz="2200" b="1" i="1"/>
              <a:t>invariant</a:t>
            </a:r>
            <a:r>
              <a:rPr lang="en-US" sz="2200" i="1">
                <a:cs typeface="Symbol" charset="2"/>
                <a:sym typeface="Symbol"/>
              </a:rPr>
              <a:t> </a:t>
            </a:r>
            <a:r>
              <a:rPr lang="en-US" sz="2200">
                <a:cs typeface="Symbol" charset="2"/>
                <a:sym typeface="Symbol"/>
              </a:rPr>
              <a:t>for a transformation --&gt; deduce </a:t>
            </a:r>
            <a:r>
              <a:rPr lang="en-US" sz="2200" i="1">
                <a:cs typeface="Symbol" charset="2"/>
                <a:sym typeface="Symbol"/>
              </a:rPr>
              <a:t>J </a:t>
            </a:r>
            <a:r>
              <a:rPr lang="en-US" sz="2200">
                <a:cs typeface="Symbol" charset="2"/>
                <a:sym typeface="Symbol"/>
              </a:rPr>
              <a:t>a </a:t>
            </a:r>
            <a:r>
              <a:rPr lang="en-US" sz="2200" i="1">
                <a:cs typeface="Symbol" charset="2"/>
                <a:sym typeface="Symbol"/>
              </a:rPr>
              <a:t>4-current</a:t>
            </a:r>
            <a:r>
              <a:rPr lang="en-US" sz="2200">
                <a:cs typeface="Symbol" charset="2"/>
                <a:sym typeface="Symbol"/>
              </a:rPr>
              <a:t> vector </a:t>
            </a:r>
            <a:endParaRPr lang="en-US" sz="2200" i="1">
              <a:cs typeface="Symbol" charset="2"/>
              <a:sym typeface="Symbol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>
                <a:cs typeface="Symbol" charset="2"/>
              </a:rPr>
              <a:t>--&gt; </a:t>
            </a:r>
            <a:r>
              <a:rPr lang="en-US" sz="2200" i="1">
                <a:cs typeface="Symbol" charset="2"/>
              </a:rPr>
              <a:t>J</a:t>
            </a:r>
            <a:r>
              <a:rPr lang="en-US" sz="2200">
                <a:cs typeface="Symbol" charset="2"/>
              </a:rPr>
              <a:t> satisfies continuity equation --&gt; </a:t>
            </a:r>
            <a:r>
              <a:rPr lang="en-US" sz="2200" b="1">
                <a:cs typeface="Symbol" charset="2"/>
              </a:rPr>
              <a:t>conservation</a:t>
            </a:r>
            <a:r>
              <a:rPr lang="en-US" sz="2200">
                <a:cs typeface="Symbol" charset="2"/>
              </a:rPr>
              <a:t> of </a:t>
            </a:r>
            <a:r>
              <a:rPr lang="en-US" sz="2200" b="1" i="1">
                <a:cs typeface="Symbol" charset="2"/>
              </a:rPr>
              <a:t>Q</a:t>
            </a:r>
            <a:r>
              <a:rPr lang="en-US" sz="2200">
                <a:cs typeface="Symbol" charset="2"/>
              </a:rPr>
              <a:t> associated charge </a:t>
            </a:r>
            <a:endParaRPr lang="en-US" sz="2200" b="1" i="1">
              <a:cs typeface="Symbol" charset="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72322" y="6356350"/>
            <a:ext cx="314477" cy="365125"/>
          </a:xfrm>
        </p:spPr>
        <p:txBody>
          <a:bodyPr/>
          <a:lstStyle/>
          <a:p>
            <a:fld id="{9CE948CC-1597-5143-8D69-7F93A05DF037}" type="slidenum">
              <a:rPr lang="uk-UA"/>
              <a:t>7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457200" y="6514577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398849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sz="4000" b="1" i="1"/>
              <a:t>Quantizations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584200"/>
            <a:ext cx="8851900" cy="603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“</a:t>
            </a:r>
            <a:r>
              <a:rPr lang="en-US" sz="2400" b="1"/>
              <a:t>1st Quantization</a:t>
            </a:r>
            <a:r>
              <a:rPr lang="en-US" sz="2400"/>
              <a:t>”:  </a:t>
            </a:r>
            <a:r>
              <a:rPr lang="en-US" sz="2200"/>
              <a:t>Quantization of </a:t>
            </a:r>
            <a:r>
              <a:rPr lang="en-US" sz="2200" b="1" i="1"/>
              <a:t>parameter values</a:t>
            </a:r>
            <a:r>
              <a:rPr lang="en-US" sz="2200" i="1"/>
              <a:t> </a:t>
            </a:r>
            <a:r>
              <a:rPr lang="en-US" sz="2200"/>
              <a:t>in quantum states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400" b="1"/>
              <a:t>Commutator Algebra in </a:t>
            </a:r>
            <a:r>
              <a:rPr lang="en-US" sz="2400" b="1" i="1"/>
              <a:t>Quantum Mechanics</a:t>
            </a:r>
            <a:r>
              <a:rPr lang="en-US" sz="2400" b="1"/>
              <a:t> </a:t>
            </a:r>
            <a:r>
              <a:rPr lang="en-US" sz="2400"/>
              <a:t>(QM)</a:t>
            </a:r>
            <a:endParaRPr lang="en-US" sz="2000"/>
          </a:p>
          <a:p>
            <a:pPr marL="0" indent="0">
              <a:spcBef>
                <a:spcPts val="0"/>
              </a:spcBef>
              <a:buNone/>
            </a:pPr>
            <a:r>
              <a:rPr lang="en-US" sz="2400"/>
              <a:t>      [</a:t>
            </a:r>
            <a:r>
              <a:rPr lang="en-US" sz="2400" i="1"/>
              <a:t>a</a:t>
            </a:r>
            <a:r>
              <a:rPr lang="en-US" sz="2400"/>
              <a:t>,</a:t>
            </a:r>
            <a:r>
              <a:rPr lang="en-US" sz="2400" i="1"/>
              <a:t>b</a:t>
            </a:r>
            <a:r>
              <a:rPr lang="en-US" sz="2400"/>
              <a:t>]: </a:t>
            </a:r>
            <a:r>
              <a:rPr lang="fr-FR" sz="2400"/>
              <a:t>Commutator of  </a:t>
            </a:r>
            <a:r>
              <a:rPr lang="fr-FR" sz="2400" i="1"/>
              <a:t>a</a:t>
            </a:r>
            <a:r>
              <a:rPr lang="fr-FR" sz="2400"/>
              <a:t> and </a:t>
            </a:r>
            <a:r>
              <a:rPr lang="fr-FR" sz="2400" i="1"/>
              <a:t>b </a:t>
            </a:r>
            <a:r>
              <a:rPr lang="fr-FR" sz="2400"/>
              <a:t>elements :</a:t>
            </a:r>
            <a:r>
              <a:rPr lang="en-US" sz="2400" b="1"/>
              <a:t> </a:t>
            </a:r>
            <a:r>
              <a:rPr lang="en-US" sz="2400" i="1"/>
              <a:t>a b</a:t>
            </a:r>
            <a:r>
              <a:rPr lang="en-US" sz="2400"/>
              <a:t> – </a:t>
            </a:r>
            <a:r>
              <a:rPr lang="en-US" sz="2400" i="1"/>
              <a:t>b a</a:t>
            </a:r>
            <a:endParaRPr lang="en-US" sz="2400"/>
          </a:p>
          <a:p>
            <a:pPr marL="0" indent="0">
              <a:buNone/>
            </a:pPr>
            <a:r>
              <a:rPr lang="en-US" sz="2400" i="1"/>
              <a:t>Canonical Quantization</a:t>
            </a:r>
            <a:r>
              <a:rPr lang="en-US" sz="2400"/>
              <a:t> </a:t>
            </a:r>
            <a:r>
              <a:rPr lang="en-US" sz="2000"/>
              <a:t>(</a:t>
            </a:r>
            <a:r>
              <a:rPr lang="en-US" sz="2000" b="1"/>
              <a:t>Lagrange</a:t>
            </a:r>
            <a:r>
              <a:rPr lang="en-US" sz="2000"/>
              <a:t> formulation) </a:t>
            </a:r>
            <a:r>
              <a:rPr lang="en-US" sz="2400"/>
              <a:t>--&gt; pairs of </a:t>
            </a:r>
            <a:r>
              <a:rPr lang="en-US" sz="2400" i="1"/>
              <a:t>conjugate variables  </a:t>
            </a:r>
            <a:r>
              <a:rPr lang="en-US" sz="2400"/>
              <a:t>(z</a:t>
            </a:r>
            <a:r>
              <a:rPr lang="en-US" sz="2400" baseline="-25000"/>
              <a:t>n </a:t>
            </a:r>
            <a:r>
              <a:rPr lang="en-US" sz="2400"/>
              <a:t>, p</a:t>
            </a:r>
            <a:r>
              <a:rPr lang="en-US" sz="2400" baseline="-25000"/>
              <a:t>n</a:t>
            </a:r>
            <a:r>
              <a:rPr lang="en-US" sz="2400"/>
              <a:t>)</a:t>
            </a:r>
            <a:r>
              <a:rPr lang="en-US" sz="2000"/>
              <a:t>     p</a:t>
            </a:r>
            <a:r>
              <a:rPr lang="en-US" sz="2000" baseline="-25000"/>
              <a:t>n </a:t>
            </a:r>
            <a:r>
              <a:rPr lang="en-US" sz="2000"/>
              <a:t>=</a:t>
            </a:r>
            <a:r>
              <a:rPr lang="en-US" sz="1800"/>
              <a:t> </a:t>
            </a:r>
            <a:r>
              <a:rPr lang="en-US" sz="1800">
                <a:sym typeface="Symbol"/>
              </a:rPr>
              <a:t></a:t>
            </a:r>
            <a:r>
              <a:rPr lang="en-US" sz="1800"/>
              <a:t>L/</a:t>
            </a:r>
            <a:r>
              <a:rPr lang="en-US" sz="1800">
                <a:sym typeface="Symbol"/>
              </a:rPr>
              <a:t></a:t>
            </a:r>
            <a:r>
              <a:rPr lang="en-US" sz="1800"/>
              <a:t>ż</a:t>
            </a:r>
            <a:r>
              <a:rPr lang="en-US" sz="1800" baseline="-25000"/>
              <a:t>n  </a:t>
            </a:r>
            <a:r>
              <a:rPr lang="en-US" sz="1800" i="1"/>
              <a:t> momentum conjugate</a:t>
            </a:r>
            <a:r>
              <a:rPr lang="en-US" sz="1800"/>
              <a:t> to z</a:t>
            </a:r>
            <a:r>
              <a:rPr lang="en-US" sz="1800" baseline="-25000"/>
              <a:t>n </a:t>
            </a:r>
            <a:r>
              <a:rPr lang="en-US" sz="1800"/>
              <a:t> :</a:t>
            </a:r>
          </a:p>
          <a:p>
            <a:pPr marL="0" indent="0">
              <a:buNone/>
            </a:pPr>
            <a:r>
              <a:rPr lang="en-US" sz="2000"/>
              <a:t>   </a:t>
            </a:r>
            <a:r>
              <a:rPr lang="en-US" sz="2400"/>
              <a:t>[z</a:t>
            </a:r>
            <a:r>
              <a:rPr lang="en-US" sz="2400" baseline="-25000"/>
              <a:t>n </a:t>
            </a:r>
            <a:r>
              <a:rPr lang="en-US" sz="2400"/>
              <a:t>, p</a:t>
            </a:r>
            <a:r>
              <a:rPr lang="en-US" sz="2400" baseline="-25000"/>
              <a:t>m</a:t>
            </a:r>
            <a:r>
              <a:rPr lang="en-US" sz="2400"/>
              <a:t>]</a:t>
            </a:r>
            <a:r>
              <a:rPr lang="fr-FR" sz="2400"/>
              <a:t> =</a:t>
            </a:r>
            <a:r>
              <a:rPr lang="en-US" sz="2400"/>
              <a:t> z</a:t>
            </a:r>
            <a:r>
              <a:rPr lang="en-US" sz="2400" baseline="-25000"/>
              <a:t>n</a:t>
            </a:r>
            <a:r>
              <a:rPr lang="en-US" sz="2400"/>
              <a:t> p</a:t>
            </a:r>
            <a:r>
              <a:rPr lang="en-US" sz="2400" baseline="-25000"/>
              <a:t>m</a:t>
            </a:r>
            <a:r>
              <a:rPr lang="en-US" sz="2400"/>
              <a:t> - p</a:t>
            </a:r>
            <a:r>
              <a:rPr lang="en-US" sz="2400" baseline="-25000"/>
              <a:t>m</a:t>
            </a:r>
            <a:r>
              <a:rPr lang="en-US" sz="2400"/>
              <a:t> z</a:t>
            </a:r>
            <a:r>
              <a:rPr lang="en-US" sz="2400" baseline="-25000"/>
              <a:t>n</a:t>
            </a:r>
            <a:r>
              <a:rPr lang="en-US" sz="2400"/>
              <a:t> = iħ</a:t>
            </a:r>
            <a:r>
              <a:rPr lang="en-US" sz="2400">
                <a:latin typeface="Symbol" charset="2"/>
                <a:cs typeface="Symbol" charset="2"/>
              </a:rPr>
              <a:t>δ</a:t>
            </a:r>
            <a:r>
              <a:rPr lang="en-US" sz="2400" baseline="-25000"/>
              <a:t>nm</a:t>
            </a:r>
            <a:r>
              <a:rPr lang="en-US" sz="2000"/>
              <a:t> </a:t>
            </a:r>
            <a:r>
              <a:rPr lang="fr-FR" sz="2000"/>
              <a:t>  </a:t>
            </a:r>
            <a:r>
              <a:rPr lang="en-US" sz="2000"/>
              <a:t>  </a:t>
            </a:r>
            <a:r>
              <a:rPr lang="en-US" sz="1800">
                <a:latin typeface="Symbol" charset="2"/>
                <a:cs typeface="Symbol" charset="2"/>
              </a:rPr>
              <a:t>δ</a:t>
            </a:r>
            <a:r>
              <a:rPr lang="en-US" sz="1800" baseline="-25000"/>
              <a:t>nm</a:t>
            </a:r>
            <a:r>
              <a:rPr lang="en-US" sz="1800"/>
              <a:t> Kronecker symbol =  (if n=m then 1 else 0) </a:t>
            </a:r>
            <a:endParaRPr lang="en-US" sz="1800" i="1"/>
          </a:p>
          <a:p>
            <a:pPr marL="0" indent="0">
              <a:spcBef>
                <a:spcPts val="1176"/>
              </a:spcBef>
              <a:buNone/>
            </a:pPr>
            <a:r>
              <a:rPr lang="en-US" sz="2000"/>
              <a:t>•</a:t>
            </a:r>
            <a:r>
              <a:rPr lang="en-US" sz="2400"/>
              <a:t> </a:t>
            </a:r>
            <a:r>
              <a:rPr lang="en-US" sz="2400" b="1"/>
              <a:t>Wave function of </a:t>
            </a:r>
            <a:r>
              <a:rPr lang="en-US" sz="2400"/>
              <a:t>a free particle:</a:t>
            </a:r>
            <a:r>
              <a:rPr lang="en-US" sz="2400">
                <a:latin typeface="Symbol" charset="2"/>
                <a:cs typeface="Symbol" charset="2"/>
              </a:rPr>
              <a:t> </a:t>
            </a:r>
            <a:r>
              <a:rPr lang="fr-FR" sz="2400" i="1">
                <a:latin typeface="Symbol" charset="2"/>
                <a:cs typeface="Symbol" charset="2"/>
              </a:rPr>
              <a:t>ψ</a:t>
            </a:r>
            <a:r>
              <a:rPr lang="fr-FR" sz="2400"/>
              <a:t>(</a:t>
            </a:r>
            <a:r>
              <a:rPr lang="fr-FR" sz="2400" b="1"/>
              <a:t>x</a:t>
            </a:r>
            <a:r>
              <a:rPr lang="fr-FR" sz="2400"/>
              <a:t>,t) = A exp i [( </a:t>
            </a:r>
            <a:r>
              <a:rPr lang="fr-FR" sz="2400" b="1"/>
              <a:t>p.x</a:t>
            </a:r>
            <a:r>
              <a:rPr lang="fr-FR" sz="2400"/>
              <a:t> – E t )/ħ]</a:t>
            </a:r>
            <a:r>
              <a:rPr lang="fr-FR" sz="2400">
                <a:effectLst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/>
              <a:t>A  </a:t>
            </a:r>
            <a:r>
              <a:rPr lang="fr-FR" sz="2200" i="1"/>
              <a:t>Proba amplitude</a:t>
            </a:r>
            <a:r>
              <a:rPr lang="fr-FR" sz="2200"/>
              <a:t> --&gt; |A|</a:t>
            </a:r>
            <a:r>
              <a:rPr lang="fr-FR" sz="2200" baseline="30000"/>
              <a:t>2</a:t>
            </a:r>
            <a:r>
              <a:rPr lang="fr-FR" sz="2200"/>
              <a:t> = </a:t>
            </a:r>
            <a:r>
              <a:rPr lang="fr-FR" sz="2200" i="1"/>
              <a:t>Proba density     </a:t>
            </a:r>
            <a:r>
              <a:rPr lang="fr-FR" sz="1800" b="1"/>
              <a:t>p</a:t>
            </a:r>
            <a:r>
              <a:rPr lang="fr-FR" sz="2200" i="1"/>
              <a:t> </a:t>
            </a:r>
            <a:r>
              <a:rPr lang="en-US" sz="1800" i="1"/>
              <a:t>momentum</a:t>
            </a:r>
            <a:r>
              <a:rPr lang="fr-FR" sz="1800" b="1"/>
              <a:t> = </a:t>
            </a:r>
            <a:r>
              <a:rPr lang="fr-FR" sz="1800"/>
              <a:t>ħ </a:t>
            </a:r>
            <a:r>
              <a:rPr lang="fr-FR" sz="1800" b="1"/>
              <a:t>k, </a:t>
            </a:r>
            <a:r>
              <a:rPr lang="fr-FR" sz="1800"/>
              <a:t>E</a:t>
            </a:r>
            <a:r>
              <a:rPr lang="fr-FR" sz="1800" b="1" i="1"/>
              <a:t> energy</a:t>
            </a:r>
            <a:r>
              <a:rPr lang="fr-FR" sz="1800" i="1"/>
              <a:t> </a:t>
            </a:r>
            <a:r>
              <a:rPr lang="fr-FR" sz="1800"/>
              <a:t> = </a:t>
            </a:r>
            <a:r>
              <a:rPr lang="fr-FR" sz="1800" b="1"/>
              <a:t> </a:t>
            </a:r>
            <a:r>
              <a:rPr lang="fr-FR" sz="1800"/>
              <a:t>ħ </a:t>
            </a:r>
            <a:r>
              <a:rPr lang="fr-FR" sz="1800">
                <a:latin typeface="Symbol" charset="2"/>
                <a:cs typeface="Symbol" charset="2"/>
              </a:rPr>
              <a:t>w</a:t>
            </a:r>
            <a:r>
              <a:rPr lang="fr-FR" sz="2000"/>
              <a:t>   </a:t>
            </a:r>
            <a:endParaRPr lang="fr-FR" sz="2000" i="1"/>
          </a:p>
          <a:p>
            <a:pPr marL="0" indent="0">
              <a:spcBef>
                <a:spcPts val="1800"/>
              </a:spcBef>
              <a:buNone/>
            </a:pPr>
            <a:r>
              <a:rPr lang="en-US" sz="2000"/>
              <a:t>• Wave functions equations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   Start form:  H</a:t>
            </a:r>
            <a:r>
              <a:rPr lang="fr-FR" sz="2000" i="1">
                <a:cs typeface="Symbol" charset="2"/>
              </a:rPr>
              <a:t>ψ</a:t>
            </a:r>
            <a:r>
              <a:rPr lang="fr-FR" sz="2000">
                <a:cs typeface="Symbol" charset="2"/>
              </a:rPr>
              <a:t> = E</a:t>
            </a:r>
            <a:r>
              <a:rPr lang="fr-FR" sz="2000" i="1">
                <a:cs typeface="Symbol" charset="2"/>
              </a:rPr>
              <a:t>ψ</a:t>
            </a:r>
            <a:r>
              <a:rPr lang="fr-FR" sz="2000">
                <a:cs typeface="Symbol" charset="2"/>
              </a:rPr>
              <a:t>   H: Hamiltonian,  </a:t>
            </a:r>
            <a:r>
              <a:rPr lang="fr-FR" sz="2000" i="1">
                <a:cs typeface="Symbol" charset="2"/>
              </a:rPr>
              <a:t>unknowns</a:t>
            </a:r>
            <a:r>
              <a:rPr lang="fr-FR" sz="2000">
                <a:cs typeface="Symbol" charset="2"/>
              </a:rPr>
              <a:t>: E energy, </a:t>
            </a:r>
            <a:r>
              <a:rPr lang="fr-FR" sz="2000" i="1">
                <a:latin typeface="Symbol" charset="2"/>
                <a:cs typeface="Symbol" charset="2"/>
              </a:rPr>
              <a:t>ψ </a:t>
            </a:r>
            <a:r>
              <a:rPr lang="fr-FR" sz="2000">
                <a:cs typeface="Symbol" charset="2"/>
              </a:rPr>
              <a:t>wave</a:t>
            </a:r>
            <a:r>
              <a:rPr lang="fr-FR" sz="2000">
                <a:latin typeface="Symbol" charset="2"/>
                <a:cs typeface="Symbol" charset="2"/>
              </a:rPr>
              <a:t> </a:t>
            </a:r>
            <a:r>
              <a:rPr lang="fr-FR" sz="2000" i="1">
                <a:cs typeface="Symbol" charset="2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>
                <a:cs typeface="Symbol" charset="2"/>
              </a:rPr>
              <a:t>     --&gt; E:  </a:t>
            </a:r>
            <a:r>
              <a:rPr lang="fr-FR" sz="2000" i="1">
                <a:cs typeface="Symbol" charset="2"/>
              </a:rPr>
              <a:t>eigenvalue</a:t>
            </a:r>
            <a:r>
              <a:rPr lang="fr-FR" sz="2000">
                <a:cs typeface="Symbol" charset="2"/>
              </a:rPr>
              <a:t> associated with the </a:t>
            </a:r>
            <a:r>
              <a:rPr lang="fr-FR" sz="2000" i="1">
                <a:cs typeface="Symbol" charset="2"/>
              </a:rPr>
              <a:t>eigenvector ψ</a:t>
            </a:r>
            <a:r>
              <a:rPr lang="fr-FR" sz="2000" i="1">
                <a:latin typeface="Symbol" charset="2"/>
                <a:cs typeface="Symbol" charset="2"/>
              </a:rPr>
              <a:t> </a:t>
            </a:r>
            <a:r>
              <a:rPr lang="fr-FR" sz="1800" i="1">
                <a:cs typeface="Symbol" charset="2"/>
              </a:rPr>
              <a:t> </a:t>
            </a:r>
            <a:r>
              <a:rPr lang="fr-FR" sz="1800">
                <a:cs typeface="Symbol" charset="2"/>
              </a:rPr>
              <a:t>(</a:t>
            </a:r>
            <a:r>
              <a:rPr lang="fr-FR" sz="1800" b="1">
                <a:cs typeface="Symbol" charset="2"/>
              </a:rPr>
              <a:t>in Hilbert space</a:t>
            </a:r>
            <a:r>
              <a:rPr lang="fr-FR" sz="1800">
                <a:cs typeface="Symbol" charset="2"/>
              </a:rPr>
              <a:t>) </a:t>
            </a:r>
            <a:endParaRPr lang="fr-FR" sz="1800" i="1">
              <a:cs typeface="Symbol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FR" sz="2200" i="1">
                <a:cs typeface="Symbol" charset="2"/>
              </a:rPr>
              <a:t> -</a:t>
            </a:r>
            <a:r>
              <a:rPr lang="fr-FR" sz="1800" i="1">
                <a:cs typeface="Symbol" charset="2"/>
              </a:rPr>
              <a:t>  bra-ket</a:t>
            </a:r>
            <a:r>
              <a:rPr lang="fr-FR" sz="1800">
                <a:cs typeface="Symbol" charset="2"/>
              </a:rPr>
              <a:t> notation (Dirac).</a:t>
            </a:r>
            <a:r>
              <a:rPr lang="fr-FR" sz="2200">
                <a:cs typeface="Symbol" charset="2"/>
              </a:rPr>
              <a:t> </a:t>
            </a:r>
            <a:r>
              <a:rPr lang="fr-FR" sz="1800">
                <a:cs typeface="Symbol" charset="2"/>
              </a:rPr>
              <a:t> </a:t>
            </a:r>
            <a:r>
              <a:rPr lang="en-US" sz="1800" i="1"/>
              <a:t>ket </a:t>
            </a:r>
            <a:r>
              <a:rPr lang="en-US" sz="1800"/>
              <a:t>:</a:t>
            </a:r>
            <a:r>
              <a:rPr lang="en-US" sz="1800" i="1"/>
              <a:t>  </a:t>
            </a:r>
            <a:r>
              <a:rPr lang="en-US" sz="1800"/>
              <a:t>|</a:t>
            </a:r>
            <a:r>
              <a:rPr lang="en-US" sz="1800" i="1">
                <a:latin typeface="Symbol" charset="2"/>
                <a:cs typeface="Symbol" charset="2"/>
              </a:rPr>
              <a:t>ψ </a:t>
            </a:r>
            <a:r>
              <a:rPr lang="en-US" sz="1800"/>
              <a:t>&gt; : quantum state,   </a:t>
            </a:r>
            <a:r>
              <a:rPr lang="en-US" sz="1800" i="1"/>
              <a:t>bra </a:t>
            </a:r>
            <a:r>
              <a:rPr lang="en-US" sz="1800"/>
              <a:t>:</a:t>
            </a:r>
            <a:r>
              <a:rPr lang="en-US" sz="1800" i="1"/>
              <a:t>  </a:t>
            </a:r>
            <a:r>
              <a:rPr lang="en-US" sz="1800"/>
              <a:t>&lt; </a:t>
            </a:r>
            <a:r>
              <a:rPr lang="en-US" sz="1800" i="1">
                <a:latin typeface="Symbol" charset="2"/>
                <a:cs typeface="Symbol" charset="2"/>
              </a:rPr>
              <a:t>ψ</a:t>
            </a:r>
            <a:r>
              <a:rPr lang="en-US" sz="1800"/>
              <a:t>| :  </a:t>
            </a:r>
            <a:r>
              <a:rPr lang="en-US" sz="1800" i="1">
                <a:latin typeface="Symbol" charset="2"/>
                <a:cs typeface="Symbol" charset="2"/>
              </a:rPr>
              <a:t>ψ</a:t>
            </a:r>
            <a:r>
              <a:rPr lang="en-US" sz="1800" i="1">
                <a:cs typeface="Symbol" charset="2"/>
              </a:rPr>
              <a:t>* </a:t>
            </a:r>
            <a:r>
              <a:rPr lang="en-US" sz="1800" i="1"/>
              <a:t>conjugate </a:t>
            </a:r>
            <a:r>
              <a:rPr lang="en-US" sz="1800"/>
              <a:t> of </a:t>
            </a:r>
            <a:r>
              <a:rPr lang="en-US" sz="1800" i="1">
                <a:latin typeface="Symbol" charset="2"/>
                <a:cs typeface="Symbol" charset="2"/>
              </a:rPr>
              <a:t>ψ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>
                <a:cs typeface="Symbol" charset="2"/>
              </a:rPr>
              <a:t>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>
                <a:cs typeface="Symbol" charset="2"/>
              </a:rPr>
              <a:t>A operator applied on </a:t>
            </a:r>
            <a:r>
              <a:rPr lang="en-US" sz="1800" i="1">
                <a:latin typeface="Symbol" charset="2"/>
                <a:cs typeface="Symbol" charset="2"/>
              </a:rPr>
              <a:t>f</a:t>
            </a:r>
            <a:r>
              <a:rPr lang="en-US" sz="1800">
                <a:latin typeface="Symbol" charset="2"/>
                <a:cs typeface="Symbol" charset="2"/>
              </a:rPr>
              <a:t> </a:t>
            </a:r>
            <a:r>
              <a:rPr lang="en-US" sz="1800">
                <a:cs typeface="Symbol" charset="2"/>
              </a:rPr>
              <a:t>:  A|</a:t>
            </a:r>
            <a:r>
              <a:rPr lang="en-US" sz="1800" i="1">
                <a:latin typeface="Symbol" charset="2"/>
                <a:cs typeface="Symbol" charset="2"/>
              </a:rPr>
              <a:t>f </a:t>
            </a:r>
            <a:r>
              <a:rPr lang="en-US" sz="1800">
                <a:cs typeface="Symbol" charset="2"/>
              </a:rPr>
              <a:t>&gt;  ,   </a:t>
            </a:r>
            <a:r>
              <a:rPr lang="fr-FR" sz="1800"/>
              <a:t>scalar product :</a:t>
            </a:r>
            <a:r>
              <a:rPr lang="en-US" sz="1800">
                <a:cs typeface="Symbol" charset="2"/>
              </a:rPr>
              <a:t> </a:t>
            </a:r>
            <a:r>
              <a:rPr lang="en-US" sz="1800"/>
              <a:t>&lt;</a:t>
            </a:r>
            <a:r>
              <a:rPr lang="en-US" sz="1800" i="1">
                <a:latin typeface="Symbol" charset="2"/>
                <a:cs typeface="Symbol" charset="2"/>
              </a:rPr>
              <a:t>ψ</a:t>
            </a:r>
            <a:r>
              <a:rPr lang="en-US" sz="1800"/>
              <a:t> |</a:t>
            </a:r>
            <a:r>
              <a:rPr lang="en-US" sz="1800" i="1">
                <a:latin typeface="Symbol" charset="2"/>
                <a:cs typeface="Symbol" charset="2"/>
              </a:rPr>
              <a:t>φ</a:t>
            </a:r>
            <a:r>
              <a:rPr lang="en-US" sz="1800"/>
              <a:t> &gt;</a:t>
            </a:r>
            <a:r>
              <a:rPr lang="fr-FR" sz="1800">
                <a:effectLst/>
              </a:rPr>
              <a:t>  ,   </a:t>
            </a:r>
            <a:r>
              <a:rPr lang="en-US" sz="1800"/>
              <a:t> &lt; </a:t>
            </a:r>
            <a:r>
              <a:rPr lang="en-US" sz="1800" i="1">
                <a:latin typeface="Symbol" charset="2"/>
                <a:cs typeface="Symbol" charset="2"/>
              </a:rPr>
              <a:t>φ</a:t>
            </a:r>
            <a:r>
              <a:rPr lang="en-US" sz="1800"/>
              <a:t>|A|</a:t>
            </a:r>
            <a:r>
              <a:rPr lang="en-US" sz="1800" i="1">
                <a:latin typeface="Symbol" charset="2"/>
                <a:cs typeface="Symbol" charset="2"/>
              </a:rPr>
              <a:t>ψ </a:t>
            </a:r>
            <a:r>
              <a:rPr lang="en-US" sz="1800"/>
              <a:t>&gt;</a:t>
            </a:r>
            <a:r>
              <a:rPr lang="fr-FR" sz="1800"/>
              <a:t> = </a:t>
            </a:r>
            <a:r>
              <a:rPr lang="en-US" sz="1800"/>
              <a:t>&lt; </a:t>
            </a:r>
            <a:r>
              <a:rPr lang="en-US" sz="1800" i="1">
                <a:latin typeface="Symbol" charset="2"/>
                <a:cs typeface="Symbol" charset="2"/>
              </a:rPr>
              <a:t>φ</a:t>
            </a:r>
            <a:r>
              <a:rPr lang="en-US" sz="1800"/>
              <a:t>|A</a:t>
            </a:r>
            <a:r>
              <a:rPr lang="en-US" sz="1800" i="1">
                <a:latin typeface="Symbol" charset="2"/>
                <a:cs typeface="Symbol" charset="2"/>
              </a:rPr>
              <a:t>ψ </a:t>
            </a:r>
            <a:r>
              <a:rPr lang="en-US" sz="1800"/>
              <a:t>&gt; </a:t>
            </a:r>
            <a:endParaRPr lang="fr-FR" sz="1800"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200"/>
              <a:t> </a:t>
            </a:r>
            <a:r>
              <a:rPr lang="en-US" sz="2200"/>
              <a:t>&lt; </a:t>
            </a:r>
            <a:r>
              <a:rPr lang="en-US" sz="2200" i="1">
                <a:latin typeface="Symbol" charset="2"/>
                <a:cs typeface="Symbol" charset="2"/>
              </a:rPr>
              <a:t>φ</a:t>
            </a:r>
            <a:r>
              <a:rPr lang="en-US" sz="2200"/>
              <a:t>|A|</a:t>
            </a:r>
            <a:r>
              <a:rPr lang="en-US" sz="2200" i="1">
                <a:latin typeface="Symbol" charset="2"/>
                <a:cs typeface="Symbol" charset="2"/>
              </a:rPr>
              <a:t>φ </a:t>
            </a:r>
            <a:r>
              <a:rPr lang="en-US" sz="2200"/>
              <a:t>&gt;</a:t>
            </a:r>
            <a:r>
              <a:rPr lang="fr-FR" sz="2200">
                <a:effectLst/>
              </a:rPr>
              <a:t> =</a:t>
            </a:r>
            <a:r>
              <a:rPr lang="fr-FR" sz="2200" i="1">
                <a:effectLst/>
              </a:rPr>
              <a:t> average</a:t>
            </a:r>
            <a:r>
              <a:rPr lang="fr-FR" sz="2200">
                <a:effectLst/>
              </a:rPr>
              <a:t> value of A for physical system in </a:t>
            </a:r>
            <a:r>
              <a:rPr lang="en-US" sz="2200" i="1">
                <a:latin typeface="Symbol" charset="2"/>
                <a:cs typeface="Symbol" charset="2"/>
              </a:rPr>
              <a:t>φ</a:t>
            </a:r>
            <a:r>
              <a:rPr lang="fr-FR" sz="2200">
                <a:effectLst/>
              </a:rPr>
              <a:t> state </a:t>
            </a:r>
            <a:endParaRPr lang="fr-FR" sz="200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207699" y="6356350"/>
            <a:ext cx="561413" cy="365125"/>
          </a:xfrm>
        </p:spPr>
        <p:txBody>
          <a:bodyPr/>
          <a:lstStyle/>
          <a:p>
            <a:fld id="{9CE948CC-1597-5143-8D69-7F93A05DF037}" type="slidenum">
              <a:rPr lang="uk-UA"/>
              <a:t>8</a:t>
            </a:fld>
            <a:endParaRPr lang="uk-UA"/>
          </a:p>
        </p:txBody>
      </p:sp>
      <p:sp>
        <p:nvSpPr>
          <p:cNvPr id="6" name="ZoneTexte 5"/>
          <p:cNvSpPr txBox="1"/>
          <p:nvPr/>
        </p:nvSpPr>
        <p:spPr>
          <a:xfrm>
            <a:off x="152400" y="6550223"/>
            <a:ext cx="11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00FF"/>
                </a:solidFill>
              </a:rPr>
              <a:t>IW.AHLM 14</a:t>
            </a:r>
          </a:p>
        </p:txBody>
      </p:sp>
    </p:spTree>
    <p:extLst>
      <p:ext uri="{BB962C8B-B14F-4D97-AF65-F5344CB8AC3E}">
        <p14:creationId xmlns:p14="http://schemas.microsoft.com/office/powerpoint/2010/main" val="251737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12822</TotalTime>
  <Words>5419</Words>
  <Application>Microsoft Macintosh PowerPoint</Application>
  <PresentationFormat>Présentation à l'écran (4:3)</PresentationFormat>
  <Paragraphs>487</Paragraphs>
  <Slides>30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Thème Office</vt:lpstr>
      <vt:lpstr>…quation</vt:lpstr>
      <vt:lpstr>Présentation PowerPoint</vt:lpstr>
      <vt:lpstr>Why talk about the Standard Model in this Workshop ?</vt:lpstr>
      <vt:lpstr>Standard Model Brief reminders</vt:lpstr>
      <vt:lpstr>General path in Particle Theory</vt:lpstr>
      <vt:lpstr>Classic Lagrangian Mechanics</vt:lpstr>
      <vt:lpstr>Summary reminder of Analytical Mechanics</vt:lpstr>
      <vt:lpstr>Symmetries and Noether's theorem</vt:lpstr>
      <vt:lpstr>Relativistic Classic Field Theory</vt:lpstr>
      <vt:lpstr>Quantizations</vt:lpstr>
      <vt:lpstr>Quantizations  (cont’d)</vt:lpstr>
      <vt:lpstr> Electromagnetic Interactions   Theory :  Quantum Electrodynamics (QED) </vt:lpstr>
      <vt:lpstr> Feynman diagrams and rules</vt:lpstr>
      <vt:lpstr>Example of loopless diagrams </vt:lpstr>
      <vt:lpstr> Feynman diagrams (cont’d)</vt:lpstr>
      <vt:lpstr>Problem of diagrams including closed loops</vt:lpstr>
      <vt:lpstr>Strong Nuclear Interaction (QCD)  Fermions: quarks, electric &amp; color charges.  Mediators Bosons: gluons, color charge</vt:lpstr>
      <vt:lpstr>QCD (cont’d)</vt:lpstr>
      <vt:lpstr>Residual Strong Interaction (between nucleons) </vt:lpstr>
      <vt:lpstr>Weak (nuclear) interaction</vt:lpstr>
      <vt:lpstr>A few words about Higgs fields</vt:lpstr>
      <vt:lpstr>Gravitational interaction</vt:lpstr>
      <vt:lpstr>Puzzles  1. On the way to resolution?</vt:lpstr>
      <vt:lpstr>Puzzles  1. On the way to resolution? (cont’d)</vt:lpstr>
      <vt:lpstr>Puzzles  2.  Unsolved ones  (not exhaustive list)</vt:lpstr>
      <vt:lpstr>Much debated question: neutrino oscillations</vt:lpstr>
      <vt:lpstr>Beyond the Standard Model (SM)?</vt:lpstr>
      <vt:lpstr>Portals: Mediators  SM &lt;--&gt;Hidden Sectors</vt:lpstr>
      <vt:lpstr>Standard Model Lagrangian</vt:lpstr>
      <vt:lpstr>Some References</vt:lpstr>
      <vt:lpstr>Thanks for your attention</vt:lpstr>
    </vt:vector>
  </TitlesOfParts>
  <Company>CMI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Paillet Jean-Luc</dc:creator>
  <cp:lastModifiedBy>Paillet Jean-Luc</cp:lastModifiedBy>
  <cp:revision>830</cp:revision>
  <dcterms:created xsi:type="dcterms:W3CDTF">2020-09-11T15:27:50Z</dcterms:created>
  <dcterms:modified xsi:type="dcterms:W3CDTF">2021-08-23T13:46:24Z</dcterms:modified>
</cp:coreProperties>
</file>