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sldIdLst>
    <p:sldId id="305" r:id="rId2"/>
    <p:sldId id="326" r:id="rId3"/>
    <p:sldId id="325" r:id="rId4"/>
    <p:sldId id="289" r:id="rId5"/>
    <p:sldId id="316" r:id="rId6"/>
    <p:sldId id="258" r:id="rId7"/>
    <p:sldId id="263" r:id="rId8"/>
    <p:sldId id="324" r:id="rId9"/>
    <p:sldId id="313" r:id="rId10"/>
    <p:sldId id="269" r:id="rId11"/>
    <p:sldId id="314" r:id="rId12"/>
    <p:sldId id="318" r:id="rId13"/>
    <p:sldId id="273" r:id="rId14"/>
    <p:sldId id="265" r:id="rId15"/>
    <p:sldId id="304" r:id="rId16"/>
    <p:sldId id="321" r:id="rId17"/>
    <p:sldId id="323" r:id="rId18"/>
    <p:sldId id="32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10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35229B-3B7E-4F67-8C78-40856E9411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3147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211AF0-B582-4CD2-AD71-F4C810282C36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211AF0-B582-4CD2-AD71-F4C810282C36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</a:t>
            </a:r>
            <a:r>
              <a:rPr lang="en-US" smtClean="0"/>
              <a:t>discuss other topics too.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5229B-3B7E-4F67-8C78-40856E9411D9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041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D064-13AE-47B1-BBB3-0D65F5EC392F}" type="datetime1">
              <a:rPr lang="en-GB" altLang="en-US" smtClean="0"/>
              <a:t>28/08/2021</a:t>
            </a:fld>
            <a:endParaRPr lang="en-GB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EE2D-DB63-44A9-828C-3245360B1E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91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CCA1-400E-479E-A07F-9509AE7B50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E9172-EA67-43CA-ADFD-646AA3EEB8D9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5A45-A4F7-45B5-AF8D-23AB27FFED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499-887D-447A-B59A-E0881DD990F4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47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D28C-DA03-4A31-A617-9D8167FBC5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CDFC1-6CF9-4D84-BCD9-FC0FE1A485D7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49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FAC0-D74D-43BA-9C91-B2072A885B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7AE9-8B72-4459-A663-3B5A30323CDC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969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E890-522A-4B8B-9985-1309F8081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2539-E3E1-4C31-9DEA-B72209197844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8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3C5F-86A4-44E4-ABB3-52FD89280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A33F-1351-4EBD-8DDB-738815FA42DC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27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FE70-99F3-4730-A477-56973B64DB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1946-8056-46D2-904F-4DE1175D42E0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07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DCA52-E8D6-4260-BC8E-0C07C2228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7782-5DA5-46C2-8F72-C171D7C578B1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0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18EE-0DD7-40DE-A9BD-E8EED959D7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2166-892C-48D4-9BDC-1276F32C6CD6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02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317E-D8BB-4DB0-A279-63840FC2D6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62F-F0C9-472F-BB2E-01D443393981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389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2604-8B6E-4916-833D-CF9CA1ECFD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6D1B-6ACA-43B8-8EB6-678C1AA7D49F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64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C3F0-3F0A-40D9-A5E2-39BDCF96CB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60AE-F089-4FC7-9348-FE98F21D890E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2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43BE6E0-58B4-4D17-8F90-5FF55B7913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91B680D-22A6-402B-80CC-72F9AEE69C1B}" type="datetime1">
              <a:rPr lang="en-GB" altLang="en-US" smtClean="0"/>
              <a:t>28/08/2021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nitalia.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mns.org/work14/progra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507413" cy="1223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smtClean="0">
                <a:solidFill>
                  <a:srgbClr val="000099"/>
                </a:solidFill>
              </a:rPr>
              <a:t>The 14th International Workshop on Anomalies in Hydrogen Loaded Metals</a:t>
            </a:r>
            <a:endParaRPr lang="en-GB" altLang="en-US" sz="2800" smtClean="0">
              <a:solidFill>
                <a:srgbClr val="000099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100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9242425" cy="4976813"/>
          </a:xfrm>
        </p:spPr>
      </p:pic>
      <p:sp>
        <p:nvSpPr>
          <p:cNvPr id="4101" name="Content Placeholder 4"/>
          <p:cNvSpPr>
            <a:spLocks noGrp="1"/>
          </p:cNvSpPr>
          <p:nvPr>
            <p:ph sz="quarter" idx="3"/>
          </p:nvPr>
        </p:nvSpPr>
        <p:spPr>
          <a:xfrm flipH="1" flipV="1">
            <a:off x="8686800" y="3933825"/>
            <a:ext cx="61913" cy="66675"/>
          </a:xfrm>
        </p:spPr>
        <p:txBody>
          <a:bodyPr/>
          <a:lstStyle/>
          <a:p>
            <a:r>
              <a:rPr lang="it-IT" altLang="en-US" smtClean="0"/>
              <a:t> </a:t>
            </a:r>
            <a:endParaRPr lang="en-GB" altLang="en-US" smtClean="0"/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410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FD791B-E6FE-44B5-8B08-52213ED31C70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4104" name="Date Placeholder 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EB8A7E-0231-43BE-8D9C-4B42320F6384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BFCF821-75BD-49C8-A4A8-36B6306D2087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AFCDEB-8294-4C8A-A184-C5D0BFB7C002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accent2"/>
                </a:solidFill>
              </a:rPr>
              <a:t>Getting Help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3600" b="1" dirty="0" smtClean="0"/>
              <a:t>Ask at the conference reception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3600" b="1" dirty="0" smtClean="0"/>
              <a:t>Ask any “old timer”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3600" b="1" dirty="0" smtClean="0"/>
              <a:t>Read the Notice Board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3600" b="1" dirty="0" smtClean="0"/>
              <a:t>Workshop program updated frequently but on display and available at </a:t>
            </a:r>
            <a:r>
              <a:rPr lang="it-IT" altLang="en-US" sz="3600" b="1" dirty="0" smtClean="0"/>
              <a:t>online</a:t>
            </a:r>
            <a:endParaRPr lang="en-GB" altLang="en-US" sz="3600" b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en-US" sz="3600" b="1" dirty="0" smtClean="0">
                <a:solidFill>
                  <a:srgbClr val="000099"/>
                </a:solidFill>
              </a:rPr>
              <a:t>http://www.iscmns. org/program.htm</a:t>
            </a:r>
            <a:endParaRPr lang="en-GB" altLang="en-US" sz="36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b="1" smtClean="0">
                <a:solidFill>
                  <a:srgbClr val="7030A0"/>
                </a:solidFill>
              </a:rPr>
              <a:t>Getting back home after the Workshop</a:t>
            </a:r>
            <a:endParaRPr lang="en-GB" altLang="en-US" b="1" smtClean="0">
              <a:solidFill>
                <a:srgbClr val="7030A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sz="3600" b="1" dirty="0" smtClean="0"/>
              <a:t>By train: You can look up the train time table at </a:t>
            </a:r>
            <a:r>
              <a:rPr lang="it-IT" altLang="en-US" sz="3600" b="1" dirty="0" smtClean="0">
                <a:hlinkClick r:id="rId2"/>
              </a:rPr>
              <a:t>www.trenitalia.it</a:t>
            </a:r>
            <a:endParaRPr lang="it-IT" altLang="en-US" sz="3600" b="1" dirty="0" smtClean="0"/>
          </a:p>
          <a:p>
            <a:r>
              <a:rPr lang="it-IT" altLang="en-US" sz="3600" b="1" dirty="0" smtClean="0"/>
              <a:t>Ask any member of staff.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BAA2504-3F2A-42E1-A4FE-79DBB06B7BEF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434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25367A-03D5-4179-8DE4-1F674819B8F5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 b="1" dirty="0" smtClean="0">
                <a:solidFill>
                  <a:srgbClr val="7030A0"/>
                </a:solidFill>
              </a:rPr>
              <a:t>Departure</a:t>
            </a:r>
            <a:endParaRPr lang="en-GB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 altLang="en-US" b="1" dirty="0" smtClean="0"/>
              <a:t>Please ensure your room is vacated by 10:00 on the day you leave.</a:t>
            </a:r>
          </a:p>
          <a:p>
            <a:pPr marL="0" indent="0">
              <a:buFont typeface="Wingdings" pitchFamily="2" charset="2"/>
              <a:buNone/>
            </a:pPr>
            <a:endParaRPr lang="it-IT" altLang="en-US" b="1" dirty="0" smtClean="0"/>
          </a:p>
          <a:p>
            <a:pPr marL="0" indent="0">
              <a:buFont typeface="Wingdings" pitchFamily="2" charset="2"/>
              <a:buNone/>
            </a:pPr>
            <a:r>
              <a:rPr lang="it-IT" altLang="en-US" b="1" dirty="0" smtClean="0"/>
              <a:t>Ensure that all personal debts are settled (e.g. Drinks from fridge).</a:t>
            </a:r>
            <a:endParaRPr lang="en-GB" altLang="en-US" b="1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1495E67-7389-4677-B10F-EF1A2F9ABCFA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115E9-CCDB-4C55-AC9E-6C7D0F48A3D5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73B948C-2DC3-4D43-BA7A-CDE0D2AB285E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536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37B3DB-8A91-402F-9EBF-C5E89E7ADE2C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b="1" dirty="0" smtClean="0">
                <a:solidFill>
                  <a:srgbClr val="7030A0"/>
                </a:solidFill>
              </a:rPr>
              <a:t>Feedback on Workshop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Any comments, suggestions, complaints?</a:t>
            </a:r>
          </a:p>
          <a:p>
            <a:pPr eaLnBrk="1" hangingPunct="1"/>
            <a:endParaRPr lang="en-GB" altLang="en-US" b="1" dirty="0" smtClean="0"/>
          </a:p>
          <a:p>
            <a:pPr eaLnBrk="1" hangingPunct="1"/>
            <a:r>
              <a:rPr lang="en-GB" altLang="en-US" b="1" dirty="0" smtClean="0"/>
              <a:t>Speak up privately (or publicly at the closing discussion on  Wednesday).</a:t>
            </a:r>
          </a:p>
          <a:p>
            <a:pPr eaLnBrk="1" hangingPunct="1"/>
            <a:endParaRPr lang="en-GB" altLang="en-US" b="1" dirty="0" smtClean="0"/>
          </a:p>
          <a:p>
            <a:pPr eaLnBrk="1" hangingPunct="1"/>
            <a:r>
              <a:rPr lang="en-GB" altLang="en-US" b="1" dirty="0" smtClean="0"/>
              <a:t>Or email workshop@iscmns.org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16FFB4-D4EA-4B7E-90ED-BA41C1068CF0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6388" name="Date Placeholder 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3DBD28-AA54-48F5-BE37-FFB50361814A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GB" altLang="en-US" sz="4800" b="1" smtClean="0">
                <a:solidFill>
                  <a:srgbClr val="7030A0"/>
                </a:solidFill>
              </a:rPr>
              <a:t>Sponsors – Thank you.</a:t>
            </a:r>
            <a:r>
              <a:rPr lang="en-GB" altLang="en-US" sz="4800" b="1" smtClean="0">
                <a:solidFill>
                  <a:schemeClr val="accent2"/>
                </a:solidFill>
              </a:rPr>
              <a:t/>
            </a:r>
            <a:br>
              <a:rPr lang="en-GB" altLang="en-US" sz="4800" b="1" smtClean="0">
                <a:solidFill>
                  <a:schemeClr val="accent2"/>
                </a:solidFill>
              </a:rPr>
            </a:br>
            <a:endParaRPr lang="en-GB" altLang="en-US" sz="4800" b="1" smtClean="0">
              <a:solidFill>
                <a:schemeClr val="accent2"/>
              </a:solidFill>
            </a:endParaRPr>
          </a:p>
        </p:txBody>
      </p:sp>
      <p:pic>
        <p:nvPicPr>
          <p:cNvPr id="16390" name="Picture 5" descr="logo-isc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698625"/>
            <a:ext cx="19573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  <p:pic>
        <p:nvPicPr>
          <p:cNvPr id="163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698625"/>
            <a:ext cx="16589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49425"/>
            <a:ext cx="25733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1425"/>
            <a:ext cx="152241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16350"/>
            <a:ext cx="3810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5014913"/>
            <a:ext cx="3317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FSNMC-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2" y="3284984"/>
            <a:ext cx="1318146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62050" cy="523875"/>
          </a:xfrm>
        </p:spPr>
        <p:txBody>
          <a:bodyPr/>
          <a:lstStyle/>
          <a:p>
            <a:r>
              <a:rPr lang="it-IT" altLang="en-US" smtClean="0"/>
              <a:t> </a:t>
            </a:r>
            <a:endParaRPr lang="en-GB" alt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402832" cy="43830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3600" b="1" dirty="0" smtClean="0"/>
              <a:t>In Italy no smoking is permitted inside any public building (restaurants, train, shops, hotel, bus).</a:t>
            </a:r>
          </a:p>
          <a:p>
            <a:pPr marL="0" indent="0">
              <a:buFont typeface="Wingdings" pitchFamily="2" charset="2"/>
              <a:buNone/>
            </a:pPr>
            <a:endParaRPr lang="en-GB" altLang="en-US" b="1" dirty="0" smtClean="0"/>
          </a:p>
          <a:p>
            <a:pPr marL="0" indent="0">
              <a:buFont typeface="Wingdings" pitchFamily="2" charset="2"/>
              <a:buNone/>
            </a:pPr>
            <a:r>
              <a:rPr lang="it-IT" altLang="en-US" b="1" dirty="0" smtClean="0"/>
              <a:t>You may smoke outside.</a:t>
            </a:r>
            <a:endParaRPr lang="en-GB" altLang="en-US" b="1" dirty="0" smtClean="0"/>
          </a:p>
          <a:p>
            <a:pPr marL="0" indent="0">
              <a:buFont typeface="Wingdings" pitchFamily="2" charset="2"/>
              <a:buNone/>
            </a:pPr>
            <a:endParaRPr lang="en-GB" altLang="en-US" dirty="0" smtClean="0"/>
          </a:p>
        </p:txBody>
      </p:sp>
      <p:pic>
        <p:nvPicPr>
          <p:cNvPr id="17412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2" y="768350"/>
            <a:ext cx="3888233" cy="5491986"/>
          </a:xfrm>
        </p:spPr>
      </p:pic>
      <p:sp>
        <p:nvSpPr>
          <p:cNvPr id="17413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BA169EB-3DD1-4380-83F5-2F61A0E84E70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7415" name="Date Placeholder 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F9F30C0-B9C3-49C9-9E96-61AA7207F73A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 err="1" smtClean="0">
                <a:solidFill>
                  <a:srgbClr val="7030A0"/>
                </a:solidFill>
              </a:rPr>
              <a:t>Covid</a:t>
            </a:r>
            <a:r>
              <a:rPr lang="en-GB" altLang="en-US" b="1" dirty="0" smtClean="0">
                <a:solidFill>
                  <a:srgbClr val="7030A0"/>
                </a:solidFill>
              </a:rPr>
              <a:t> Rules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GB" altLang="en-US" sz="2800" b="1" dirty="0" smtClean="0"/>
              <a:t>These are fairly standard all over the world</a:t>
            </a:r>
            <a:r>
              <a:rPr lang="en-GB" altLang="en-US" b="1" dirty="0" smtClean="0"/>
              <a:t>.</a:t>
            </a:r>
          </a:p>
          <a:p>
            <a:r>
              <a:rPr lang="en-GB" altLang="en-US" b="1" dirty="0" smtClean="0"/>
              <a:t>Wear masks inside (when not eating)</a:t>
            </a:r>
          </a:p>
          <a:p>
            <a:r>
              <a:rPr lang="en-GB" altLang="en-US" b="1" dirty="0" smtClean="0"/>
              <a:t>Respect distancing. (1.5 m)</a:t>
            </a:r>
          </a:p>
          <a:p>
            <a:r>
              <a:rPr lang="en-GB" altLang="en-US" b="1" dirty="0" smtClean="0"/>
              <a:t>Disinfect your hands.</a:t>
            </a:r>
          </a:p>
          <a:p>
            <a:r>
              <a:rPr lang="en-GB" altLang="en-US" b="1" dirty="0" smtClean="0"/>
              <a:t>“Green passport” not required for hotel residents.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0A1098E-20AC-4995-B81D-89425009E7A0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115E9-CCDB-4C55-AC9E-6C7D0F48A3D5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Some “default” questions for presenters.</a:t>
            </a:r>
            <a:endParaRPr lang="en-GB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Do your experimental results support any theoretical model?</a:t>
            </a:r>
          </a:p>
          <a:p>
            <a:pPr marL="0" indent="0">
              <a:buFont typeface="Wingdings" pitchFamily="2" charset="2"/>
              <a:buNone/>
            </a:pPr>
            <a:endParaRPr lang="en-GB" altLang="en-US" b="1" dirty="0" smtClean="0"/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Are your theoretical predictions consistent with experimental results?</a:t>
            </a:r>
          </a:p>
          <a:p>
            <a:pPr marL="0" indent="0">
              <a:buFont typeface="Wingdings" pitchFamily="2" charset="2"/>
              <a:buNone/>
            </a:pPr>
            <a:endParaRPr lang="en-GB" altLang="en-US" b="1" dirty="0"/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If not, why not?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2F37EA5-EC07-4306-BE71-DBD1A84A49AD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0115E9-CCDB-4C55-AC9E-6C7D0F48A3D5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7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Suggestions for discussion at the end of the Workshop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07288" cy="3886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 of experiments should we be doing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still any point in doing calorimetry uncorrelated with nuclear measurements?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we identify the processes underlying CMNS?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different groups collaborate?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Bill Collis: Organizer's opening address IWAHLM14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8CE890-522A-4B8B-9985-1309F808122E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5BE5693-F365-4C23-ADD0-AE0181486816}" type="datetime1">
              <a:rPr lang="en-GB" altLang="en-US" smtClean="0"/>
              <a:t>28/08/2021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98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917D72-0FCE-4876-AA27-D85396F4CD17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CCF6C6-0309-4949-AD7E-F6FD611A9F12}" type="datetime1">
              <a:rPr lang="en-GB" altLang="en-US" sz="1200" smtClean="0"/>
              <a:t>29/08/2021</a:t>
            </a:fld>
            <a:endParaRPr lang="en-GB" altLang="en-US" sz="120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800" b="1" dirty="0" smtClean="0">
                <a:solidFill>
                  <a:srgbClr val="7030A0"/>
                </a:solidFill>
              </a:rPr>
              <a:t>Opening Address</a:t>
            </a:r>
            <a:endParaRPr lang="en-GB" altLang="en-US" sz="4800" b="1" dirty="0" smtClean="0">
              <a:solidFill>
                <a:srgbClr val="7030A0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579296" cy="3886200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/>
              <a:t>Considerate la vostra </a:t>
            </a:r>
            <a:r>
              <a:rPr lang="it-IT" b="1" i="1" dirty="0" smtClean="0"/>
              <a:t>semenza:</a:t>
            </a:r>
            <a:r>
              <a:rPr lang="it-IT" dirty="0"/>
              <a:t> </a:t>
            </a:r>
            <a:r>
              <a:rPr lang="it-IT" b="1" i="1" dirty="0" smtClean="0"/>
              <a:t>fatti </a:t>
            </a:r>
            <a:r>
              <a:rPr lang="it-IT" b="1" i="1" dirty="0"/>
              <a:t>non foste a viver come </a:t>
            </a:r>
            <a:r>
              <a:rPr lang="it-IT" b="1" i="1" dirty="0" smtClean="0"/>
              <a:t>bruti,</a:t>
            </a:r>
            <a:r>
              <a:rPr lang="it-IT" dirty="0"/>
              <a:t> </a:t>
            </a:r>
            <a:r>
              <a:rPr lang="it-IT" b="1" i="1" dirty="0" smtClean="0"/>
              <a:t>ma </a:t>
            </a:r>
            <a:r>
              <a:rPr lang="it-IT" b="1" i="1" dirty="0"/>
              <a:t>per seguir virtute e </a:t>
            </a:r>
            <a:r>
              <a:rPr lang="it-IT" b="1" i="1" dirty="0" smtClean="0"/>
              <a:t>conoscenza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119 </a:t>
            </a:r>
            <a:r>
              <a:rPr lang="it-IT" dirty="0"/>
              <a:t>del canto XXVI dell’Inferno di </a:t>
            </a:r>
            <a:r>
              <a:rPr lang="it-IT" dirty="0" smtClean="0"/>
              <a:t>Dante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Consider your </a:t>
            </a:r>
            <a:r>
              <a:rPr lang="en-US" sz="2800" dirty="0" smtClean="0"/>
              <a:t>origins: </a:t>
            </a:r>
            <a:r>
              <a:rPr lang="en-US" sz="2800" dirty="0"/>
              <a:t>you were not made to live like brutes, but to follow virtue and knowledge.</a:t>
            </a:r>
            <a:endParaRPr lang="it-IT" sz="2800" u="sng" dirty="0"/>
          </a:p>
          <a:p>
            <a:pPr marL="0" indent="0">
              <a:buNone/>
            </a:pPr>
            <a:endParaRPr lang="it-IT" u="sng" dirty="0"/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4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/>
              <a:t>Bill Collis: Organizer's opening address IWAHLM14</a:t>
            </a:r>
            <a:endParaRPr lang="en-GB" altLang="en-US" sz="12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DDC5D40-BF04-44F9-AD12-429B19E1912F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5124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3B1884-9810-4E05-A86F-332B411E2B41}" type="datetime1">
              <a:rPr lang="en-GB" altLang="en-US" sz="1200" smtClean="0"/>
              <a:t>29/08/2021</a:t>
            </a:fld>
            <a:endParaRPr lang="en-GB" altLang="en-US" sz="120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en-US" sz="4800" b="1" smtClean="0">
                <a:solidFill>
                  <a:srgbClr val="7030A0"/>
                </a:solidFill>
              </a:rPr>
              <a:t>28 years of Workshops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>
                <a:solidFill>
                  <a:schemeClr val="bg2"/>
                </a:solidFill>
              </a:rPr>
              <a:t>Nov 1993	Asti</a:t>
            </a:r>
          </a:p>
          <a:p>
            <a:pPr eaLnBrk="1" hangingPunct="1"/>
            <a:r>
              <a:rPr lang="it-IT" altLang="en-US" smtClean="0">
                <a:solidFill>
                  <a:schemeClr val="bg2"/>
                </a:solidFill>
              </a:rPr>
              <a:t>Nov 1995     	Asti</a:t>
            </a:r>
          </a:p>
          <a:p>
            <a:pPr eaLnBrk="1" hangingPunct="1"/>
            <a:r>
              <a:rPr lang="it-IT" altLang="en-US" smtClean="0"/>
              <a:t>Nov 1997	Asti</a:t>
            </a:r>
          </a:p>
          <a:p>
            <a:pPr eaLnBrk="1" hangingPunct="1"/>
            <a:r>
              <a:rPr lang="it-IT" altLang="en-US" smtClean="0"/>
              <a:t>Oct  1999	Asti</a:t>
            </a:r>
          </a:p>
          <a:p>
            <a:pPr eaLnBrk="1" hangingPunct="1"/>
            <a:r>
              <a:rPr lang="it-IT" altLang="en-US" smtClean="0"/>
              <a:t>Mar  2004	Asti</a:t>
            </a:r>
          </a:p>
          <a:p>
            <a:pPr eaLnBrk="1" hangingPunct="1"/>
            <a:r>
              <a:rPr lang="it-IT" altLang="en-US" smtClean="0"/>
              <a:t>May 2005	Siena</a:t>
            </a:r>
          </a:p>
          <a:p>
            <a:pPr eaLnBrk="1" hangingPunct="1"/>
            <a:r>
              <a:rPr lang="it-IT" altLang="en-US" smtClean="0"/>
              <a:t>Sep 2006	Asti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Sep 2007      Catania</a:t>
            </a:r>
          </a:p>
          <a:p>
            <a:pPr eaLnBrk="1" hangingPunct="1"/>
            <a:r>
              <a:rPr lang="it-IT" altLang="en-US" smtClean="0"/>
              <a:t>Sep 2010      Siena</a:t>
            </a:r>
          </a:p>
          <a:p>
            <a:pPr eaLnBrk="1" hangingPunct="1"/>
            <a:r>
              <a:rPr lang="it-IT" altLang="en-US" smtClean="0"/>
              <a:t>April 2012     Siena</a:t>
            </a:r>
          </a:p>
          <a:p>
            <a:pPr eaLnBrk="1" hangingPunct="1"/>
            <a:r>
              <a:rPr lang="it-IT" altLang="en-US" smtClean="0"/>
              <a:t>Oct 2015      Toulouse</a:t>
            </a:r>
          </a:p>
          <a:p>
            <a:pPr eaLnBrk="1" hangingPunct="1"/>
            <a:r>
              <a:rPr lang="it-IT" altLang="en-US" smtClean="0"/>
              <a:t>Jun 2017      Asti</a:t>
            </a:r>
          </a:p>
          <a:p>
            <a:pPr eaLnBrk="1" hangingPunct="1"/>
            <a:r>
              <a:rPr lang="it-IT" altLang="en-US" smtClean="0"/>
              <a:t>Oct 2018      Greccio</a:t>
            </a:r>
          </a:p>
          <a:p>
            <a:pPr eaLnBrk="1" hangingPunct="1"/>
            <a:r>
              <a:rPr lang="it-IT" altLang="en-US" b="1" smtClean="0">
                <a:solidFill>
                  <a:srgbClr val="00B050"/>
                </a:solidFill>
              </a:rPr>
              <a:t>Aug 2021     Assisi		</a:t>
            </a:r>
          </a:p>
          <a:p>
            <a:pPr eaLnBrk="1" hangingPunct="1"/>
            <a:endParaRPr lang="it-IT" altLang="en-US" smtClean="0"/>
          </a:p>
          <a:p>
            <a:pPr eaLnBrk="1" hangingPunct="1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5855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917D72-0FCE-4876-AA27-D85396F4CD17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CCF6C6-0309-4949-AD7E-F6FD611A9F12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800" b="1" dirty="0" smtClean="0">
                <a:solidFill>
                  <a:srgbClr val="7030A0"/>
                </a:solidFill>
              </a:rPr>
              <a:t>What’s special about this Workshop?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Economical, thanks to economies of scale.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“Package” solution with everyone staying in a self contained conference centre.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No dispersal of participants for meals or accommodation.  Better “net-working”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Open bar 20:30-22:00 in hotel foyer </a:t>
            </a:r>
            <a:r>
              <a:rPr lang="en-GB" altLang="en-US" dirty="0" smtClean="0"/>
              <a:t>Monday &amp; Tuesday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Meals in basement restaurant.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7030A0"/>
                </a:solidFill>
              </a:rPr>
              <a:t>Statistics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/>
              <a:t>25 Participants from Europe only</a:t>
            </a:r>
            <a:endParaRPr lang="en-US" altLang="en-US" sz="3600" b="1" dirty="0" smtClean="0"/>
          </a:p>
          <a:p>
            <a:r>
              <a:rPr lang="en-US" altLang="en-US" sz="3600" b="1" dirty="0" smtClean="0"/>
              <a:t>22 Oral Papers</a:t>
            </a:r>
          </a:p>
          <a:p>
            <a:endParaRPr lang="en-US" altLang="en-US" sz="3600" b="1" dirty="0" smtClean="0"/>
          </a:p>
          <a:p>
            <a:r>
              <a:rPr lang="en-US" altLang="en-US" sz="3600" b="1" dirty="0" smtClean="0"/>
              <a:t>We will survive COVID-19!</a:t>
            </a:r>
          </a:p>
          <a:p>
            <a:r>
              <a:rPr lang="en-US" altLang="en-US" sz="3600" b="1" dirty="0" smtClean="0"/>
              <a:t>Financial break even!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Bill Collis: Organizer's opening address IWAHLM14</a:t>
            </a:r>
            <a:endParaRPr lang="en-GB" altLang="en-US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AF9FA-8595-442B-8A9C-7078657952AD}" type="slidenum">
              <a:rPr lang="en-GB" altLang="en-US" smtClean="0">
                <a:latin typeface="Arial Black" pitchFamily="34" charset="0"/>
              </a:rPr>
              <a:pPr eaLnBrk="1" hangingPunct="1"/>
              <a:t>5</a:t>
            </a:fld>
            <a:endParaRPr lang="en-GB" altLang="en-US" smtClean="0">
              <a:latin typeface="Arial Black" pitchFamily="34" charset="0"/>
            </a:endParaRPr>
          </a:p>
        </p:txBody>
      </p:sp>
      <p:sp>
        <p:nvSpPr>
          <p:cNvPr id="717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CA26C2-28D1-4015-B503-F58CF8C22334}" type="datetime1">
              <a:rPr lang="en-GB" altLang="en-US" smtClean="0"/>
              <a:t>28/08/2021</a:t>
            </a:fld>
            <a:endParaRPr lang="en-GB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B8B3D5C-EF21-4099-9808-1BFF6B6891B6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024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4FE7273-5E89-4E65-99F0-77A8608EA393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800" b="1" dirty="0" smtClean="0">
                <a:solidFill>
                  <a:srgbClr val="7030A0"/>
                </a:solidFill>
              </a:rPr>
              <a:t>Meals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b="1" dirty="0"/>
              <a:t>C</a:t>
            </a:r>
            <a:r>
              <a:rPr lang="en-GB" altLang="en-US" b="1" dirty="0" smtClean="0"/>
              <a:t>onference fee includes breakfast, lunch and dinner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b="1" dirty="0" smtClean="0"/>
              <a:t>Meals are served in the gardens.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b="1" dirty="0" smtClean="0"/>
              <a:t>Registered non-residents may have lunch and dinner.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b="1" dirty="0" smtClean="0"/>
              <a:t>Please inform waitresses of any special dietary requirements. </a:t>
            </a:r>
            <a:r>
              <a:rPr lang="en-GB" altLang="en-US" b="1" dirty="0" smtClean="0">
                <a:solidFill>
                  <a:srgbClr val="DA1102"/>
                </a:solidFill>
              </a:rPr>
              <a:t>Be punctual!</a:t>
            </a:r>
            <a:r>
              <a:rPr lang="en-GB" altLang="en-US" b="1" dirty="0" smtClean="0"/>
              <a:t>  Lunch is at 13:00.  Dinner </a:t>
            </a:r>
            <a:r>
              <a:rPr lang="en-GB" altLang="en-US" b="1" smtClean="0"/>
              <a:t>at 19:30</a:t>
            </a:r>
            <a:r>
              <a:rPr lang="en-GB" altLang="en-US" b="1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9A57B3-C9EA-4254-A7BF-FB156FD50F85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ECDAF25-6C3E-411A-8911-D75E917D9D60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800" b="1" dirty="0" smtClean="0">
                <a:solidFill>
                  <a:srgbClr val="7030A0"/>
                </a:solidFill>
              </a:rPr>
              <a:t>Workshop Publications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DA1102"/>
                </a:solidFill>
              </a:rPr>
              <a:t>All material submitted to this workshop may be published online </a:t>
            </a:r>
            <a:r>
              <a:rPr lang="en-GB" altLang="en-US" b="1" dirty="0" smtClean="0">
                <a:solidFill>
                  <a:srgbClr val="DA1102"/>
                </a:solidFill>
              </a:rPr>
              <a:t>at iscmns.org </a:t>
            </a:r>
            <a:r>
              <a:rPr lang="en-GB" altLang="en-US" b="1" dirty="0" smtClean="0">
                <a:solidFill>
                  <a:srgbClr val="DA1102"/>
                </a:solidFill>
              </a:rPr>
              <a:t>after </a:t>
            </a:r>
            <a:r>
              <a:rPr lang="en-GB" altLang="en-US" b="1" dirty="0" smtClean="0">
                <a:solidFill>
                  <a:srgbClr val="DA1102"/>
                </a:solidFill>
              </a:rPr>
              <a:t>1</a:t>
            </a:r>
            <a:r>
              <a:rPr lang="en-GB" altLang="en-US" b="1" baseline="30000" dirty="0" smtClean="0">
                <a:solidFill>
                  <a:srgbClr val="DA1102"/>
                </a:solidFill>
              </a:rPr>
              <a:t>st</a:t>
            </a:r>
            <a:r>
              <a:rPr lang="en-GB" altLang="en-US" b="1" dirty="0" smtClean="0">
                <a:solidFill>
                  <a:srgbClr val="DA1102"/>
                </a:solidFill>
              </a:rPr>
              <a:t>  </a:t>
            </a:r>
            <a:r>
              <a:rPr lang="en-GB" altLang="en-US" b="1" dirty="0" smtClean="0">
                <a:solidFill>
                  <a:srgbClr val="C00000"/>
                </a:solidFill>
              </a:rPr>
              <a:t>N</a:t>
            </a:r>
            <a:r>
              <a:rPr lang="it-IT" altLang="en-US" b="1" dirty="0" smtClean="0">
                <a:solidFill>
                  <a:srgbClr val="C00000"/>
                </a:solidFill>
              </a:rPr>
              <a:t>ov</a:t>
            </a:r>
            <a:r>
              <a:rPr lang="en-GB" altLang="en-US" b="1" dirty="0" smtClean="0">
                <a:solidFill>
                  <a:srgbClr val="C00000"/>
                </a:solidFill>
              </a:rPr>
              <a:t>ember </a:t>
            </a:r>
            <a:r>
              <a:rPr lang="en-GB" altLang="en-US" b="1" dirty="0" smtClean="0">
                <a:solidFill>
                  <a:srgbClr val="DA1102"/>
                </a:solidFill>
              </a:rPr>
              <a:t>2019 unless withdrawn.</a:t>
            </a:r>
          </a:p>
          <a:p>
            <a:pPr eaLnBrk="1" hangingPunct="1"/>
            <a:r>
              <a:rPr lang="en-GB" altLang="en-US" b="1" dirty="0" smtClean="0"/>
              <a:t>Contribute your digital photos too!</a:t>
            </a:r>
            <a:endParaRPr lang="en-GB" altLang="en-US" b="1" dirty="0" smtClean="0">
              <a:solidFill>
                <a:srgbClr val="DA1102"/>
              </a:solidFill>
            </a:endParaRPr>
          </a:p>
          <a:p>
            <a:pPr eaLnBrk="1" hangingPunct="1"/>
            <a:r>
              <a:rPr lang="en-GB" altLang="en-US" b="1" dirty="0" smtClean="0"/>
              <a:t>Publication will be only electronic.</a:t>
            </a:r>
          </a:p>
          <a:p>
            <a:pPr eaLnBrk="1" hangingPunct="1"/>
            <a:r>
              <a:rPr lang="it-IT" altLang="en-US" b="1" dirty="0" smtClean="0"/>
              <a:t>Submit to JCMNS</a:t>
            </a: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9A57B3-C9EA-4254-A7BF-FB156FD50F85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ECDAF25-6C3E-411A-8911-D75E917D9D60}" type="datetime1">
              <a:rPr lang="en-GB" altLang="en-US" sz="1200" smtClean="0"/>
              <a:t>30/08/2021</a:t>
            </a:fld>
            <a:endParaRPr lang="en-GB" altLang="en-US" sz="12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800" b="1" dirty="0" smtClean="0">
                <a:solidFill>
                  <a:srgbClr val="7030A0"/>
                </a:solidFill>
              </a:rPr>
              <a:t>Power Point Presentations</a:t>
            </a:r>
            <a:endParaRPr lang="en-GB" altLang="en-US" sz="4800" b="1" dirty="0" smtClean="0">
              <a:solidFill>
                <a:srgbClr val="7030A0"/>
              </a:solidFill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3648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30 minutes including question time.</a:t>
            </a:r>
          </a:p>
          <a:p>
            <a:pPr eaLnBrk="1" hangingPunct="1"/>
            <a:r>
              <a:rPr lang="en-GB" altLang="en-US" b="1" dirty="0" smtClean="0"/>
              <a:t>Moderators will enforce time limits!</a:t>
            </a:r>
          </a:p>
          <a:p>
            <a:pPr eaLnBrk="1" hangingPunct="1"/>
            <a:r>
              <a:rPr lang="en-GB" altLang="en-US" b="1" dirty="0" smtClean="0"/>
              <a:t>Please load your presentation with the appropriate file name (shown on the program </a:t>
            </a:r>
            <a:r>
              <a:rPr lang="en-GB" altLang="en-US" b="1" dirty="0" smtClean="0">
                <a:solidFill>
                  <a:srgbClr val="DA1102"/>
                </a:solidFill>
              </a:rPr>
              <a:t>in red</a:t>
            </a:r>
            <a:r>
              <a:rPr lang="en-GB" altLang="en-US" b="1" dirty="0" smtClean="0"/>
              <a:t>) on the workshop PC.  (Ask for help if necessary).</a:t>
            </a:r>
          </a:p>
          <a:p>
            <a:pPr eaLnBrk="1" hangingPunct="1"/>
            <a:r>
              <a:rPr lang="en-GB" altLang="en-US" b="1" dirty="0" smtClean="0">
                <a:hlinkClick r:id="rId2"/>
              </a:rPr>
              <a:t>www.iscmns.org/work14/program</a:t>
            </a:r>
            <a:endParaRPr lang="en-GB" altLang="en-US" b="1" dirty="0" smtClean="0"/>
          </a:p>
          <a:p>
            <a:pPr eaLnBrk="1" hangingPunct="1"/>
            <a:r>
              <a:rPr lang="en-GB" altLang="en-US" b="1" dirty="0"/>
              <a:t>Number your slides!</a:t>
            </a:r>
          </a:p>
          <a:p>
            <a:pPr eaLnBrk="1" hangingPunct="1"/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208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 b="1" dirty="0" smtClean="0">
                <a:solidFill>
                  <a:srgbClr val="7030A0"/>
                </a:solidFill>
              </a:rPr>
              <a:t>Certificates </a:t>
            </a:r>
            <a:r>
              <a:rPr lang="en-GB" altLang="en-US" b="1" dirty="0" smtClean="0">
                <a:solidFill>
                  <a:srgbClr val="7030A0"/>
                </a:solidFill>
              </a:rPr>
              <a:t>of Attendance</a:t>
            </a:r>
            <a:r>
              <a:rPr lang="it-IT" altLang="en-US" b="1" dirty="0" smtClean="0">
                <a:solidFill>
                  <a:srgbClr val="7030A0"/>
                </a:solidFill>
              </a:rPr>
              <a:t> </a:t>
            </a:r>
            <a:endParaRPr lang="en-GB" altLang="en-US" b="1" dirty="0" smtClean="0">
              <a:solidFill>
                <a:srgbClr val="7030A0"/>
              </a:solidFill>
            </a:endParaRPr>
          </a:p>
        </p:txBody>
      </p:sp>
      <p:pic>
        <p:nvPicPr>
          <p:cNvPr id="1229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47813"/>
            <a:ext cx="6742112" cy="4687887"/>
          </a:xfrm>
        </p:spPr>
      </p:pic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Bill Collis: Organizer's opening address IWAHLM14</a:t>
            </a:r>
            <a:endParaRPr lang="en-GB" altLang="en-US" sz="120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5C8B31-DA41-4F79-A9C4-7270C65CF36B}" type="slidenum">
              <a:rPr lang="en-GB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200" smtClean="0">
              <a:latin typeface="Arial Black" pitchFamily="34" charset="0"/>
            </a:endParaRPr>
          </a:p>
        </p:txBody>
      </p:sp>
      <p:sp>
        <p:nvSpPr>
          <p:cNvPr id="1229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17DC96-B853-4CDA-8A9B-626CCC2DCB91}" type="datetime1">
              <a:rPr lang="en-GB" altLang="en-US" sz="1200" smtClean="0"/>
              <a:t>28/08/2021</a:t>
            </a:fld>
            <a:endParaRPr lang="en-GB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21448</TotalTime>
  <Words>712</Words>
  <Application>Microsoft Office PowerPoint</Application>
  <PresentationFormat>On-screen Show (4:3)</PresentationFormat>
  <Paragraphs>151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Pixel</vt:lpstr>
      <vt:lpstr>The 14th International Workshop on Anomalies in Hydrogen Loaded Metals</vt:lpstr>
      <vt:lpstr>Opening Address</vt:lpstr>
      <vt:lpstr>28 years of Workshops</vt:lpstr>
      <vt:lpstr>What’s special about this Workshop?</vt:lpstr>
      <vt:lpstr>Statistics</vt:lpstr>
      <vt:lpstr>Meals</vt:lpstr>
      <vt:lpstr>Workshop Publications</vt:lpstr>
      <vt:lpstr>Power Point Presentations</vt:lpstr>
      <vt:lpstr>Certificates of Attendance </vt:lpstr>
      <vt:lpstr>Getting Help</vt:lpstr>
      <vt:lpstr>Getting back home after the Workshop</vt:lpstr>
      <vt:lpstr>Departure</vt:lpstr>
      <vt:lpstr>Feedback on Workshop</vt:lpstr>
      <vt:lpstr>Sponsors – Thank you. </vt:lpstr>
      <vt:lpstr> </vt:lpstr>
      <vt:lpstr>Covid Rules</vt:lpstr>
      <vt:lpstr>Some “default” questions for presenters.</vt:lpstr>
      <vt:lpstr>Suggestions for discussion at the end of the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Chuwi</dc:creator>
  <cp:lastModifiedBy>Chuwi</cp:lastModifiedBy>
  <cp:revision>162</cp:revision>
  <dcterms:created xsi:type="dcterms:W3CDTF">1601-01-01T00:00:00Z</dcterms:created>
  <dcterms:modified xsi:type="dcterms:W3CDTF">2021-08-30T06:43:12Z</dcterms:modified>
</cp:coreProperties>
</file>