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34"/>
  </p:notesMasterIdLst>
  <p:handoutMasterIdLst>
    <p:handoutMasterId r:id="rId35"/>
  </p:handoutMasterIdLst>
  <p:sldIdLst>
    <p:sldId id="287" r:id="rId3"/>
    <p:sldId id="299" r:id="rId4"/>
    <p:sldId id="295" r:id="rId5"/>
    <p:sldId id="286" r:id="rId6"/>
    <p:sldId id="296" r:id="rId7"/>
    <p:sldId id="297" r:id="rId8"/>
    <p:sldId id="300" r:id="rId9"/>
    <p:sldId id="288" r:id="rId10"/>
    <p:sldId id="302" r:id="rId11"/>
    <p:sldId id="298" r:id="rId12"/>
    <p:sldId id="293" r:id="rId13"/>
    <p:sldId id="272" r:id="rId14"/>
    <p:sldId id="291" r:id="rId15"/>
    <p:sldId id="277" r:id="rId16"/>
    <p:sldId id="259" r:id="rId17"/>
    <p:sldId id="263" r:id="rId18"/>
    <p:sldId id="261" r:id="rId19"/>
    <p:sldId id="264" r:id="rId20"/>
    <p:sldId id="284" r:id="rId21"/>
    <p:sldId id="266" r:id="rId22"/>
    <p:sldId id="274" r:id="rId23"/>
    <p:sldId id="268" r:id="rId24"/>
    <p:sldId id="273" r:id="rId25"/>
    <p:sldId id="304" r:id="rId26"/>
    <p:sldId id="294" r:id="rId27"/>
    <p:sldId id="292" r:id="rId28"/>
    <p:sldId id="305" r:id="rId29"/>
    <p:sldId id="306" r:id="rId30"/>
    <p:sldId id="301" r:id="rId31"/>
    <p:sldId id="307" r:id="rId32"/>
    <p:sldId id="269" r:id="rId33"/>
  </p:sldIdLst>
  <p:sldSz cx="9144000" cy="6858000" type="screen4x3"/>
  <p:notesSz cx="7102475" cy="10234613"/>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SimSun" pitchFamily="2" charset="-122"/>
        <a:cs typeface="Arial"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SimSun" pitchFamily="2" charset="-122"/>
        <a:cs typeface="Arial" charset="0"/>
      </a:defRPr>
    </a:lvl2pPr>
    <a:lvl3pPr marL="1143000" indent="-228600" algn="l" defTabSz="449263" rtl="0" fontAlgn="base">
      <a:spcBef>
        <a:spcPct val="0"/>
      </a:spcBef>
      <a:spcAft>
        <a:spcPct val="0"/>
      </a:spcAft>
      <a:defRPr sz="2400" kern="1200">
        <a:solidFill>
          <a:schemeClr val="bg1"/>
        </a:solidFill>
        <a:latin typeface="Times New Roman" pitchFamily="18" charset="0"/>
        <a:ea typeface="SimSun" pitchFamily="2" charset="-122"/>
        <a:cs typeface="Arial" charset="0"/>
      </a:defRPr>
    </a:lvl3pPr>
    <a:lvl4pPr marL="1600200" indent="-228600" algn="l" defTabSz="449263" rtl="0" fontAlgn="base">
      <a:spcBef>
        <a:spcPct val="0"/>
      </a:spcBef>
      <a:spcAft>
        <a:spcPct val="0"/>
      </a:spcAft>
      <a:defRPr sz="2400" kern="1200">
        <a:solidFill>
          <a:schemeClr val="bg1"/>
        </a:solidFill>
        <a:latin typeface="Times New Roman" pitchFamily="18" charset="0"/>
        <a:ea typeface="SimSun" pitchFamily="2" charset="-122"/>
        <a:cs typeface="Arial" charset="0"/>
      </a:defRPr>
    </a:lvl4pPr>
    <a:lvl5pPr marL="2057400" indent="-228600" algn="l" defTabSz="449263" rtl="0" fontAlgn="base">
      <a:spcBef>
        <a:spcPct val="0"/>
      </a:spcBef>
      <a:spcAft>
        <a:spcPct val="0"/>
      </a:spcAft>
      <a:defRPr sz="2400" kern="1200">
        <a:solidFill>
          <a:schemeClr val="bg1"/>
        </a:solidFill>
        <a:latin typeface="Times New Roman" pitchFamily="18" charset="0"/>
        <a:ea typeface="SimSun" pitchFamily="2" charset="-122"/>
        <a:cs typeface="Arial" charset="0"/>
      </a:defRPr>
    </a:lvl5pPr>
    <a:lvl6pPr marL="2286000" algn="l" defTabSz="914400" rtl="0" eaLnBrk="1" latinLnBrk="0" hangingPunct="1">
      <a:defRPr sz="2400" kern="1200">
        <a:solidFill>
          <a:schemeClr val="bg1"/>
        </a:solidFill>
        <a:latin typeface="Times New Roman" pitchFamily="18" charset="0"/>
        <a:ea typeface="SimSun" pitchFamily="2" charset="-122"/>
        <a:cs typeface="Arial" charset="0"/>
      </a:defRPr>
    </a:lvl6pPr>
    <a:lvl7pPr marL="2743200" algn="l" defTabSz="914400" rtl="0" eaLnBrk="1" latinLnBrk="0" hangingPunct="1">
      <a:defRPr sz="2400" kern="1200">
        <a:solidFill>
          <a:schemeClr val="bg1"/>
        </a:solidFill>
        <a:latin typeface="Times New Roman" pitchFamily="18" charset="0"/>
        <a:ea typeface="SimSun" pitchFamily="2" charset="-122"/>
        <a:cs typeface="Arial" charset="0"/>
      </a:defRPr>
    </a:lvl7pPr>
    <a:lvl8pPr marL="3200400" algn="l" defTabSz="914400" rtl="0" eaLnBrk="1" latinLnBrk="0" hangingPunct="1">
      <a:defRPr sz="2400" kern="1200">
        <a:solidFill>
          <a:schemeClr val="bg1"/>
        </a:solidFill>
        <a:latin typeface="Times New Roman" pitchFamily="18" charset="0"/>
        <a:ea typeface="SimSun" pitchFamily="2" charset="-122"/>
        <a:cs typeface="Arial" charset="0"/>
      </a:defRPr>
    </a:lvl8pPr>
    <a:lvl9pPr marL="3657600" algn="l" defTabSz="914400" rtl="0" eaLnBrk="1" latinLnBrk="0" hangingPunct="1">
      <a:defRPr sz="2400" kern="1200">
        <a:solidFill>
          <a:schemeClr val="bg1"/>
        </a:solidFill>
        <a:latin typeface="Times New Roman" pitchFamily="18" charset="0"/>
        <a:ea typeface="SimSun" pitchFamily="2" charset="-122"/>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6" autoAdjust="0"/>
    <p:restoredTop sz="87404" autoAdjust="0"/>
  </p:normalViewPr>
  <p:slideViewPr>
    <p:cSldViewPr>
      <p:cViewPr varScale="1">
        <p:scale>
          <a:sx n="70" d="100"/>
          <a:sy n="70" d="100"/>
        </p:scale>
        <p:origin x="-1172" y="-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1016"/>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Clr>
                <a:srgbClr val="000000"/>
              </a:buClr>
              <a:buSzPct val="100000"/>
              <a:buFont typeface="Times New Roman" pitchFamily="18" charset="0"/>
              <a:buNone/>
              <a:defRPr sz="1200">
                <a:solidFill>
                  <a:srgbClr val="000000"/>
                </a:solidFill>
                <a:cs typeface="+mn-cs"/>
              </a:defRPr>
            </a:lvl1pPr>
          </a:lstStyle>
          <a:p>
            <a:pPr>
              <a:defRPr/>
            </a:pPr>
            <a:endParaRPr lang="en-GB" altLang="en-US"/>
          </a:p>
        </p:txBody>
      </p:sp>
      <p:sp>
        <p:nvSpPr>
          <p:cNvPr id="46083" name="Rectangle 3"/>
          <p:cNvSpPr>
            <a:spLocks noGrp="1" noChangeArrowheads="1"/>
          </p:cNvSpPr>
          <p:nvPr>
            <p:ph type="dt" sz="quarter" idx="1"/>
          </p:nvPr>
        </p:nvSpPr>
        <p:spPr bwMode="auto">
          <a:xfrm>
            <a:off x="4022725" y="0"/>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Clr>
                <a:srgbClr val="000000"/>
              </a:buClr>
              <a:buSzPct val="100000"/>
              <a:buFont typeface="Times New Roman" pitchFamily="18" charset="0"/>
              <a:buNone/>
              <a:defRPr sz="1200">
                <a:solidFill>
                  <a:srgbClr val="000000"/>
                </a:solidFill>
                <a:cs typeface="+mn-cs"/>
              </a:defRPr>
            </a:lvl1pPr>
          </a:lstStyle>
          <a:p>
            <a:pPr>
              <a:defRPr/>
            </a:pPr>
            <a:fld id="{90CDECB7-01B4-4193-A140-CB6B8E02175C}" type="datetime1">
              <a:rPr lang="en-GB" altLang="en-US"/>
              <a:pPr>
                <a:defRPr/>
              </a:pPr>
              <a:t>31/08/2021</a:t>
            </a:fld>
            <a:endParaRPr lang="en-GB" altLang="en-US"/>
          </a:p>
        </p:txBody>
      </p:sp>
      <p:sp>
        <p:nvSpPr>
          <p:cNvPr id="46084" name="Rectangle 4"/>
          <p:cNvSpPr>
            <a:spLocks noGrp="1" noChangeArrowheads="1"/>
          </p:cNvSpPr>
          <p:nvPr>
            <p:ph type="ftr" sz="quarter" idx="2"/>
          </p:nvPr>
        </p:nvSpPr>
        <p:spPr bwMode="auto">
          <a:xfrm>
            <a:off x="0" y="9721850"/>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buClr>
                <a:srgbClr val="000000"/>
              </a:buClr>
              <a:buSzPct val="100000"/>
              <a:buFont typeface="Times New Roman" pitchFamily="18" charset="0"/>
              <a:buNone/>
              <a:defRPr sz="1200">
                <a:solidFill>
                  <a:srgbClr val="000000"/>
                </a:solidFill>
                <a:cs typeface="+mn-cs"/>
              </a:defRPr>
            </a:lvl1pPr>
          </a:lstStyle>
          <a:p>
            <a:pPr>
              <a:defRPr/>
            </a:pPr>
            <a:endParaRPr lang="en-GB" altLang="en-US"/>
          </a:p>
        </p:txBody>
      </p:sp>
      <p:sp>
        <p:nvSpPr>
          <p:cNvPr id="46085" name="Rectangle 5"/>
          <p:cNvSpPr>
            <a:spLocks noGrp="1" noChangeArrowheads="1"/>
          </p:cNvSpPr>
          <p:nvPr>
            <p:ph type="sldNum" sz="quarter" idx="3"/>
          </p:nvPr>
        </p:nvSpPr>
        <p:spPr bwMode="auto">
          <a:xfrm>
            <a:off x="4022725" y="9721850"/>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buClr>
                <a:srgbClr val="000000"/>
              </a:buClr>
              <a:buSzPct val="100000"/>
              <a:buFont typeface="Times New Roman" pitchFamily="18" charset="0"/>
              <a:buNone/>
              <a:defRPr sz="1200">
                <a:solidFill>
                  <a:srgbClr val="000000"/>
                </a:solidFill>
                <a:cs typeface="+mn-cs"/>
              </a:defRPr>
            </a:lvl1pPr>
          </a:lstStyle>
          <a:p>
            <a:pPr>
              <a:defRPr/>
            </a:pPr>
            <a:fld id="{C80C37FE-1077-4AD0-8BD4-1093B4BEFE33}" type="slidenum">
              <a:rPr lang="en-GB" altLang="en-US"/>
              <a:pPr>
                <a:defRPr/>
              </a:pPr>
              <a:t>‹#›</a:t>
            </a:fld>
            <a:endParaRPr lang="en-GB" altLang="en-US"/>
          </a:p>
        </p:txBody>
      </p:sp>
    </p:spTree>
    <p:extLst>
      <p:ext uri="{BB962C8B-B14F-4D97-AF65-F5344CB8AC3E}">
        <p14:creationId xmlns:p14="http://schemas.microsoft.com/office/powerpoint/2010/main" val="2498586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AutoShape 1"/>
          <p:cNvSpPr>
            <a:spLocks noChangeArrowheads="1"/>
          </p:cNvSpPr>
          <p:nvPr/>
        </p:nvSpPr>
        <p:spPr bwMode="auto">
          <a:xfrm>
            <a:off x="0" y="0"/>
            <a:ext cx="7102475" cy="102346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3074" name="Rectangle 2"/>
          <p:cNvSpPr>
            <a:spLocks noGrp="1" noChangeArrowheads="1"/>
          </p:cNvSpPr>
          <p:nvPr>
            <p:ph type="hdr"/>
          </p:nvPr>
        </p:nvSpPr>
        <p:spPr bwMode="auto">
          <a:xfrm>
            <a:off x="0" y="0"/>
            <a:ext cx="3074988"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00" tIns="49680" rIns="99000" bIns="49680" numCol="1" anchor="t"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300">
                <a:solidFill>
                  <a:srgbClr val="000000"/>
                </a:solidFill>
                <a:ea typeface="Arial Unicode MS" pitchFamily="34" charset="-128"/>
                <a:cs typeface="Arial Unicode MS" pitchFamily="34" charset="-128"/>
              </a:defRPr>
            </a:lvl1pPr>
          </a:lstStyle>
          <a:p>
            <a:pPr>
              <a:defRPr/>
            </a:pPr>
            <a:endParaRPr lang="it-IT" altLang="en-US"/>
          </a:p>
        </p:txBody>
      </p:sp>
      <p:sp>
        <p:nvSpPr>
          <p:cNvPr id="3075" name="Rectangle 3"/>
          <p:cNvSpPr>
            <a:spLocks noGrp="1" noChangeArrowheads="1"/>
          </p:cNvSpPr>
          <p:nvPr>
            <p:ph type="dt"/>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00" tIns="49680" rIns="99000" bIns="49680" numCol="1" anchor="t"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300">
                <a:solidFill>
                  <a:srgbClr val="000000"/>
                </a:solidFill>
                <a:ea typeface="Arial Unicode MS" pitchFamily="34" charset="-128"/>
                <a:cs typeface="Arial Unicode MS" pitchFamily="34" charset="-128"/>
              </a:defRPr>
            </a:lvl1pPr>
          </a:lstStyle>
          <a:p>
            <a:pPr>
              <a:defRPr/>
            </a:pPr>
            <a:fld id="{6B8B2E6C-2FC1-4BD8-9398-9448F806C9F7}" type="datetime1">
              <a:rPr lang="en-GB" altLang="en-US"/>
              <a:pPr>
                <a:defRPr/>
              </a:pPr>
              <a:t>31/08/2021</a:t>
            </a:fld>
            <a:endParaRPr lang="it-IT" altLang="en-US"/>
          </a:p>
        </p:txBody>
      </p:sp>
      <p:sp>
        <p:nvSpPr>
          <p:cNvPr id="30725" name="Rectangle 4"/>
          <p:cNvSpPr>
            <a:spLocks noGrp="1" noRot="1" noChangeAspect="1" noChangeArrowheads="1"/>
          </p:cNvSpPr>
          <p:nvPr>
            <p:ph type="sldImg"/>
          </p:nvPr>
        </p:nvSpPr>
        <p:spPr bwMode="auto">
          <a:xfrm>
            <a:off x="992188" y="768350"/>
            <a:ext cx="5116512" cy="3836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p:nvPr>
        </p:nvSpPr>
        <p:spPr bwMode="auto">
          <a:xfrm>
            <a:off x="711200" y="4860925"/>
            <a:ext cx="5678488" cy="4603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smtClean="0"/>
          </a:p>
        </p:txBody>
      </p:sp>
      <p:sp>
        <p:nvSpPr>
          <p:cNvPr id="3078" name="Rectangle 6"/>
          <p:cNvSpPr>
            <a:spLocks noGrp="1" noChangeArrowheads="1"/>
          </p:cNvSpPr>
          <p:nvPr>
            <p:ph type="ftr"/>
          </p:nvPr>
        </p:nvSpPr>
        <p:spPr bwMode="auto">
          <a:xfrm>
            <a:off x="0" y="9721850"/>
            <a:ext cx="3074988"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00" tIns="49680" rIns="99000" bIns="49680" numCol="1" anchor="b"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300">
                <a:solidFill>
                  <a:srgbClr val="000000"/>
                </a:solidFill>
                <a:ea typeface="Arial Unicode MS" pitchFamily="34" charset="-128"/>
                <a:cs typeface="Arial Unicode MS" pitchFamily="34" charset="-128"/>
              </a:defRPr>
            </a:lvl1pPr>
          </a:lstStyle>
          <a:p>
            <a:pPr>
              <a:defRPr/>
            </a:pPr>
            <a:endParaRPr lang="it-IT" altLang="en-US"/>
          </a:p>
        </p:txBody>
      </p:sp>
      <p:sp>
        <p:nvSpPr>
          <p:cNvPr id="3079" name="Rectangle 7"/>
          <p:cNvSpPr>
            <a:spLocks noGrp="1" noChangeArrowheads="1"/>
          </p:cNvSpPr>
          <p:nvPr>
            <p:ph type="sldNum"/>
          </p:nvPr>
        </p:nvSpPr>
        <p:spPr bwMode="auto">
          <a:xfrm>
            <a:off x="4022725" y="9721850"/>
            <a:ext cx="3076575"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00" tIns="49680" rIns="99000" bIns="49680" numCol="1" anchor="b"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300">
                <a:solidFill>
                  <a:srgbClr val="000000"/>
                </a:solidFill>
                <a:ea typeface="Arial Unicode MS" pitchFamily="34" charset="-128"/>
                <a:cs typeface="Arial Unicode MS" pitchFamily="34" charset="-128"/>
              </a:defRPr>
            </a:lvl1pPr>
          </a:lstStyle>
          <a:p>
            <a:pPr>
              <a:defRPr/>
            </a:pPr>
            <a:fld id="{DE296E41-7F71-4FCC-9571-F61378A5B779}" type="slidenum">
              <a:rPr lang="it-IT" altLang="en-US"/>
              <a:pPr>
                <a:defRPr/>
              </a:pPr>
              <a:t>‹#›</a:t>
            </a:fld>
            <a:endParaRPr lang="it-IT" altLang="en-US"/>
          </a:p>
        </p:txBody>
      </p:sp>
    </p:spTree>
    <p:extLst>
      <p:ext uri="{BB962C8B-B14F-4D97-AF65-F5344CB8AC3E}">
        <p14:creationId xmlns:p14="http://schemas.microsoft.com/office/powerpoint/2010/main" val="2875241650"/>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nuclearmasses.org/resources.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p:sp>
      <p:sp>
        <p:nvSpPr>
          <p:cNvPr id="31747" name="Notes Placeholder 2"/>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8" name="Date Placeholder 3"/>
          <p:cNvSpPr>
            <a:spLocks noGrp="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73A774B0-70BE-4E15-8268-1607BD5DD439}" type="datetime1">
              <a:rPr lang="en-GB" altLang="en-US" sz="1300" smtClean="0"/>
              <a:pPr eaLnBrk="1" hangingPunct="1">
                <a:spcBef>
                  <a:spcPct val="0"/>
                </a:spcBef>
                <a:buClrTx/>
                <a:buFontTx/>
                <a:buNone/>
              </a:pPr>
              <a:t>31/08/2021</a:t>
            </a:fld>
            <a:endParaRPr lang="it-IT" altLang="en-US" sz="1300" smtClean="0"/>
          </a:p>
        </p:txBody>
      </p:sp>
      <p:sp>
        <p:nvSpPr>
          <p:cNvPr id="31749" name="Slide Number Placeholder 4"/>
          <p:cNvSpPr>
            <a:spLocks noGrp="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9C859F79-4609-4CD6-8FB1-898A5DE76B75}" type="slidenum">
              <a:rPr lang="it-IT" altLang="en-US" sz="1300" smtClean="0"/>
              <a:pPr eaLnBrk="1" hangingPunct="1">
                <a:spcBef>
                  <a:spcPct val="0"/>
                </a:spcBef>
                <a:buClrTx/>
                <a:buFontTx/>
                <a:buNone/>
              </a:pPr>
              <a:t>1</a:t>
            </a:fld>
            <a:endParaRPr lang="it-IT" altLang="en-US" sz="13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578DCD54-C57B-4EB0-9A0F-0ECBAEFCC797}" type="datetime1">
              <a:rPr lang="en-GB" altLang="en-US" sz="1300" smtClean="0"/>
              <a:pPr eaLnBrk="1" hangingPunct="1">
                <a:spcBef>
                  <a:spcPct val="0"/>
                </a:spcBef>
                <a:buClrTx/>
                <a:buFontTx/>
                <a:buNone/>
              </a:pPr>
              <a:t>31/08/2021</a:t>
            </a:fld>
            <a:endParaRPr lang="it-IT" altLang="en-US" sz="1300" smtClean="0"/>
          </a:p>
        </p:txBody>
      </p:sp>
      <p:sp>
        <p:nvSpPr>
          <p:cNvPr id="40963"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791EEC55-7667-420F-877D-50588489F259}" type="slidenum">
              <a:rPr lang="it-IT" altLang="en-US" sz="1300" smtClean="0"/>
              <a:pPr eaLnBrk="1" hangingPunct="1">
                <a:spcBef>
                  <a:spcPct val="0"/>
                </a:spcBef>
                <a:buClrTx/>
                <a:buFontTx/>
                <a:buNone/>
              </a:pPr>
              <a:t>16</a:t>
            </a:fld>
            <a:endParaRPr lang="it-IT" altLang="en-US" sz="1300" smtClean="0"/>
          </a:p>
        </p:txBody>
      </p:sp>
      <p:sp>
        <p:nvSpPr>
          <p:cNvPr id="40964"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5" name="Text Box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GB" altLang="en-US" smtClean="0"/>
              <a:t>This is already better than Janecke Masson global mass equations.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098572B9-FC5B-4254-AE4E-CBCEE48F5010}" type="datetime1">
              <a:rPr lang="en-GB" altLang="en-US" sz="1300" smtClean="0"/>
              <a:pPr eaLnBrk="1" hangingPunct="1">
                <a:spcBef>
                  <a:spcPct val="0"/>
                </a:spcBef>
                <a:buClrTx/>
                <a:buFontTx/>
                <a:buNone/>
              </a:pPr>
              <a:t>31/08/2021</a:t>
            </a:fld>
            <a:endParaRPr lang="it-IT" altLang="en-US" sz="1300" smtClean="0"/>
          </a:p>
        </p:txBody>
      </p:sp>
      <p:sp>
        <p:nvSpPr>
          <p:cNvPr id="41987"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0D120F41-971C-4B00-A23A-ABD16EAE5423}" type="slidenum">
              <a:rPr lang="it-IT" altLang="en-US" sz="1300" smtClean="0"/>
              <a:pPr eaLnBrk="1" hangingPunct="1">
                <a:spcBef>
                  <a:spcPct val="0"/>
                </a:spcBef>
                <a:buClrTx/>
                <a:buFontTx/>
                <a:buNone/>
              </a:pPr>
              <a:t>17</a:t>
            </a:fld>
            <a:endParaRPr lang="it-IT" altLang="en-US" sz="1300" smtClean="0"/>
          </a:p>
        </p:txBody>
      </p:sp>
      <p:sp>
        <p:nvSpPr>
          <p:cNvPr id="41988"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9" name="Rectangle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8ECD7BFB-FF2D-46B9-9AA0-0CAB07BDC638}" type="datetime1">
              <a:rPr lang="en-GB" altLang="en-US" sz="1300" smtClean="0"/>
              <a:pPr eaLnBrk="1" hangingPunct="1">
                <a:spcBef>
                  <a:spcPct val="0"/>
                </a:spcBef>
                <a:buClrTx/>
                <a:buFontTx/>
                <a:buNone/>
              </a:pPr>
              <a:t>31/08/2021</a:t>
            </a:fld>
            <a:endParaRPr lang="it-IT" altLang="en-US" sz="1300" smtClean="0"/>
          </a:p>
        </p:txBody>
      </p:sp>
      <p:sp>
        <p:nvSpPr>
          <p:cNvPr id="43011"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97E0BF95-825D-47FA-A643-91E592F2C5D4}" type="slidenum">
              <a:rPr lang="it-IT" altLang="en-US" sz="1300" smtClean="0"/>
              <a:pPr eaLnBrk="1" hangingPunct="1">
                <a:spcBef>
                  <a:spcPct val="0"/>
                </a:spcBef>
                <a:buClrTx/>
                <a:buFontTx/>
                <a:buNone/>
              </a:pPr>
              <a:t>18</a:t>
            </a:fld>
            <a:endParaRPr lang="it-IT" altLang="en-US" sz="1300" smtClean="0"/>
          </a:p>
        </p:txBody>
      </p:sp>
      <p:sp>
        <p:nvSpPr>
          <p:cNvPr id="43012"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3" name="Text Box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GB" altLang="en-US" smtClean="0"/>
              <a:t>Only 8 neighbours. </a:t>
            </a:r>
            <a:r>
              <a:rPr lang="fr-FR" altLang="en-US" sz="1500" smtClean="0">
                <a:solidFill>
                  <a:srgbClr val="008000"/>
                </a:solidFill>
              </a:rPr>
              <a:t>A remarkable precision for such a simple local relation.</a:t>
            </a:r>
            <a:endParaRPr lang="en-GB" altLang="en-US" sz="1500" smtClean="0">
              <a:solidFill>
                <a:srgbClr val="008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CC3AA836-919D-48B9-9C5B-97F9B8BF5148}" type="datetime1">
              <a:rPr lang="en-GB" altLang="en-US" sz="1300" smtClean="0"/>
              <a:pPr eaLnBrk="1" hangingPunct="1">
                <a:spcBef>
                  <a:spcPct val="0"/>
                </a:spcBef>
                <a:buClrTx/>
                <a:buFontTx/>
                <a:buNone/>
              </a:pPr>
              <a:t>31/08/2021</a:t>
            </a:fld>
            <a:endParaRPr lang="it-IT" altLang="en-US" sz="1300" smtClean="0"/>
          </a:p>
        </p:txBody>
      </p:sp>
      <p:sp>
        <p:nvSpPr>
          <p:cNvPr id="44035"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DC09DC8F-D28A-4FE3-93AB-48797B31F8D5}" type="slidenum">
              <a:rPr lang="it-IT" altLang="en-US" sz="1300" smtClean="0"/>
              <a:pPr eaLnBrk="1" hangingPunct="1">
                <a:spcBef>
                  <a:spcPct val="0"/>
                </a:spcBef>
                <a:buClrTx/>
                <a:buFontTx/>
                <a:buNone/>
              </a:pPr>
              <a:t>19</a:t>
            </a:fld>
            <a:endParaRPr lang="it-IT" altLang="en-US" sz="1300" smtClean="0"/>
          </a:p>
        </p:txBody>
      </p:sp>
      <p:sp>
        <p:nvSpPr>
          <p:cNvPr id="44036"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7" name="Text Box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GB" altLang="en-US" smtClean="0"/>
              <a:t>Nice, but not very practical.</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FE93C55B-3CD6-48B1-AAD4-6E841F758D81}" type="datetime1">
              <a:rPr lang="en-GB" altLang="en-US" sz="1300" smtClean="0"/>
              <a:pPr eaLnBrk="1" hangingPunct="1">
                <a:spcBef>
                  <a:spcPct val="0"/>
                </a:spcBef>
                <a:buClrTx/>
                <a:buFontTx/>
                <a:buNone/>
              </a:pPr>
              <a:t>31/08/2021</a:t>
            </a:fld>
            <a:endParaRPr lang="it-IT" altLang="en-US" sz="1300" smtClean="0"/>
          </a:p>
        </p:txBody>
      </p:sp>
      <p:sp>
        <p:nvSpPr>
          <p:cNvPr id="45059"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3D8E5D8C-2022-4EEE-B5C2-C7A6B56912B1}" type="slidenum">
              <a:rPr lang="it-IT" altLang="en-US" sz="1300" smtClean="0"/>
              <a:pPr eaLnBrk="1" hangingPunct="1">
                <a:spcBef>
                  <a:spcPct val="0"/>
                </a:spcBef>
                <a:buClrTx/>
                <a:buFontTx/>
                <a:buNone/>
              </a:pPr>
              <a:t>20</a:t>
            </a:fld>
            <a:endParaRPr lang="it-IT" altLang="en-US" sz="1300" smtClean="0"/>
          </a:p>
        </p:txBody>
      </p:sp>
      <p:sp>
        <p:nvSpPr>
          <p:cNvPr id="45060"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1" name="Rectangle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p:sp>
      <p:sp>
        <p:nvSpPr>
          <p:cNvPr id="46083" name="Notes Placeholder 2"/>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6084" name="Date Placeholder 3"/>
          <p:cNvSpPr>
            <a:spLocks noGrp="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DF54C0EC-FB59-4BB2-82EC-3EB753202652}" type="datetime1">
              <a:rPr lang="en-GB" altLang="en-US" sz="1300" smtClean="0"/>
              <a:pPr eaLnBrk="1" hangingPunct="1">
                <a:spcBef>
                  <a:spcPct val="0"/>
                </a:spcBef>
                <a:buClrTx/>
                <a:buFontTx/>
                <a:buNone/>
              </a:pPr>
              <a:t>31/08/2021</a:t>
            </a:fld>
            <a:endParaRPr lang="it-IT" altLang="en-US" sz="1300" smtClean="0"/>
          </a:p>
        </p:txBody>
      </p:sp>
      <p:sp>
        <p:nvSpPr>
          <p:cNvPr id="46085" name="Slide Number Placeholder 4"/>
          <p:cNvSpPr>
            <a:spLocks noGrp="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226543C8-08A5-496E-8CF1-8F14493E057E}" type="slidenum">
              <a:rPr lang="it-IT" altLang="en-US" sz="1300" smtClean="0"/>
              <a:pPr eaLnBrk="1" hangingPunct="1">
                <a:spcBef>
                  <a:spcPct val="0"/>
                </a:spcBef>
                <a:buClrTx/>
                <a:buFontTx/>
                <a:buNone/>
              </a:pPr>
              <a:t>21</a:t>
            </a:fld>
            <a:endParaRPr lang="it-IT" altLang="en-US" sz="13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865A6066-9048-4FA8-ACFA-64B35C7BFD9F}" type="datetime1">
              <a:rPr lang="en-GB" altLang="en-US" sz="1300" smtClean="0"/>
              <a:pPr eaLnBrk="1" hangingPunct="1">
                <a:spcBef>
                  <a:spcPct val="0"/>
                </a:spcBef>
                <a:buClrTx/>
                <a:buFontTx/>
                <a:buNone/>
              </a:pPr>
              <a:t>31/08/2021</a:t>
            </a:fld>
            <a:endParaRPr lang="it-IT" altLang="en-US" sz="1300" smtClean="0"/>
          </a:p>
        </p:txBody>
      </p:sp>
      <p:sp>
        <p:nvSpPr>
          <p:cNvPr id="47107"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314CFF1B-9A09-491F-A209-BA00BFFBAA9E}" type="slidenum">
              <a:rPr lang="it-IT" altLang="en-US" sz="1300" smtClean="0"/>
              <a:pPr eaLnBrk="1" hangingPunct="1">
                <a:spcBef>
                  <a:spcPct val="0"/>
                </a:spcBef>
                <a:buClrTx/>
                <a:buFontTx/>
                <a:buNone/>
              </a:pPr>
              <a:t>22</a:t>
            </a:fld>
            <a:endParaRPr lang="it-IT" altLang="en-US" sz="1300" smtClean="0"/>
          </a:p>
        </p:txBody>
      </p:sp>
      <p:sp>
        <p:nvSpPr>
          <p:cNvPr id="47108"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9" name="Rectangle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2314 isotopes compared.   RMS error 104</a:t>
            </a:r>
            <a:r>
              <a:rPr lang="en-US" baseline="0" dirty="0" smtClean="0"/>
              <a:t> </a:t>
            </a:r>
            <a:r>
              <a:rPr lang="en-US" baseline="0" dirty="0" err="1" smtClean="0"/>
              <a:t>keV</a:t>
            </a:r>
            <a:r>
              <a:rPr lang="en-US" baseline="0" dirty="0" smtClean="0"/>
              <a:t>.</a:t>
            </a:r>
            <a:endParaRPr lang="en-US" dirty="0"/>
          </a:p>
        </p:txBody>
      </p:sp>
      <p:sp>
        <p:nvSpPr>
          <p:cNvPr id="4" name="Date Placeholder 3"/>
          <p:cNvSpPr>
            <a:spLocks noGrp="1"/>
          </p:cNvSpPr>
          <p:nvPr>
            <p:ph type="dt" idx="10"/>
          </p:nvPr>
        </p:nvSpPr>
        <p:spPr/>
        <p:txBody>
          <a:bodyPr/>
          <a:lstStyle/>
          <a:p>
            <a:pPr>
              <a:defRPr/>
            </a:pPr>
            <a:fld id="{6D80082E-AFB7-4102-8327-C4CF2AAABB56}" type="datetime1">
              <a:rPr lang="en-GB" altLang="en-US" smtClean="0"/>
              <a:pPr>
                <a:defRPr/>
              </a:pPr>
              <a:t>31/08/2021</a:t>
            </a:fld>
            <a:endParaRPr lang="it-IT" altLang="en-US"/>
          </a:p>
        </p:txBody>
      </p:sp>
      <p:sp>
        <p:nvSpPr>
          <p:cNvPr id="5" name="Slide Number Placeholder 4"/>
          <p:cNvSpPr>
            <a:spLocks noGrp="1"/>
          </p:cNvSpPr>
          <p:nvPr>
            <p:ph type="sldNum" idx="11"/>
          </p:nvPr>
        </p:nvSpPr>
        <p:spPr/>
        <p:txBody>
          <a:bodyPr/>
          <a:lstStyle/>
          <a:p>
            <a:pPr>
              <a:defRPr/>
            </a:pPr>
            <a:fld id="{2AF2CC77-457E-4AC5-A7E6-593476CA5148}" type="slidenum">
              <a:rPr lang="it-IT" altLang="en-US" smtClean="0"/>
              <a:pPr>
                <a:defRPr/>
              </a:pPr>
              <a:t>24</a:t>
            </a:fld>
            <a:endParaRPr lang="it-IT" altLang="en-US"/>
          </a:p>
        </p:txBody>
      </p:sp>
    </p:spTree>
    <p:extLst>
      <p:ext uri="{BB962C8B-B14F-4D97-AF65-F5344CB8AC3E}">
        <p14:creationId xmlns:p14="http://schemas.microsoft.com/office/powerpoint/2010/main" val="13079979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p:sp>
      <p:sp>
        <p:nvSpPr>
          <p:cNvPr id="48131" name="Notes Placeholder 2"/>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8132" name="Date Placeholder 3"/>
          <p:cNvSpPr>
            <a:spLocks noGrp="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BA69CA26-E6E5-4FB9-B843-C4A0F8206FAD}" type="datetime1">
              <a:rPr lang="en-GB" altLang="en-US" sz="1300" smtClean="0"/>
              <a:pPr eaLnBrk="1" hangingPunct="1">
                <a:spcBef>
                  <a:spcPct val="0"/>
                </a:spcBef>
                <a:buClrTx/>
                <a:buFontTx/>
                <a:buNone/>
              </a:pPr>
              <a:t>31/08/2021</a:t>
            </a:fld>
            <a:endParaRPr lang="it-IT" altLang="en-US" sz="1300" smtClean="0"/>
          </a:p>
        </p:txBody>
      </p:sp>
      <p:sp>
        <p:nvSpPr>
          <p:cNvPr id="48133" name="Slide Number Placeholder 4"/>
          <p:cNvSpPr>
            <a:spLocks noGrp="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8760619C-235E-48B6-BF49-1C44E0BEB3FD}" type="slidenum">
              <a:rPr lang="it-IT" altLang="en-US" sz="1300" smtClean="0"/>
              <a:pPr eaLnBrk="1" hangingPunct="1">
                <a:spcBef>
                  <a:spcPct val="0"/>
                </a:spcBef>
                <a:buClrTx/>
                <a:buFontTx/>
                <a:buNone/>
              </a:pPr>
              <a:t>26</a:t>
            </a:fld>
            <a:endParaRPr lang="it-IT" altLang="en-US" sz="13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DFFCAF4F-55F0-4C7E-BA8B-DC29CBD51FF9}" type="datetime1">
              <a:rPr lang="en-GB" altLang="en-US" sz="1300" smtClean="0"/>
              <a:pPr eaLnBrk="1" hangingPunct="1">
                <a:spcBef>
                  <a:spcPct val="0"/>
                </a:spcBef>
                <a:buClrTx/>
                <a:buFontTx/>
                <a:buNone/>
              </a:pPr>
              <a:t>31/08/2021</a:t>
            </a:fld>
            <a:endParaRPr lang="it-IT" altLang="en-US" sz="1300" smtClean="0"/>
          </a:p>
        </p:txBody>
      </p:sp>
      <p:sp>
        <p:nvSpPr>
          <p:cNvPr id="49155"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B835E700-094E-45F2-94E0-311D16384EBF}" type="slidenum">
              <a:rPr lang="it-IT" altLang="en-US" sz="1300" smtClean="0"/>
              <a:pPr eaLnBrk="1" hangingPunct="1">
                <a:spcBef>
                  <a:spcPct val="0"/>
                </a:spcBef>
                <a:buClrTx/>
                <a:buFontTx/>
                <a:buNone/>
              </a:pPr>
              <a:t>31</a:t>
            </a:fld>
            <a:endParaRPr lang="it-IT" altLang="en-US" sz="1300" smtClean="0"/>
          </a:p>
        </p:txBody>
      </p:sp>
      <p:sp>
        <p:nvSpPr>
          <p:cNvPr id="49156"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7" name="Rectangle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097EE269-A38D-4EC9-A514-32515286E305}" type="datetime1">
              <a:rPr lang="en-GB" altLang="en-US" sz="1300" smtClean="0"/>
              <a:pPr eaLnBrk="1" hangingPunct="1">
                <a:spcBef>
                  <a:spcPct val="0"/>
                </a:spcBef>
                <a:buClrTx/>
                <a:buFontTx/>
                <a:buNone/>
              </a:pPr>
              <a:t>31/08/2021</a:t>
            </a:fld>
            <a:endParaRPr lang="it-IT" altLang="en-US" sz="1300" smtClean="0"/>
          </a:p>
        </p:txBody>
      </p:sp>
      <p:sp>
        <p:nvSpPr>
          <p:cNvPr id="32771"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2AB086DF-BC96-415C-968E-F53E579F40BE}" type="slidenum">
              <a:rPr lang="it-IT" altLang="en-US" sz="1300" smtClean="0"/>
              <a:pPr eaLnBrk="1" hangingPunct="1">
                <a:spcBef>
                  <a:spcPct val="0"/>
                </a:spcBef>
                <a:buClrTx/>
                <a:buFontTx/>
                <a:buNone/>
              </a:pPr>
              <a:t>4</a:t>
            </a:fld>
            <a:endParaRPr lang="it-IT" altLang="en-US" sz="1300" smtClean="0"/>
          </a:p>
        </p:txBody>
      </p:sp>
      <p:sp>
        <p:nvSpPr>
          <p:cNvPr id="32772"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3" name="Text Box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9000" tIns="49680" rIns="99000" bIns="49680"/>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en-US" dirty="0" smtClean="0">
                <a:ea typeface="SimSun" pitchFamily="2" charset="-122"/>
              </a:rPr>
              <a:t>Spins also add up to 0 in this case!  Easily rearranged to calculate proton and neutron separation energies.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p:sp>
      <p:sp>
        <p:nvSpPr>
          <p:cNvPr id="33795" name="Notes Placeholder 2"/>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a:t>
            </a:r>
            <a:r>
              <a:rPr lang="en-GB" altLang="en-US" smtClean="0"/>
              <a:t>o account of shell structure.</a:t>
            </a:r>
            <a:endParaRPr lang="en-US" altLang="en-US" smtClean="0"/>
          </a:p>
        </p:txBody>
      </p:sp>
      <p:sp>
        <p:nvSpPr>
          <p:cNvPr id="33796" name="Date Placeholder 3"/>
          <p:cNvSpPr>
            <a:spLocks noGrp="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9672193D-3FA9-49AF-8F74-BA081F8A721C}" type="datetime1">
              <a:rPr lang="en-GB" altLang="en-US" sz="1300" smtClean="0"/>
              <a:pPr eaLnBrk="1" hangingPunct="1">
                <a:spcBef>
                  <a:spcPct val="0"/>
                </a:spcBef>
                <a:buClrTx/>
                <a:buFontTx/>
                <a:buNone/>
              </a:pPr>
              <a:t>31/08/2021</a:t>
            </a:fld>
            <a:endParaRPr lang="it-IT" altLang="en-US" sz="1300" smtClean="0"/>
          </a:p>
        </p:txBody>
      </p:sp>
      <p:sp>
        <p:nvSpPr>
          <p:cNvPr id="33797" name="Slide Number Placeholder 4"/>
          <p:cNvSpPr>
            <a:spLocks noGrp="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2332AEA5-B17E-4F26-B215-CFC064531489}" type="slidenum">
              <a:rPr lang="it-IT" altLang="en-US" sz="1300" smtClean="0"/>
              <a:pPr eaLnBrk="1" hangingPunct="1">
                <a:spcBef>
                  <a:spcPct val="0"/>
                </a:spcBef>
                <a:buClrTx/>
                <a:buFontTx/>
                <a:buNone/>
              </a:pPr>
              <a:t>5</a:t>
            </a:fld>
            <a:endParaRPr lang="it-IT" altLang="en-US" sz="13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311A67B1-326F-4920-A8F9-52F946197E7B}" type="datetime1">
              <a:rPr lang="en-GB" altLang="en-US" sz="1300" smtClean="0"/>
              <a:pPr eaLnBrk="1" hangingPunct="1">
                <a:spcBef>
                  <a:spcPct val="0"/>
                </a:spcBef>
                <a:buClrTx/>
                <a:buFontTx/>
                <a:buNone/>
              </a:pPr>
              <a:t>31/08/2021</a:t>
            </a:fld>
            <a:endParaRPr lang="it-IT" altLang="en-US" sz="1300" smtClean="0"/>
          </a:p>
        </p:txBody>
      </p:sp>
      <p:sp>
        <p:nvSpPr>
          <p:cNvPr id="34819"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D050CF92-262A-4837-8996-2B611BC5942E}" type="slidenum">
              <a:rPr lang="it-IT" altLang="en-US" sz="1300" smtClean="0"/>
              <a:pPr eaLnBrk="1" hangingPunct="1">
                <a:spcBef>
                  <a:spcPct val="0"/>
                </a:spcBef>
                <a:buClrTx/>
                <a:buFontTx/>
                <a:buNone/>
              </a:pPr>
              <a:t>6</a:t>
            </a:fld>
            <a:endParaRPr lang="it-IT" altLang="en-US" sz="1300" smtClean="0"/>
          </a:p>
        </p:txBody>
      </p:sp>
      <p:sp>
        <p:nvSpPr>
          <p:cNvPr id="34820"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1" name="Rectangle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p:sp>
      <p:sp>
        <p:nvSpPr>
          <p:cNvPr id="35843" name="Notes Placeholder 2"/>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r>
              <a:rPr lang="it-IT" altLang="it-IT" dirty="0" smtClean="0"/>
              <a:t>Using Nuclear Masses Toolkit –see </a:t>
            </a:r>
            <a:r>
              <a:rPr lang="it-IT" altLang="it-IT" dirty="0" smtClean="0">
                <a:hlinkClick r:id="rId3"/>
              </a:rPr>
              <a:t>http://www.nuclearmasses.org/resources.html</a:t>
            </a:r>
            <a:endParaRPr lang="it-IT" altLang="it-IT" dirty="0" smtClean="0"/>
          </a:p>
        </p:txBody>
      </p:sp>
      <p:sp>
        <p:nvSpPr>
          <p:cNvPr id="35844" name="Date Placeholder 3"/>
          <p:cNvSpPr>
            <a:spLocks noGrp="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A45D28AB-38C1-4BFB-8B05-4B39AA7565F9}" type="datetime1">
              <a:rPr lang="en-GB" altLang="en-US" sz="1300" smtClean="0"/>
              <a:pPr eaLnBrk="1" hangingPunct="1">
                <a:spcBef>
                  <a:spcPct val="0"/>
                </a:spcBef>
                <a:buClrTx/>
                <a:buFontTx/>
                <a:buNone/>
              </a:pPr>
              <a:t>31/08/2021</a:t>
            </a:fld>
            <a:endParaRPr lang="it-IT" altLang="en-US" sz="1300" smtClean="0"/>
          </a:p>
        </p:txBody>
      </p:sp>
      <p:sp>
        <p:nvSpPr>
          <p:cNvPr id="35845" name="Slide Number Placeholder 4"/>
          <p:cNvSpPr>
            <a:spLocks noGrp="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D50ED22A-8E3B-41ED-8954-3B4A9ACCF330}" type="slidenum">
              <a:rPr lang="it-IT" altLang="en-US" sz="1300" smtClean="0"/>
              <a:pPr eaLnBrk="1" hangingPunct="1">
                <a:spcBef>
                  <a:spcPct val="0"/>
                </a:spcBef>
                <a:buClrTx/>
                <a:buFontTx/>
                <a:buNone/>
              </a:pPr>
              <a:t>9</a:t>
            </a:fld>
            <a:endParaRPr lang="it-IT" altLang="en-US" sz="13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B84837D7-9968-410F-99C9-8C78462601A3}" type="datetime1">
              <a:rPr lang="en-GB" altLang="en-US" sz="1300" smtClean="0"/>
              <a:pPr eaLnBrk="1" hangingPunct="1">
                <a:spcBef>
                  <a:spcPct val="0"/>
                </a:spcBef>
                <a:buClrTx/>
                <a:buFontTx/>
                <a:buNone/>
              </a:pPr>
              <a:t>31/08/2021</a:t>
            </a:fld>
            <a:endParaRPr lang="it-IT" altLang="en-US" sz="1300" smtClean="0"/>
          </a:p>
        </p:txBody>
      </p:sp>
      <p:sp>
        <p:nvSpPr>
          <p:cNvPr id="36867"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803D42A1-2835-477A-94EC-75E04886DF5F}" type="slidenum">
              <a:rPr lang="it-IT" altLang="en-US" sz="1300" smtClean="0"/>
              <a:pPr eaLnBrk="1" hangingPunct="1">
                <a:spcBef>
                  <a:spcPct val="0"/>
                </a:spcBef>
                <a:buClrTx/>
                <a:buFontTx/>
                <a:buNone/>
              </a:pPr>
              <a:t>12</a:t>
            </a:fld>
            <a:endParaRPr lang="it-IT" altLang="en-US" sz="1300" smtClean="0"/>
          </a:p>
        </p:txBody>
      </p:sp>
      <p:sp>
        <p:nvSpPr>
          <p:cNvPr id="36868" name="Rectangle 2"/>
          <p:cNvSpPr>
            <a:spLocks noGrp="1" noRot="1" noChangeAspect="1" noChangeArrowheads="1" noTextEdit="1"/>
          </p:cNvSpPr>
          <p:nvPr>
            <p:ph type="sldImg"/>
          </p:nvPr>
        </p:nvSpPr>
        <p:spPr>
          <a:xfrm>
            <a:off x="992188" y="768350"/>
            <a:ext cx="5118100" cy="3838575"/>
          </a:xfrm>
        </p:spPr>
      </p:sp>
      <p:sp>
        <p:nvSpPr>
          <p:cNvPr id="36869" name="Text Box 3"/>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GB" altLang="en-US" smtClean="0"/>
              <a:t>Columns, rows, and the transverse diagonal sum to 0.  Global formula also used by Janecke &amp; Masson.</a:t>
            </a:r>
          </a:p>
          <a:p>
            <a:r>
              <a:rPr lang="en-GB" altLang="en-US" i="1" smtClean="0"/>
              <a:t>M(N+2,Z-2) – M(N,Z) + M(N,Z-1) – M(N+1,Z-2) + M(N+1,Z) – M(N+2,Z-1) </a:t>
            </a:r>
            <a:r>
              <a:rPr lang="en-GB" altLang="en-US" smtClean="0"/>
              <a:t>≈</a:t>
            </a:r>
            <a:r>
              <a:rPr lang="en-GB" altLang="en-US" i="1" smtClean="0"/>
              <a:t> 0</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p:sp>
      <p:sp>
        <p:nvSpPr>
          <p:cNvPr id="37891" name="Notes Placeholder 2"/>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Gn() are arbitrary functions of integer arguments.</a:t>
            </a:r>
          </a:p>
        </p:txBody>
      </p:sp>
      <p:sp>
        <p:nvSpPr>
          <p:cNvPr id="37892" name="Date Placeholder 3"/>
          <p:cNvSpPr>
            <a:spLocks noGrp="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BAC874FD-65F5-464B-B479-66C40DD96599}" type="datetime1">
              <a:rPr lang="en-GB" altLang="en-US" sz="1300" smtClean="0"/>
              <a:pPr eaLnBrk="1" hangingPunct="1">
                <a:spcBef>
                  <a:spcPct val="0"/>
                </a:spcBef>
                <a:buClrTx/>
                <a:buFontTx/>
                <a:buNone/>
              </a:pPr>
              <a:t>31/08/2021</a:t>
            </a:fld>
            <a:endParaRPr lang="it-IT" altLang="en-US" sz="1300" smtClean="0"/>
          </a:p>
        </p:txBody>
      </p:sp>
      <p:sp>
        <p:nvSpPr>
          <p:cNvPr id="37893" name="Slide Number Placeholder 4"/>
          <p:cNvSpPr>
            <a:spLocks noGrp="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B65F2DB2-A8B6-4C1D-A40F-DE406373BF6A}" type="slidenum">
              <a:rPr lang="it-IT" altLang="en-US" sz="1300" smtClean="0"/>
              <a:pPr eaLnBrk="1" hangingPunct="1">
                <a:spcBef>
                  <a:spcPct val="0"/>
                </a:spcBef>
                <a:buClrTx/>
                <a:buFontTx/>
                <a:buNone/>
              </a:pPr>
              <a:t>13</a:t>
            </a:fld>
            <a:endParaRPr lang="it-IT" altLang="en-US" sz="13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7077AE1A-7121-4E30-9BDA-3EB83647ED1C}" type="datetime1">
              <a:rPr lang="en-GB" altLang="en-US" sz="1300" smtClean="0"/>
              <a:pPr eaLnBrk="1" hangingPunct="1">
                <a:spcBef>
                  <a:spcPct val="0"/>
                </a:spcBef>
                <a:buClrTx/>
                <a:buFontTx/>
                <a:buNone/>
              </a:pPr>
              <a:t>31/08/2021</a:t>
            </a:fld>
            <a:endParaRPr lang="it-IT" altLang="en-US" sz="1300" smtClean="0"/>
          </a:p>
        </p:txBody>
      </p:sp>
      <p:sp>
        <p:nvSpPr>
          <p:cNvPr id="38915"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4F7A422B-3E59-4702-95EF-9FF1B44E8088}" type="slidenum">
              <a:rPr lang="it-IT" altLang="en-US" sz="1300" smtClean="0"/>
              <a:pPr eaLnBrk="1" hangingPunct="1">
                <a:spcBef>
                  <a:spcPct val="0"/>
                </a:spcBef>
                <a:buClrTx/>
                <a:buFontTx/>
                <a:buNone/>
              </a:pPr>
              <a:t>14</a:t>
            </a:fld>
            <a:endParaRPr lang="it-IT" altLang="en-US" sz="1300" smtClean="0"/>
          </a:p>
        </p:txBody>
      </p:sp>
      <p:sp>
        <p:nvSpPr>
          <p:cNvPr id="38916" name="Rectangle 2"/>
          <p:cNvSpPr>
            <a:spLocks noGrp="1" noRot="1" noChangeAspect="1" noChangeArrowheads="1" noTextEdit="1"/>
          </p:cNvSpPr>
          <p:nvPr>
            <p:ph type="sldImg"/>
          </p:nvPr>
        </p:nvSpPr>
        <p:spPr>
          <a:xfrm>
            <a:off x="992188" y="768350"/>
            <a:ext cx="5118100" cy="3838575"/>
          </a:xfrm>
        </p:spPr>
      </p:sp>
      <p:sp>
        <p:nvSpPr>
          <p:cNvPr id="38917" name="Text Box 3"/>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GB" altLang="en-US" smtClean="0"/>
              <a:t>Can we transform the local relations (e.g. partial difference equations) into partial differential equations and find the general solution? General solution satisfies local relation exactly.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3"/>
          <p:cNvSpPr>
            <a:spLocks noGrp="1" noChangeArrowheads="1"/>
          </p:cNvSpPr>
          <p:nvPr>
            <p:ph type="dt"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D3895E97-6EA7-4AE3-B5DF-5202AA3CFFD0}" type="datetime1">
              <a:rPr lang="en-GB" altLang="en-US" sz="1300" smtClean="0"/>
              <a:pPr eaLnBrk="1" hangingPunct="1">
                <a:spcBef>
                  <a:spcPct val="0"/>
                </a:spcBef>
                <a:buClrTx/>
                <a:buFontTx/>
                <a:buNone/>
              </a:pPr>
              <a:t>31/08/2021</a:t>
            </a:fld>
            <a:endParaRPr lang="it-IT" altLang="en-US" sz="1300" smtClean="0"/>
          </a:p>
        </p:txBody>
      </p:sp>
      <p:sp>
        <p:nvSpPr>
          <p:cNvPr id="39939"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5D5D490B-9706-410E-939E-E95666372C2A}" type="slidenum">
              <a:rPr lang="it-IT" altLang="en-US" sz="1300" smtClean="0"/>
              <a:pPr eaLnBrk="1" hangingPunct="1">
                <a:spcBef>
                  <a:spcPct val="0"/>
                </a:spcBef>
                <a:buClrTx/>
                <a:buFontTx/>
                <a:buNone/>
              </a:pPr>
              <a:t>15</a:t>
            </a:fld>
            <a:endParaRPr lang="it-IT" altLang="en-US" sz="1300" smtClean="0"/>
          </a:p>
        </p:txBody>
      </p:sp>
      <p:sp>
        <p:nvSpPr>
          <p:cNvPr id="39940" name="Rectangle 1"/>
          <p:cNvSpPr>
            <a:spLocks noGrp="1" noRot="1" noChangeAspect="1" noChangeArrowheads="1" noTextEdit="1"/>
          </p:cNvSpPr>
          <p:nvPr>
            <p:ph type="sldImg"/>
          </p:nvPr>
        </p:nvSpPr>
        <p:spPr>
          <a:xfrm>
            <a:off x="992188" y="768350"/>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1" name="Rectangle 2"/>
          <p:cNvSpPr>
            <a:spLocks noGrp="1" noChangeArrowheads="1"/>
          </p:cNvSpPr>
          <p:nvPr>
            <p:ph type="body" idx="1"/>
          </p:nvPr>
        </p:nvSpPr>
        <p:spPr>
          <a:xfrm>
            <a:off x="711200" y="4860925"/>
            <a:ext cx="5680075" cy="4605338"/>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idx="10"/>
          </p:nvPr>
        </p:nvSpPr>
        <p:spPr>
          <a:ln/>
        </p:spPr>
        <p:txBody>
          <a:bodyPr/>
          <a:lstStyle>
            <a:lvl1pPr>
              <a:defRPr/>
            </a:lvl1pPr>
          </a:lstStyle>
          <a:p>
            <a:pPr>
              <a:defRPr/>
            </a:pPr>
            <a:fld id="{56DC2AB1-FAEC-4257-873C-BF7FD412AFA4}" type="datetime5">
              <a:rPr lang="en-US" altLang="en-US" smtClean="0"/>
              <a:t>31-Aug-21</a:t>
            </a:fld>
            <a:r>
              <a:rPr lang="en-GB" altLang="en-US" smtClean="0"/>
              <a:t>06/04/12</a:t>
            </a:r>
            <a:endParaRPr lang="en-GB" altLang="en-US"/>
          </a:p>
        </p:txBody>
      </p:sp>
      <p:sp>
        <p:nvSpPr>
          <p:cNvPr id="5"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A6AEDEC7-1CF1-46ED-BFDC-09F3502DDC33}" type="slidenum">
              <a:rPr lang="en-US" altLang="en-US"/>
              <a:pPr>
                <a:defRPr/>
              </a:pPr>
              <a:t>‹#›</a:t>
            </a:fld>
            <a:endParaRPr lang="en-US" altLang="en-US"/>
          </a:p>
        </p:txBody>
      </p:sp>
    </p:spTree>
    <p:extLst>
      <p:ext uri="{BB962C8B-B14F-4D97-AF65-F5344CB8AC3E}">
        <p14:creationId xmlns:p14="http://schemas.microsoft.com/office/powerpoint/2010/main" val="4191254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fld id="{DF480300-DA37-4A3F-8D04-16DC0A6D85F2}" type="datetime5">
              <a:rPr lang="en-US" altLang="en-US" smtClean="0"/>
              <a:t>31-Aug-21</a:t>
            </a:fld>
            <a:r>
              <a:rPr lang="en-GB" altLang="en-US" smtClean="0"/>
              <a:t>06/04/12</a:t>
            </a:r>
            <a:endParaRPr lang="en-GB" altLang="en-US"/>
          </a:p>
        </p:txBody>
      </p:sp>
      <p:sp>
        <p:nvSpPr>
          <p:cNvPr id="5"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28C2399B-C3A1-4616-BB56-9D2DBE5F17A9}" type="slidenum">
              <a:rPr lang="en-US" altLang="en-US"/>
              <a:pPr>
                <a:defRPr/>
              </a:pPr>
              <a:t>‹#›</a:t>
            </a:fld>
            <a:endParaRPr lang="en-US" altLang="en-US"/>
          </a:p>
        </p:txBody>
      </p:sp>
    </p:spTree>
    <p:extLst>
      <p:ext uri="{BB962C8B-B14F-4D97-AF65-F5344CB8AC3E}">
        <p14:creationId xmlns:p14="http://schemas.microsoft.com/office/powerpoint/2010/main" val="3831213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5813" cy="6007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19800" cy="6007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fld id="{C216F01E-46A4-4E0C-871B-8CA4DA527AF6}" type="datetime5">
              <a:rPr lang="en-US" altLang="en-US" smtClean="0"/>
              <a:t>31-Aug-21</a:t>
            </a:fld>
            <a:r>
              <a:rPr lang="en-GB" altLang="en-US" smtClean="0"/>
              <a:t>06/04/12</a:t>
            </a:r>
            <a:endParaRPr lang="en-GB" altLang="en-US"/>
          </a:p>
        </p:txBody>
      </p:sp>
      <p:sp>
        <p:nvSpPr>
          <p:cNvPr id="5"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BA82F0B1-9D28-4E2B-A963-EDD9EEB8A7A2}" type="slidenum">
              <a:rPr lang="en-US" altLang="en-US"/>
              <a:pPr>
                <a:defRPr/>
              </a:pPr>
              <a:t>‹#›</a:t>
            </a:fld>
            <a:endParaRPr lang="en-US" altLang="en-US"/>
          </a:p>
        </p:txBody>
      </p:sp>
    </p:spTree>
    <p:extLst>
      <p:ext uri="{BB962C8B-B14F-4D97-AF65-F5344CB8AC3E}">
        <p14:creationId xmlns:p14="http://schemas.microsoft.com/office/powerpoint/2010/main" val="2216948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2213" cy="1293812"/>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19263"/>
            <a:ext cx="4037013" cy="4410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646613" y="1719263"/>
            <a:ext cx="4038600" cy="4410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fld id="{995E2B81-7745-4ABD-BE96-0C401F14E5E6}" type="datetime5">
              <a:rPr lang="en-US" altLang="en-US" smtClean="0"/>
              <a:t>31-Aug-21</a:t>
            </a:fld>
            <a:r>
              <a:rPr lang="en-GB" altLang="en-US" smtClean="0"/>
              <a:t>06/04/12</a:t>
            </a:r>
            <a:endParaRPr lang="en-GB" altLang="en-US"/>
          </a:p>
        </p:txBody>
      </p:sp>
      <p:sp>
        <p:nvSpPr>
          <p:cNvPr id="6"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457D5510-7493-4465-806B-1398F5E54412}" type="slidenum">
              <a:rPr lang="en-US" altLang="en-US"/>
              <a:pPr>
                <a:defRPr/>
              </a:pPr>
              <a:t>‹#›</a:t>
            </a:fld>
            <a:endParaRPr lang="en-US" altLang="en-US"/>
          </a:p>
        </p:txBody>
      </p:sp>
    </p:spTree>
    <p:extLst>
      <p:ext uri="{BB962C8B-B14F-4D97-AF65-F5344CB8AC3E}">
        <p14:creationId xmlns:p14="http://schemas.microsoft.com/office/powerpoint/2010/main" val="2119348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2213" cy="129381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19263"/>
            <a:ext cx="4037013" cy="4410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719263"/>
            <a:ext cx="4038600" cy="4410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fld id="{5D7458BE-CD70-4137-B2A7-0A9FD5B44208}" type="datetime5">
              <a:rPr lang="en-US" altLang="en-US" smtClean="0"/>
              <a:t>31-Aug-21</a:t>
            </a:fld>
            <a:r>
              <a:rPr lang="en-GB" altLang="en-US" smtClean="0"/>
              <a:t>06/04/12</a:t>
            </a:r>
            <a:endParaRPr lang="en-GB" altLang="en-US"/>
          </a:p>
        </p:txBody>
      </p:sp>
      <p:sp>
        <p:nvSpPr>
          <p:cNvPr id="6"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262CD53D-E689-468D-97E8-B1418841C489}" type="slidenum">
              <a:rPr lang="en-US" altLang="en-US"/>
              <a:pPr>
                <a:defRPr/>
              </a:pPr>
              <a:t>‹#›</a:t>
            </a:fld>
            <a:endParaRPr lang="en-US" altLang="en-US"/>
          </a:p>
        </p:txBody>
      </p:sp>
    </p:spTree>
    <p:extLst>
      <p:ext uri="{BB962C8B-B14F-4D97-AF65-F5344CB8AC3E}">
        <p14:creationId xmlns:p14="http://schemas.microsoft.com/office/powerpoint/2010/main" val="4164866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2213" cy="1293812"/>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19263"/>
            <a:ext cx="8228013"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4000500"/>
            <a:ext cx="8228013" cy="2128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fld id="{A38EA416-E425-4510-90E6-CFEA7B383C1C}" type="datetime5">
              <a:rPr lang="en-US" altLang="en-US" smtClean="0"/>
              <a:t>31-Aug-21</a:t>
            </a:fld>
            <a:r>
              <a:rPr lang="en-GB" altLang="en-US" smtClean="0"/>
              <a:t>06/04/12</a:t>
            </a:r>
            <a:endParaRPr lang="en-GB" altLang="en-US"/>
          </a:p>
        </p:txBody>
      </p:sp>
      <p:sp>
        <p:nvSpPr>
          <p:cNvPr id="6"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6AD56889-10D2-4B2A-A087-E2B967DC2C2E}" type="slidenum">
              <a:rPr lang="en-US" altLang="en-US"/>
              <a:pPr>
                <a:defRPr/>
              </a:pPr>
              <a:t>‹#›</a:t>
            </a:fld>
            <a:endParaRPr lang="en-US" altLang="en-US"/>
          </a:p>
        </p:txBody>
      </p:sp>
    </p:spTree>
    <p:extLst>
      <p:ext uri="{BB962C8B-B14F-4D97-AF65-F5344CB8AC3E}">
        <p14:creationId xmlns:p14="http://schemas.microsoft.com/office/powerpoint/2010/main" val="1083030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fld id="{02BCBA88-213D-4770-AE74-AF52D08D7688}" type="datetime5">
              <a:rPr lang="en-US" altLang="en-US" smtClean="0"/>
              <a:t>31-Aug-21</a:t>
            </a:fld>
            <a:r>
              <a:rPr lang="en-GB" altLang="en-US" smtClean="0"/>
              <a:t>06/04/12</a:t>
            </a:r>
            <a:endParaRPr lang="en-GB" altLang="en-US"/>
          </a:p>
        </p:txBody>
      </p:sp>
      <p:sp>
        <p:nvSpPr>
          <p:cNvPr id="5"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5"/>
          <p:cNvSpPr>
            <a:spLocks noGrp="1" noChangeArrowheads="1"/>
          </p:cNvSpPr>
          <p:nvPr>
            <p:ph type="sldNum" idx="12"/>
          </p:nvPr>
        </p:nvSpPr>
        <p:spPr>
          <a:ln/>
        </p:spPr>
        <p:txBody>
          <a:bodyPr/>
          <a:lstStyle>
            <a:lvl1pPr>
              <a:defRPr/>
            </a:lvl1pPr>
          </a:lstStyle>
          <a:p>
            <a:pPr>
              <a:defRPr/>
            </a:pPr>
            <a:fld id="{D0E1589B-423A-45C9-B77C-1646E0D60B04}" type="slidenum">
              <a:rPr lang="en-US" altLang="en-US"/>
              <a:pPr>
                <a:defRPr/>
              </a:pPr>
              <a:t>‹#›</a:t>
            </a:fld>
            <a:endParaRPr lang="en-US" altLang="en-US"/>
          </a:p>
        </p:txBody>
      </p:sp>
    </p:spTree>
    <p:extLst>
      <p:ext uri="{BB962C8B-B14F-4D97-AF65-F5344CB8AC3E}">
        <p14:creationId xmlns:p14="http://schemas.microsoft.com/office/powerpoint/2010/main" val="792267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9DD8AF44-A456-4321-A9F5-854187F6C7D1}" type="datetime5">
              <a:rPr lang="en-US" altLang="en-US" smtClean="0"/>
              <a:t>31-Aug-21</a:t>
            </a:fld>
            <a:r>
              <a:rPr lang="en-GB" altLang="en-US" smtClean="0"/>
              <a:t>06/04/12</a:t>
            </a:r>
            <a:endParaRPr lang="en-GB" altLang="en-US"/>
          </a:p>
        </p:txBody>
      </p:sp>
      <p:sp>
        <p:nvSpPr>
          <p:cNvPr id="5"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5"/>
          <p:cNvSpPr>
            <a:spLocks noGrp="1" noChangeArrowheads="1"/>
          </p:cNvSpPr>
          <p:nvPr>
            <p:ph type="sldNum" idx="12"/>
          </p:nvPr>
        </p:nvSpPr>
        <p:spPr>
          <a:ln/>
        </p:spPr>
        <p:txBody>
          <a:bodyPr/>
          <a:lstStyle>
            <a:lvl1pPr>
              <a:defRPr/>
            </a:lvl1pPr>
          </a:lstStyle>
          <a:p>
            <a:pPr>
              <a:defRPr/>
            </a:pPr>
            <a:fld id="{114ADAD9-9A90-45C2-B57C-361E9481B4F7}" type="slidenum">
              <a:rPr lang="en-US" altLang="en-US"/>
              <a:pPr>
                <a:defRPr/>
              </a:pPr>
              <a:t>‹#›</a:t>
            </a:fld>
            <a:endParaRPr lang="en-US" altLang="en-US"/>
          </a:p>
        </p:txBody>
      </p:sp>
    </p:spTree>
    <p:extLst>
      <p:ext uri="{BB962C8B-B14F-4D97-AF65-F5344CB8AC3E}">
        <p14:creationId xmlns:p14="http://schemas.microsoft.com/office/powerpoint/2010/main" val="549805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fld id="{DA403A6B-CB75-4E16-A742-5EAA4B8E57A0}" type="datetime5">
              <a:rPr lang="en-US" altLang="en-US" smtClean="0"/>
              <a:t>31-Aug-21</a:t>
            </a:fld>
            <a:r>
              <a:rPr lang="en-GB" altLang="en-US" smtClean="0"/>
              <a:t>06/04/12</a:t>
            </a:r>
            <a:endParaRPr lang="en-GB" altLang="en-US"/>
          </a:p>
        </p:txBody>
      </p:sp>
      <p:sp>
        <p:nvSpPr>
          <p:cNvPr id="5"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5"/>
          <p:cNvSpPr>
            <a:spLocks noGrp="1" noChangeArrowheads="1"/>
          </p:cNvSpPr>
          <p:nvPr>
            <p:ph type="sldNum" idx="12"/>
          </p:nvPr>
        </p:nvSpPr>
        <p:spPr>
          <a:ln/>
        </p:spPr>
        <p:txBody>
          <a:bodyPr/>
          <a:lstStyle>
            <a:lvl1pPr>
              <a:defRPr/>
            </a:lvl1pPr>
          </a:lstStyle>
          <a:p>
            <a:pPr>
              <a:defRPr/>
            </a:pPr>
            <a:fld id="{8AF32BD2-6B49-464F-8928-CB59CA5AA4E3}" type="slidenum">
              <a:rPr lang="en-US" altLang="en-US"/>
              <a:pPr>
                <a:defRPr/>
              </a:pPr>
              <a:t>‹#›</a:t>
            </a:fld>
            <a:endParaRPr lang="en-US" altLang="en-US"/>
          </a:p>
        </p:txBody>
      </p:sp>
    </p:spTree>
    <p:extLst>
      <p:ext uri="{BB962C8B-B14F-4D97-AF65-F5344CB8AC3E}">
        <p14:creationId xmlns:p14="http://schemas.microsoft.com/office/powerpoint/2010/main" val="3186830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fld id="{DD414BDC-49CA-46A8-939D-DBDB2613BA98}" type="datetime5">
              <a:rPr lang="en-US" altLang="en-US" smtClean="0"/>
              <a:t>31-Aug-21</a:t>
            </a:fld>
            <a:r>
              <a:rPr lang="en-GB" altLang="en-US" smtClean="0"/>
              <a:t>06/04/12</a:t>
            </a:r>
            <a:endParaRPr lang="en-GB" altLang="en-US"/>
          </a:p>
        </p:txBody>
      </p:sp>
      <p:sp>
        <p:nvSpPr>
          <p:cNvPr id="6"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5"/>
          <p:cNvSpPr>
            <a:spLocks noGrp="1" noChangeArrowheads="1"/>
          </p:cNvSpPr>
          <p:nvPr>
            <p:ph type="sldNum" idx="12"/>
          </p:nvPr>
        </p:nvSpPr>
        <p:spPr>
          <a:ln/>
        </p:spPr>
        <p:txBody>
          <a:bodyPr/>
          <a:lstStyle>
            <a:lvl1pPr>
              <a:defRPr/>
            </a:lvl1pPr>
          </a:lstStyle>
          <a:p>
            <a:pPr>
              <a:defRPr/>
            </a:pPr>
            <a:fld id="{18128C0F-F38C-40BE-8C12-814A25D96E56}" type="slidenum">
              <a:rPr lang="en-US" altLang="en-US"/>
              <a:pPr>
                <a:defRPr/>
              </a:pPr>
              <a:t>‹#›</a:t>
            </a:fld>
            <a:endParaRPr lang="en-US" altLang="en-US"/>
          </a:p>
        </p:txBody>
      </p:sp>
    </p:spTree>
    <p:extLst>
      <p:ext uri="{BB962C8B-B14F-4D97-AF65-F5344CB8AC3E}">
        <p14:creationId xmlns:p14="http://schemas.microsoft.com/office/powerpoint/2010/main" val="3104858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
          <p:cNvSpPr>
            <a:spLocks noGrp="1" noChangeArrowheads="1"/>
          </p:cNvSpPr>
          <p:nvPr>
            <p:ph type="dt" idx="10"/>
          </p:nvPr>
        </p:nvSpPr>
        <p:spPr>
          <a:ln/>
        </p:spPr>
        <p:txBody>
          <a:bodyPr/>
          <a:lstStyle>
            <a:lvl1pPr>
              <a:defRPr/>
            </a:lvl1pPr>
          </a:lstStyle>
          <a:p>
            <a:pPr>
              <a:defRPr/>
            </a:pPr>
            <a:fld id="{350A1C12-C1DB-4D5B-8D36-8BE6EC3CEB68}" type="datetime5">
              <a:rPr lang="en-US" altLang="en-US" smtClean="0"/>
              <a:t>31-Aug-21</a:t>
            </a:fld>
            <a:r>
              <a:rPr lang="en-GB" altLang="en-US" smtClean="0"/>
              <a:t>06/04/12</a:t>
            </a:r>
            <a:endParaRPr lang="en-GB" altLang="en-US"/>
          </a:p>
        </p:txBody>
      </p:sp>
      <p:sp>
        <p:nvSpPr>
          <p:cNvPr id="8"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9" name="Rectangle 5"/>
          <p:cNvSpPr>
            <a:spLocks noGrp="1" noChangeArrowheads="1"/>
          </p:cNvSpPr>
          <p:nvPr>
            <p:ph type="sldNum" idx="12"/>
          </p:nvPr>
        </p:nvSpPr>
        <p:spPr>
          <a:ln/>
        </p:spPr>
        <p:txBody>
          <a:bodyPr/>
          <a:lstStyle>
            <a:lvl1pPr>
              <a:defRPr/>
            </a:lvl1pPr>
          </a:lstStyle>
          <a:p>
            <a:pPr>
              <a:defRPr/>
            </a:pPr>
            <a:fld id="{397B95CA-56C9-4D73-9818-0C8F5ECCA433}" type="slidenum">
              <a:rPr lang="en-US" altLang="en-US"/>
              <a:pPr>
                <a:defRPr/>
              </a:pPr>
              <a:t>‹#›</a:t>
            </a:fld>
            <a:endParaRPr lang="en-US" altLang="en-US"/>
          </a:p>
        </p:txBody>
      </p:sp>
    </p:spTree>
    <p:extLst>
      <p:ext uri="{BB962C8B-B14F-4D97-AF65-F5344CB8AC3E}">
        <p14:creationId xmlns:p14="http://schemas.microsoft.com/office/powerpoint/2010/main" val="327568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fld id="{0227C7E3-CF7F-462A-9B73-5DF953EB8A85}" type="datetime5">
              <a:rPr lang="en-US" altLang="en-US" smtClean="0"/>
              <a:t>31-Aug-21</a:t>
            </a:fld>
            <a:r>
              <a:rPr lang="en-GB" altLang="en-US" smtClean="0"/>
              <a:t>06/04/12</a:t>
            </a:r>
            <a:endParaRPr lang="en-GB" altLang="en-US"/>
          </a:p>
        </p:txBody>
      </p:sp>
      <p:sp>
        <p:nvSpPr>
          <p:cNvPr id="5"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C4E91F3B-8E44-4B73-B16A-9B068D9BF96B}" type="slidenum">
              <a:rPr lang="en-US" altLang="en-US"/>
              <a:pPr>
                <a:defRPr/>
              </a:pPr>
              <a:t>‹#›</a:t>
            </a:fld>
            <a:endParaRPr lang="en-US" altLang="en-US"/>
          </a:p>
        </p:txBody>
      </p:sp>
    </p:spTree>
    <p:extLst>
      <p:ext uri="{BB962C8B-B14F-4D97-AF65-F5344CB8AC3E}">
        <p14:creationId xmlns:p14="http://schemas.microsoft.com/office/powerpoint/2010/main" val="39861433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fld id="{C33A7543-1D82-4DC0-AB27-9A8CCA9F09B0}" type="datetime5">
              <a:rPr lang="en-US" altLang="en-US" smtClean="0"/>
              <a:t>31-Aug-21</a:t>
            </a:fld>
            <a:r>
              <a:rPr lang="en-GB" altLang="en-US" smtClean="0"/>
              <a:t>06/04/12</a:t>
            </a:r>
            <a:endParaRPr lang="en-GB" altLang="en-US"/>
          </a:p>
        </p:txBody>
      </p:sp>
      <p:sp>
        <p:nvSpPr>
          <p:cNvPr id="4"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5" name="Rectangle 5"/>
          <p:cNvSpPr>
            <a:spLocks noGrp="1" noChangeArrowheads="1"/>
          </p:cNvSpPr>
          <p:nvPr>
            <p:ph type="sldNum" idx="12"/>
          </p:nvPr>
        </p:nvSpPr>
        <p:spPr>
          <a:ln/>
        </p:spPr>
        <p:txBody>
          <a:bodyPr/>
          <a:lstStyle>
            <a:lvl1pPr>
              <a:defRPr/>
            </a:lvl1pPr>
          </a:lstStyle>
          <a:p>
            <a:pPr>
              <a:defRPr/>
            </a:pPr>
            <a:fld id="{5D2216EE-528E-4C72-9850-018D19384EE8}" type="slidenum">
              <a:rPr lang="en-US" altLang="en-US"/>
              <a:pPr>
                <a:defRPr/>
              </a:pPr>
              <a:t>‹#›</a:t>
            </a:fld>
            <a:endParaRPr lang="en-US" altLang="en-US"/>
          </a:p>
        </p:txBody>
      </p:sp>
    </p:spTree>
    <p:extLst>
      <p:ext uri="{BB962C8B-B14F-4D97-AF65-F5344CB8AC3E}">
        <p14:creationId xmlns:p14="http://schemas.microsoft.com/office/powerpoint/2010/main" val="1668752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fld id="{01AF0F1A-CF8D-46D5-88AE-2664F44305F5}" type="datetime5">
              <a:rPr lang="en-US" altLang="en-US" smtClean="0"/>
              <a:t>31-Aug-21</a:t>
            </a:fld>
            <a:r>
              <a:rPr lang="en-GB" altLang="en-US" smtClean="0"/>
              <a:t>06/04/12</a:t>
            </a:r>
            <a:endParaRPr lang="en-GB" altLang="en-US"/>
          </a:p>
        </p:txBody>
      </p:sp>
      <p:sp>
        <p:nvSpPr>
          <p:cNvPr id="3"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4" name="Rectangle 5"/>
          <p:cNvSpPr>
            <a:spLocks noGrp="1" noChangeArrowheads="1"/>
          </p:cNvSpPr>
          <p:nvPr>
            <p:ph type="sldNum" idx="12"/>
          </p:nvPr>
        </p:nvSpPr>
        <p:spPr>
          <a:ln/>
        </p:spPr>
        <p:txBody>
          <a:bodyPr/>
          <a:lstStyle>
            <a:lvl1pPr>
              <a:defRPr/>
            </a:lvl1pPr>
          </a:lstStyle>
          <a:p>
            <a:pPr>
              <a:defRPr/>
            </a:pPr>
            <a:fld id="{5C7881E2-A082-49CF-A952-0CB05B15F750}" type="slidenum">
              <a:rPr lang="en-US" altLang="en-US"/>
              <a:pPr>
                <a:defRPr/>
              </a:pPr>
              <a:t>‹#›</a:t>
            </a:fld>
            <a:endParaRPr lang="en-US" altLang="en-US"/>
          </a:p>
        </p:txBody>
      </p:sp>
    </p:spTree>
    <p:extLst>
      <p:ext uri="{BB962C8B-B14F-4D97-AF65-F5344CB8AC3E}">
        <p14:creationId xmlns:p14="http://schemas.microsoft.com/office/powerpoint/2010/main" val="7325683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43A43828-1E8A-46FC-AC90-66809DF51427}" type="datetime5">
              <a:rPr lang="en-US" altLang="en-US" smtClean="0"/>
              <a:t>31-Aug-21</a:t>
            </a:fld>
            <a:r>
              <a:rPr lang="en-GB" altLang="en-US" smtClean="0"/>
              <a:t>06/04/12</a:t>
            </a:r>
            <a:endParaRPr lang="en-GB" altLang="en-US"/>
          </a:p>
        </p:txBody>
      </p:sp>
      <p:sp>
        <p:nvSpPr>
          <p:cNvPr id="6"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5"/>
          <p:cNvSpPr>
            <a:spLocks noGrp="1" noChangeArrowheads="1"/>
          </p:cNvSpPr>
          <p:nvPr>
            <p:ph type="sldNum" idx="12"/>
          </p:nvPr>
        </p:nvSpPr>
        <p:spPr>
          <a:ln/>
        </p:spPr>
        <p:txBody>
          <a:bodyPr/>
          <a:lstStyle>
            <a:lvl1pPr>
              <a:defRPr/>
            </a:lvl1pPr>
          </a:lstStyle>
          <a:p>
            <a:pPr>
              <a:defRPr/>
            </a:pPr>
            <a:fld id="{FD7DFDA1-084F-4A61-8BE2-29782236D25A}" type="slidenum">
              <a:rPr lang="en-US" altLang="en-US"/>
              <a:pPr>
                <a:defRPr/>
              </a:pPr>
              <a:t>‹#›</a:t>
            </a:fld>
            <a:endParaRPr lang="en-US" altLang="en-US"/>
          </a:p>
        </p:txBody>
      </p:sp>
    </p:spTree>
    <p:extLst>
      <p:ext uri="{BB962C8B-B14F-4D97-AF65-F5344CB8AC3E}">
        <p14:creationId xmlns:p14="http://schemas.microsoft.com/office/powerpoint/2010/main" val="11001326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DF8D5696-C6BC-4232-A31E-C5F6396536D5}" type="datetime5">
              <a:rPr lang="en-US" altLang="en-US" smtClean="0"/>
              <a:t>31-Aug-21</a:t>
            </a:fld>
            <a:r>
              <a:rPr lang="en-GB" altLang="en-US" smtClean="0"/>
              <a:t>06/04/12</a:t>
            </a:r>
            <a:endParaRPr lang="en-GB" altLang="en-US"/>
          </a:p>
        </p:txBody>
      </p:sp>
      <p:sp>
        <p:nvSpPr>
          <p:cNvPr id="6"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5"/>
          <p:cNvSpPr>
            <a:spLocks noGrp="1" noChangeArrowheads="1"/>
          </p:cNvSpPr>
          <p:nvPr>
            <p:ph type="sldNum" idx="12"/>
          </p:nvPr>
        </p:nvSpPr>
        <p:spPr>
          <a:ln/>
        </p:spPr>
        <p:txBody>
          <a:bodyPr/>
          <a:lstStyle>
            <a:lvl1pPr>
              <a:defRPr/>
            </a:lvl1pPr>
          </a:lstStyle>
          <a:p>
            <a:pPr>
              <a:defRPr/>
            </a:pPr>
            <a:fld id="{17785B30-A427-4278-8A9E-88BE5FB7E02A}" type="slidenum">
              <a:rPr lang="en-US" altLang="en-US"/>
              <a:pPr>
                <a:defRPr/>
              </a:pPr>
              <a:t>‹#›</a:t>
            </a:fld>
            <a:endParaRPr lang="en-US" altLang="en-US"/>
          </a:p>
        </p:txBody>
      </p:sp>
    </p:spTree>
    <p:extLst>
      <p:ext uri="{BB962C8B-B14F-4D97-AF65-F5344CB8AC3E}">
        <p14:creationId xmlns:p14="http://schemas.microsoft.com/office/powerpoint/2010/main" val="990179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7D0ECDB6-B637-4388-AA68-251273BD9B07}" type="datetime5">
              <a:rPr lang="en-US" altLang="en-US" smtClean="0"/>
              <a:t>31-Aug-21</a:t>
            </a:fld>
            <a:r>
              <a:rPr lang="en-GB" altLang="en-US" smtClean="0"/>
              <a:t>06/04/12</a:t>
            </a:r>
            <a:endParaRPr lang="en-GB" altLang="en-US"/>
          </a:p>
        </p:txBody>
      </p:sp>
      <p:sp>
        <p:nvSpPr>
          <p:cNvPr id="5"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5"/>
          <p:cNvSpPr>
            <a:spLocks noGrp="1" noChangeArrowheads="1"/>
          </p:cNvSpPr>
          <p:nvPr>
            <p:ph type="sldNum" idx="12"/>
          </p:nvPr>
        </p:nvSpPr>
        <p:spPr>
          <a:ln/>
        </p:spPr>
        <p:txBody>
          <a:bodyPr/>
          <a:lstStyle>
            <a:lvl1pPr>
              <a:defRPr/>
            </a:lvl1pPr>
          </a:lstStyle>
          <a:p>
            <a:pPr>
              <a:defRPr/>
            </a:pPr>
            <a:fld id="{77A270F5-299E-4C35-9550-B343A8EEACFC}" type="slidenum">
              <a:rPr lang="en-US" altLang="en-US"/>
              <a:pPr>
                <a:defRPr/>
              </a:pPr>
              <a:t>‹#›</a:t>
            </a:fld>
            <a:endParaRPr lang="en-US" altLang="en-US"/>
          </a:p>
        </p:txBody>
      </p:sp>
    </p:spTree>
    <p:extLst>
      <p:ext uri="{BB962C8B-B14F-4D97-AF65-F5344CB8AC3E}">
        <p14:creationId xmlns:p14="http://schemas.microsoft.com/office/powerpoint/2010/main" val="25324866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465138"/>
            <a:ext cx="2092325" cy="5661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15913" y="465138"/>
            <a:ext cx="6126162" cy="56610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FF6D69B3-C965-4416-9765-465302F70D10}" type="datetime5">
              <a:rPr lang="en-US" altLang="en-US" smtClean="0"/>
              <a:t>31-Aug-21</a:t>
            </a:fld>
            <a:r>
              <a:rPr lang="en-GB" altLang="en-US" smtClean="0"/>
              <a:t>06/04/12</a:t>
            </a:r>
            <a:endParaRPr lang="en-GB" altLang="en-US"/>
          </a:p>
        </p:txBody>
      </p:sp>
      <p:sp>
        <p:nvSpPr>
          <p:cNvPr id="5" name="Rectangle 4"/>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5"/>
          <p:cNvSpPr>
            <a:spLocks noGrp="1" noChangeArrowheads="1"/>
          </p:cNvSpPr>
          <p:nvPr>
            <p:ph type="sldNum" idx="12"/>
          </p:nvPr>
        </p:nvSpPr>
        <p:spPr>
          <a:ln/>
        </p:spPr>
        <p:txBody>
          <a:bodyPr/>
          <a:lstStyle>
            <a:lvl1pPr>
              <a:defRPr/>
            </a:lvl1pPr>
          </a:lstStyle>
          <a:p>
            <a:pPr>
              <a:defRPr/>
            </a:pPr>
            <a:fld id="{FDBE077F-0D00-473D-9E98-5BB6C372DE9E}" type="slidenum">
              <a:rPr lang="en-US" altLang="en-US"/>
              <a:pPr>
                <a:defRPr/>
              </a:pPr>
              <a:t>‹#›</a:t>
            </a:fld>
            <a:endParaRPr lang="en-US" altLang="en-US"/>
          </a:p>
        </p:txBody>
      </p:sp>
    </p:spTree>
    <p:extLst>
      <p:ext uri="{BB962C8B-B14F-4D97-AF65-F5344CB8AC3E}">
        <p14:creationId xmlns:p14="http://schemas.microsoft.com/office/powerpoint/2010/main" val="1265428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fld id="{AD0D42EC-B00C-4004-9383-FD75672351F0}" type="datetime5">
              <a:rPr lang="en-US" altLang="en-US" smtClean="0"/>
              <a:t>31-Aug-21</a:t>
            </a:fld>
            <a:r>
              <a:rPr lang="en-GB" altLang="en-US" smtClean="0"/>
              <a:t>06/04/12</a:t>
            </a:r>
            <a:endParaRPr lang="en-GB" altLang="en-US"/>
          </a:p>
        </p:txBody>
      </p:sp>
      <p:sp>
        <p:nvSpPr>
          <p:cNvPr id="5"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F0C6129C-8FC4-4152-9106-3C6B46720355}" type="slidenum">
              <a:rPr lang="en-US" altLang="en-US"/>
              <a:pPr>
                <a:defRPr/>
              </a:pPr>
              <a:t>‹#›</a:t>
            </a:fld>
            <a:endParaRPr lang="en-US" altLang="en-US"/>
          </a:p>
        </p:txBody>
      </p:sp>
    </p:spTree>
    <p:extLst>
      <p:ext uri="{BB962C8B-B14F-4D97-AF65-F5344CB8AC3E}">
        <p14:creationId xmlns:p14="http://schemas.microsoft.com/office/powerpoint/2010/main" val="425000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19263"/>
            <a:ext cx="4037013" cy="4410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719263"/>
            <a:ext cx="4038600" cy="4410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fld id="{A4B00BBE-647A-4D47-AABA-FAA07BDB983C}" type="datetime5">
              <a:rPr lang="en-US" altLang="en-US" smtClean="0"/>
              <a:t>31-Aug-21</a:t>
            </a:fld>
            <a:r>
              <a:rPr lang="en-GB" altLang="en-US" smtClean="0"/>
              <a:t>06/04/12</a:t>
            </a:r>
            <a:endParaRPr lang="en-GB" altLang="en-US"/>
          </a:p>
        </p:txBody>
      </p:sp>
      <p:sp>
        <p:nvSpPr>
          <p:cNvPr id="6"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786F3DFD-09C9-4A0F-8DEE-161C2586BA5A}" type="slidenum">
              <a:rPr lang="en-US" altLang="en-US"/>
              <a:pPr>
                <a:defRPr/>
              </a:pPr>
              <a:t>‹#›</a:t>
            </a:fld>
            <a:endParaRPr lang="en-US" altLang="en-US"/>
          </a:p>
        </p:txBody>
      </p:sp>
    </p:spTree>
    <p:extLst>
      <p:ext uri="{BB962C8B-B14F-4D97-AF65-F5344CB8AC3E}">
        <p14:creationId xmlns:p14="http://schemas.microsoft.com/office/powerpoint/2010/main" val="1721641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idx="10"/>
          </p:nvPr>
        </p:nvSpPr>
        <p:spPr>
          <a:ln/>
        </p:spPr>
        <p:txBody>
          <a:bodyPr/>
          <a:lstStyle>
            <a:lvl1pPr>
              <a:defRPr/>
            </a:lvl1pPr>
          </a:lstStyle>
          <a:p>
            <a:pPr>
              <a:defRPr/>
            </a:pPr>
            <a:fld id="{4D789420-05B4-43C0-B3D7-2BAD9AF28BF4}" type="datetime5">
              <a:rPr lang="en-US" altLang="en-US" smtClean="0"/>
              <a:t>31-Aug-21</a:t>
            </a:fld>
            <a:r>
              <a:rPr lang="en-GB" altLang="en-US" smtClean="0"/>
              <a:t>06/04/12</a:t>
            </a:r>
            <a:endParaRPr lang="en-GB" altLang="en-US"/>
          </a:p>
        </p:txBody>
      </p:sp>
      <p:sp>
        <p:nvSpPr>
          <p:cNvPr id="8"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9" name="Rectangle 6"/>
          <p:cNvSpPr>
            <a:spLocks noGrp="1" noChangeArrowheads="1"/>
          </p:cNvSpPr>
          <p:nvPr>
            <p:ph type="sldNum" idx="12"/>
          </p:nvPr>
        </p:nvSpPr>
        <p:spPr>
          <a:ln/>
        </p:spPr>
        <p:txBody>
          <a:bodyPr/>
          <a:lstStyle>
            <a:lvl1pPr>
              <a:defRPr/>
            </a:lvl1pPr>
          </a:lstStyle>
          <a:p>
            <a:pPr>
              <a:defRPr/>
            </a:pPr>
            <a:fld id="{1442E609-DE01-4633-83D1-2A60FF2479DA}" type="slidenum">
              <a:rPr lang="en-US" altLang="en-US"/>
              <a:pPr>
                <a:defRPr/>
              </a:pPr>
              <a:t>‹#›</a:t>
            </a:fld>
            <a:endParaRPr lang="en-US" altLang="en-US"/>
          </a:p>
        </p:txBody>
      </p:sp>
    </p:spTree>
    <p:extLst>
      <p:ext uri="{BB962C8B-B14F-4D97-AF65-F5344CB8AC3E}">
        <p14:creationId xmlns:p14="http://schemas.microsoft.com/office/powerpoint/2010/main" val="1963679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idx="10"/>
          </p:nvPr>
        </p:nvSpPr>
        <p:spPr>
          <a:ln/>
        </p:spPr>
        <p:txBody>
          <a:bodyPr/>
          <a:lstStyle>
            <a:lvl1pPr>
              <a:defRPr/>
            </a:lvl1pPr>
          </a:lstStyle>
          <a:p>
            <a:pPr>
              <a:defRPr/>
            </a:pPr>
            <a:fld id="{766CC375-B1DE-4A14-8A7A-9F0CF138BE5D}" type="datetime5">
              <a:rPr lang="en-US" altLang="en-US" smtClean="0"/>
              <a:t>31-Aug-21</a:t>
            </a:fld>
            <a:r>
              <a:rPr lang="en-GB" altLang="en-US" smtClean="0"/>
              <a:t>06/04/12</a:t>
            </a:r>
            <a:endParaRPr lang="en-GB" altLang="en-US"/>
          </a:p>
        </p:txBody>
      </p:sp>
      <p:sp>
        <p:nvSpPr>
          <p:cNvPr id="4"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5" name="Rectangle 6"/>
          <p:cNvSpPr>
            <a:spLocks noGrp="1" noChangeArrowheads="1"/>
          </p:cNvSpPr>
          <p:nvPr>
            <p:ph type="sldNum" idx="12"/>
          </p:nvPr>
        </p:nvSpPr>
        <p:spPr>
          <a:ln/>
        </p:spPr>
        <p:txBody>
          <a:bodyPr/>
          <a:lstStyle>
            <a:lvl1pPr>
              <a:defRPr/>
            </a:lvl1pPr>
          </a:lstStyle>
          <a:p>
            <a:pPr>
              <a:defRPr/>
            </a:pPr>
            <a:fld id="{581B2FFB-77C6-4B5A-BEC8-DB10FDB649C0}" type="slidenum">
              <a:rPr lang="en-US" altLang="en-US"/>
              <a:pPr>
                <a:defRPr/>
              </a:pPr>
              <a:t>‹#›</a:t>
            </a:fld>
            <a:endParaRPr lang="en-US" altLang="en-US"/>
          </a:p>
        </p:txBody>
      </p:sp>
    </p:spTree>
    <p:extLst>
      <p:ext uri="{BB962C8B-B14F-4D97-AF65-F5344CB8AC3E}">
        <p14:creationId xmlns:p14="http://schemas.microsoft.com/office/powerpoint/2010/main" val="2055326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fld id="{B9823A26-2B55-4F93-B533-4F4F307CF4DE}" type="datetime5">
              <a:rPr lang="en-US" altLang="en-US" smtClean="0"/>
              <a:t>31-Aug-21</a:t>
            </a:fld>
            <a:r>
              <a:rPr lang="en-GB" altLang="en-US" smtClean="0"/>
              <a:t>06/04/12</a:t>
            </a:r>
            <a:endParaRPr lang="en-GB" altLang="en-US"/>
          </a:p>
        </p:txBody>
      </p:sp>
      <p:sp>
        <p:nvSpPr>
          <p:cNvPr id="3"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4" name="Rectangle 6"/>
          <p:cNvSpPr>
            <a:spLocks noGrp="1" noChangeArrowheads="1"/>
          </p:cNvSpPr>
          <p:nvPr>
            <p:ph type="sldNum" idx="12"/>
          </p:nvPr>
        </p:nvSpPr>
        <p:spPr>
          <a:ln/>
        </p:spPr>
        <p:txBody>
          <a:bodyPr/>
          <a:lstStyle>
            <a:lvl1pPr>
              <a:defRPr/>
            </a:lvl1pPr>
          </a:lstStyle>
          <a:p>
            <a:pPr>
              <a:defRPr/>
            </a:pPr>
            <a:fld id="{FD524073-0B34-4558-AE10-8C31AB6C59B5}" type="slidenum">
              <a:rPr lang="en-US" altLang="en-US"/>
              <a:pPr>
                <a:defRPr/>
              </a:pPr>
              <a:t>‹#›</a:t>
            </a:fld>
            <a:endParaRPr lang="en-US" altLang="en-US"/>
          </a:p>
        </p:txBody>
      </p:sp>
    </p:spTree>
    <p:extLst>
      <p:ext uri="{BB962C8B-B14F-4D97-AF65-F5344CB8AC3E}">
        <p14:creationId xmlns:p14="http://schemas.microsoft.com/office/powerpoint/2010/main" val="3057310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fld id="{D17824C7-9BC3-4DDB-8E57-ED28392588DE}" type="datetime5">
              <a:rPr lang="en-US" altLang="en-US" smtClean="0"/>
              <a:t>31-Aug-21</a:t>
            </a:fld>
            <a:r>
              <a:rPr lang="en-GB" altLang="en-US" smtClean="0"/>
              <a:t>06/04/12</a:t>
            </a:r>
            <a:endParaRPr lang="en-GB" altLang="en-US"/>
          </a:p>
        </p:txBody>
      </p:sp>
      <p:sp>
        <p:nvSpPr>
          <p:cNvPr id="6"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D4DCF1C2-FBC7-47D3-A866-8422C04E0D0D}" type="slidenum">
              <a:rPr lang="en-US" altLang="en-US"/>
              <a:pPr>
                <a:defRPr/>
              </a:pPr>
              <a:t>‹#›</a:t>
            </a:fld>
            <a:endParaRPr lang="en-US" altLang="en-US"/>
          </a:p>
        </p:txBody>
      </p:sp>
    </p:spTree>
    <p:extLst>
      <p:ext uri="{BB962C8B-B14F-4D97-AF65-F5344CB8AC3E}">
        <p14:creationId xmlns:p14="http://schemas.microsoft.com/office/powerpoint/2010/main" val="4009443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fld id="{AC1792AB-4A1F-4BFA-A605-354615D13DEE}" type="datetime5">
              <a:rPr lang="en-US" altLang="en-US" smtClean="0"/>
              <a:t>31-Aug-21</a:t>
            </a:fld>
            <a:r>
              <a:rPr lang="en-GB" altLang="en-US" smtClean="0"/>
              <a:t>06/04/12</a:t>
            </a:r>
            <a:endParaRPr lang="en-GB" altLang="en-US"/>
          </a:p>
        </p:txBody>
      </p:sp>
      <p:sp>
        <p:nvSpPr>
          <p:cNvPr id="6" name="Rectangle 5"/>
          <p:cNvSpPr>
            <a:spLocks noGrp="1" noChangeArrowheads="1"/>
          </p:cNvSpPr>
          <p:nvPr>
            <p:ph type="ftr" idx="11"/>
          </p:nvPr>
        </p:nvSpPr>
        <p:spPr>
          <a:ln/>
        </p:spPr>
        <p:txBody>
          <a:bodyPr/>
          <a:lstStyle>
            <a:lvl1pPr>
              <a:defRPr/>
            </a:lvl1pPr>
          </a:lstStyle>
          <a:p>
            <a:pPr>
              <a:defRPr/>
            </a:pPr>
            <a:r>
              <a:rPr lang="en-US" altLang="en-US" smtClean="0"/>
              <a:t>Collis IWAHLM14</a:t>
            </a: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74A37543-BCF5-4DEC-9D9F-21D979C5148D}" type="slidenum">
              <a:rPr lang="en-US" altLang="en-US"/>
              <a:pPr>
                <a:defRPr/>
              </a:pPr>
              <a:t>‹#›</a:t>
            </a:fld>
            <a:endParaRPr lang="en-US" altLang="en-US"/>
          </a:p>
        </p:txBody>
      </p:sp>
    </p:spTree>
    <p:extLst>
      <p:ext uri="{BB962C8B-B14F-4D97-AF65-F5344CB8AC3E}">
        <p14:creationId xmlns:p14="http://schemas.microsoft.com/office/powerpoint/2010/main" val="199850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Line 1"/>
          <p:cNvSpPr>
            <a:spLocks noChangeShapeType="1"/>
          </p:cNvSpPr>
          <p:nvPr/>
        </p:nvSpPr>
        <p:spPr bwMode="auto">
          <a:xfrm>
            <a:off x="7962900" y="152400"/>
            <a:ext cx="1588" cy="1524000"/>
          </a:xfrm>
          <a:prstGeom prst="line">
            <a:avLst/>
          </a:prstGeom>
          <a:noFill/>
          <a:ln w="93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7" name="Rectangle 2"/>
          <p:cNvSpPr>
            <a:spLocks noGrp="1" noChangeArrowheads="1"/>
          </p:cNvSpPr>
          <p:nvPr>
            <p:ph type="title"/>
          </p:nvPr>
        </p:nvSpPr>
        <p:spPr bwMode="auto">
          <a:xfrm>
            <a:off x="457200" y="122238"/>
            <a:ext cx="7542213" cy="1293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smtClean="0"/>
              <a:t>Click to edit the title text format</a:t>
            </a:r>
          </a:p>
        </p:txBody>
      </p:sp>
      <p:sp>
        <p:nvSpPr>
          <p:cNvPr id="1028" name="Rectangle 3"/>
          <p:cNvSpPr>
            <a:spLocks noGrp="1" noChangeArrowheads="1"/>
          </p:cNvSpPr>
          <p:nvPr>
            <p:ph type="body" idx="1"/>
          </p:nvPr>
        </p:nvSpPr>
        <p:spPr bwMode="auto">
          <a:xfrm>
            <a:off x="457200" y="1719263"/>
            <a:ext cx="8228013" cy="441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2" name="Rectangle 4"/>
          <p:cNvSpPr>
            <a:spLocks noGrp="1" noChangeArrowheads="1"/>
          </p:cNvSpPr>
          <p:nvPr>
            <p:ph type="dt"/>
          </p:nvPr>
        </p:nvSpPr>
        <p:spPr bwMode="auto">
          <a:xfrm>
            <a:off x="457200" y="6248400"/>
            <a:ext cx="2132013"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ea typeface="Arial Unicode MS" pitchFamily="34" charset="-128"/>
                <a:cs typeface="Arial Unicode MS" pitchFamily="34" charset="-128"/>
              </a:defRPr>
            </a:lvl1pPr>
          </a:lstStyle>
          <a:p>
            <a:pPr>
              <a:defRPr/>
            </a:pPr>
            <a:fld id="{B57108FD-9A70-4B5F-888B-07FE01C85BF6}" type="datetime5">
              <a:rPr lang="en-US" altLang="en-US" smtClean="0"/>
              <a:t>31-Aug-21</a:t>
            </a:fld>
            <a:r>
              <a:rPr lang="en-GB" altLang="en-US" smtClean="0"/>
              <a:t>06/04/12</a:t>
            </a:r>
            <a:endParaRPr lang="en-GB" altLang="en-US"/>
          </a:p>
        </p:txBody>
      </p:sp>
      <p:sp>
        <p:nvSpPr>
          <p:cNvPr id="1029" name="Rectangle 5"/>
          <p:cNvSpPr>
            <a:spLocks noGrp="1" noChangeArrowheads="1"/>
          </p:cNvSpPr>
          <p:nvPr>
            <p:ph type="ftr"/>
          </p:nvPr>
        </p:nvSpPr>
        <p:spPr bwMode="auto">
          <a:xfrm>
            <a:off x="3124200" y="6248400"/>
            <a:ext cx="2894013"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ea typeface="Arial Unicode MS" pitchFamily="34" charset="-128"/>
                <a:cs typeface="Arial Unicode MS" pitchFamily="34" charset="-128"/>
              </a:defRPr>
            </a:lvl1pPr>
          </a:lstStyle>
          <a:p>
            <a:pPr>
              <a:defRPr/>
            </a:pPr>
            <a:r>
              <a:rPr lang="en-US" altLang="en-US" smtClean="0"/>
              <a:t>Collis IWAHLM14</a:t>
            </a:r>
            <a:endParaRPr lang="en-US" altLang="en-US"/>
          </a:p>
        </p:txBody>
      </p:sp>
      <p:sp>
        <p:nvSpPr>
          <p:cNvPr id="1030" name="Rectangle 6"/>
          <p:cNvSpPr>
            <a:spLocks noGrp="1" noChangeArrowheads="1"/>
          </p:cNvSpPr>
          <p:nvPr>
            <p:ph type="sldNum"/>
          </p:nvPr>
        </p:nvSpPr>
        <p:spPr bwMode="auto">
          <a:xfrm>
            <a:off x="6553200" y="6248400"/>
            <a:ext cx="2132013"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ea typeface="Arial Unicode MS" pitchFamily="34" charset="-128"/>
                <a:cs typeface="Arial Unicode MS" pitchFamily="34" charset="-128"/>
              </a:defRPr>
            </a:lvl1pPr>
          </a:lstStyle>
          <a:p>
            <a:pPr>
              <a:defRPr/>
            </a:pPr>
            <a:fld id="{62FA5A22-A761-4F41-8AF3-C72C835894A8}" type="slidenum">
              <a:rPr lang="en-US" altLang="en-US"/>
              <a:pPr>
                <a:defRPr/>
              </a:pPr>
              <a:t>‹#›</a:t>
            </a:fld>
            <a:endParaRPr lang="en-US" altLang="en-US"/>
          </a:p>
        </p:txBody>
      </p:sp>
      <p:grpSp>
        <p:nvGrpSpPr>
          <p:cNvPr id="1032" name="Group 7"/>
          <p:cNvGrpSpPr>
            <a:grpSpLocks/>
          </p:cNvGrpSpPr>
          <p:nvPr/>
        </p:nvGrpSpPr>
        <p:grpSpPr bwMode="auto">
          <a:xfrm>
            <a:off x="8153400" y="152400"/>
            <a:ext cx="790575" cy="1293813"/>
            <a:chOff x="5136" y="96"/>
            <a:chExt cx="498" cy="815"/>
          </a:xfrm>
        </p:grpSpPr>
        <p:sp>
          <p:nvSpPr>
            <p:cNvPr id="1033" name="Oval 8"/>
            <p:cNvSpPr>
              <a:spLocks noChangeArrowheads="1"/>
            </p:cNvSpPr>
            <p:nvPr/>
          </p:nvSpPr>
          <p:spPr bwMode="auto">
            <a:xfrm>
              <a:off x="5136" y="96"/>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34" name="Oval 9"/>
            <p:cNvSpPr>
              <a:spLocks noChangeArrowheads="1"/>
            </p:cNvSpPr>
            <p:nvPr/>
          </p:nvSpPr>
          <p:spPr bwMode="auto">
            <a:xfrm>
              <a:off x="5242" y="96"/>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35" name="Oval 10"/>
            <p:cNvSpPr>
              <a:spLocks noChangeArrowheads="1"/>
            </p:cNvSpPr>
            <p:nvPr/>
          </p:nvSpPr>
          <p:spPr bwMode="auto">
            <a:xfrm>
              <a:off x="5348" y="96"/>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36" name="Oval 11"/>
            <p:cNvSpPr>
              <a:spLocks noChangeArrowheads="1"/>
            </p:cNvSpPr>
            <p:nvPr/>
          </p:nvSpPr>
          <p:spPr bwMode="auto">
            <a:xfrm>
              <a:off x="5136" y="202"/>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37" name="Oval 12"/>
            <p:cNvSpPr>
              <a:spLocks noChangeArrowheads="1"/>
            </p:cNvSpPr>
            <p:nvPr/>
          </p:nvSpPr>
          <p:spPr bwMode="auto">
            <a:xfrm>
              <a:off x="5242" y="202"/>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38" name="Oval 13"/>
            <p:cNvSpPr>
              <a:spLocks noChangeArrowheads="1"/>
            </p:cNvSpPr>
            <p:nvPr/>
          </p:nvSpPr>
          <p:spPr bwMode="auto">
            <a:xfrm>
              <a:off x="5348" y="202"/>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39" name="Oval 14"/>
            <p:cNvSpPr>
              <a:spLocks noChangeArrowheads="1"/>
            </p:cNvSpPr>
            <p:nvPr/>
          </p:nvSpPr>
          <p:spPr bwMode="auto">
            <a:xfrm>
              <a:off x="5453" y="202"/>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0" name="Oval 15"/>
            <p:cNvSpPr>
              <a:spLocks noChangeArrowheads="1"/>
            </p:cNvSpPr>
            <p:nvPr/>
          </p:nvSpPr>
          <p:spPr bwMode="auto">
            <a:xfrm>
              <a:off x="5136" y="308"/>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1" name="Oval 16"/>
            <p:cNvSpPr>
              <a:spLocks noChangeArrowheads="1"/>
            </p:cNvSpPr>
            <p:nvPr/>
          </p:nvSpPr>
          <p:spPr bwMode="auto">
            <a:xfrm>
              <a:off x="5242" y="308"/>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2" name="Oval 17"/>
            <p:cNvSpPr>
              <a:spLocks noChangeArrowheads="1"/>
            </p:cNvSpPr>
            <p:nvPr/>
          </p:nvSpPr>
          <p:spPr bwMode="auto">
            <a:xfrm>
              <a:off x="5348" y="308"/>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3" name="Oval 18"/>
            <p:cNvSpPr>
              <a:spLocks noChangeArrowheads="1"/>
            </p:cNvSpPr>
            <p:nvPr/>
          </p:nvSpPr>
          <p:spPr bwMode="auto">
            <a:xfrm>
              <a:off x="5453" y="308"/>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4" name="Oval 19"/>
            <p:cNvSpPr>
              <a:spLocks noChangeArrowheads="1"/>
            </p:cNvSpPr>
            <p:nvPr/>
          </p:nvSpPr>
          <p:spPr bwMode="auto">
            <a:xfrm>
              <a:off x="5559" y="308"/>
              <a:ext cx="75" cy="75"/>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5" name="Oval 20"/>
            <p:cNvSpPr>
              <a:spLocks noChangeArrowheads="1"/>
            </p:cNvSpPr>
            <p:nvPr/>
          </p:nvSpPr>
          <p:spPr bwMode="auto">
            <a:xfrm>
              <a:off x="5136" y="413"/>
              <a:ext cx="75" cy="75"/>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6" name="Oval 21"/>
            <p:cNvSpPr>
              <a:spLocks noChangeArrowheads="1"/>
            </p:cNvSpPr>
            <p:nvPr/>
          </p:nvSpPr>
          <p:spPr bwMode="auto">
            <a:xfrm>
              <a:off x="5242" y="413"/>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7" name="Oval 22"/>
            <p:cNvSpPr>
              <a:spLocks noChangeArrowheads="1"/>
            </p:cNvSpPr>
            <p:nvPr/>
          </p:nvSpPr>
          <p:spPr bwMode="auto">
            <a:xfrm>
              <a:off x="5348" y="413"/>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8" name="Oval 23"/>
            <p:cNvSpPr>
              <a:spLocks noChangeArrowheads="1"/>
            </p:cNvSpPr>
            <p:nvPr/>
          </p:nvSpPr>
          <p:spPr bwMode="auto">
            <a:xfrm>
              <a:off x="5453" y="413"/>
              <a:ext cx="75" cy="75"/>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49" name="Oval 24"/>
            <p:cNvSpPr>
              <a:spLocks noChangeArrowheads="1"/>
            </p:cNvSpPr>
            <p:nvPr/>
          </p:nvSpPr>
          <p:spPr bwMode="auto">
            <a:xfrm>
              <a:off x="5136" y="519"/>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0" name="Oval 25"/>
            <p:cNvSpPr>
              <a:spLocks noChangeArrowheads="1"/>
            </p:cNvSpPr>
            <p:nvPr/>
          </p:nvSpPr>
          <p:spPr bwMode="auto">
            <a:xfrm>
              <a:off x="5242" y="519"/>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1" name="Oval 26"/>
            <p:cNvSpPr>
              <a:spLocks noChangeArrowheads="1"/>
            </p:cNvSpPr>
            <p:nvPr/>
          </p:nvSpPr>
          <p:spPr bwMode="auto">
            <a:xfrm>
              <a:off x="5348" y="519"/>
              <a:ext cx="75" cy="75"/>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2" name="Oval 27"/>
            <p:cNvSpPr>
              <a:spLocks noChangeArrowheads="1"/>
            </p:cNvSpPr>
            <p:nvPr/>
          </p:nvSpPr>
          <p:spPr bwMode="auto">
            <a:xfrm>
              <a:off x="5453" y="519"/>
              <a:ext cx="75" cy="75"/>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3" name="Oval 28"/>
            <p:cNvSpPr>
              <a:spLocks noChangeArrowheads="1"/>
            </p:cNvSpPr>
            <p:nvPr/>
          </p:nvSpPr>
          <p:spPr bwMode="auto">
            <a:xfrm>
              <a:off x="5559" y="519"/>
              <a:ext cx="75" cy="75"/>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4" name="Oval 29"/>
            <p:cNvSpPr>
              <a:spLocks noChangeArrowheads="1"/>
            </p:cNvSpPr>
            <p:nvPr/>
          </p:nvSpPr>
          <p:spPr bwMode="auto">
            <a:xfrm>
              <a:off x="5136" y="625"/>
              <a:ext cx="75" cy="75"/>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5" name="Oval 30"/>
            <p:cNvSpPr>
              <a:spLocks noChangeArrowheads="1"/>
            </p:cNvSpPr>
            <p:nvPr/>
          </p:nvSpPr>
          <p:spPr bwMode="auto">
            <a:xfrm>
              <a:off x="5242" y="625"/>
              <a:ext cx="75" cy="75"/>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6" name="Oval 31"/>
            <p:cNvSpPr>
              <a:spLocks noChangeArrowheads="1"/>
            </p:cNvSpPr>
            <p:nvPr/>
          </p:nvSpPr>
          <p:spPr bwMode="auto">
            <a:xfrm>
              <a:off x="5348" y="625"/>
              <a:ext cx="75" cy="75"/>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7" name="Oval 32"/>
            <p:cNvSpPr>
              <a:spLocks noChangeArrowheads="1"/>
            </p:cNvSpPr>
            <p:nvPr/>
          </p:nvSpPr>
          <p:spPr bwMode="auto">
            <a:xfrm>
              <a:off x="5453" y="625"/>
              <a:ext cx="75" cy="75"/>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8" name="Oval 33"/>
            <p:cNvSpPr>
              <a:spLocks noChangeArrowheads="1"/>
            </p:cNvSpPr>
            <p:nvPr/>
          </p:nvSpPr>
          <p:spPr bwMode="auto">
            <a:xfrm>
              <a:off x="5136" y="731"/>
              <a:ext cx="75" cy="74"/>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59" name="Oval 34"/>
            <p:cNvSpPr>
              <a:spLocks noChangeArrowheads="1"/>
            </p:cNvSpPr>
            <p:nvPr/>
          </p:nvSpPr>
          <p:spPr bwMode="auto">
            <a:xfrm>
              <a:off x="5242" y="731"/>
              <a:ext cx="75" cy="74"/>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60" name="Oval 35"/>
            <p:cNvSpPr>
              <a:spLocks noChangeArrowheads="1"/>
            </p:cNvSpPr>
            <p:nvPr/>
          </p:nvSpPr>
          <p:spPr bwMode="auto">
            <a:xfrm>
              <a:off x="5348" y="731"/>
              <a:ext cx="75" cy="74"/>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61" name="Oval 36"/>
            <p:cNvSpPr>
              <a:spLocks noChangeArrowheads="1"/>
            </p:cNvSpPr>
            <p:nvPr/>
          </p:nvSpPr>
          <p:spPr bwMode="auto">
            <a:xfrm>
              <a:off x="5453" y="731"/>
              <a:ext cx="75" cy="74"/>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62" name="Oval 37"/>
            <p:cNvSpPr>
              <a:spLocks noChangeArrowheads="1"/>
            </p:cNvSpPr>
            <p:nvPr/>
          </p:nvSpPr>
          <p:spPr bwMode="auto">
            <a:xfrm>
              <a:off x="5242" y="837"/>
              <a:ext cx="75" cy="74"/>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1063" name="Oval 38"/>
            <p:cNvSpPr>
              <a:spLocks noChangeArrowheads="1"/>
            </p:cNvSpPr>
            <p:nvPr/>
          </p:nvSpPr>
          <p:spPr bwMode="auto">
            <a:xfrm>
              <a:off x="5453" y="837"/>
              <a:ext cx="75" cy="74"/>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hf hdr="0" dt="0"/>
  <p:txStyles>
    <p:titleStyle>
      <a:lvl1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2pPr>
      <a:lvl3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3pPr>
      <a:lvl4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4pPr>
      <a:lvl5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5pPr>
      <a:lvl6pPr marL="25146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6pPr>
      <a:lvl7pPr marL="29718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7pPr>
      <a:lvl8pPr marL="34290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8pPr>
      <a:lvl9pPr marL="38862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9pPr>
    </p:titleStyle>
    <p:bodyStyle>
      <a:lvl1pPr marL="342900" indent="-342900" algn="l" defTabSz="449263" rtl="0" eaLnBrk="0" fontAlgn="base" hangingPunct="0">
        <a:spcBef>
          <a:spcPts val="750"/>
        </a:spcBef>
        <a:spcAft>
          <a:spcPct val="0"/>
        </a:spcAft>
        <a:buClr>
          <a:srgbClr val="000000"/>
        </a:buClr>
        <a:buSzPct val="100000"/>
        <a:buFont typeface="Times New Roman" pitchFamily="18" charset="0"/>
        <a:defRPr sz="3000">
          <a:solidFill>
            <a:srgbClr val="000000"/>
          </a:solidFill>
          <a:latin typeface="+mn-lt"/>
          <a:ea typeface="+mn-ea"/>
          <a:cs typeface="+mn-cs"/>
        </a:defRPr>
      </a:lvl1pPr>
      <a:lvl2pPr marL="742950" indent="-285750" algn="l" defTabSz="449263" rtl="0" eaLnBrk="0" fontAlgn="base" hangingPunct="0">
        <a:spcBef>
          <a:spcPts val="650"/>
        </a:spcBef>
        <a:spcAft>
          <a:spcPct val="0"/>
        </a:spcAft>
        <a:buClr>
          <a:srgbClr val="000000"/>
        </a:buClr>
        <a:buSzPct val="100000"/>
        <a:buFont typeface="Times New Roman" pitchFamily="18" charset="0"/>
        <a:defRPr sz="2600">
          <a:solidFill>
            <a:srgbClr val="000000"/>
          </a:solidFill>
          <a:latin typeface="+mn-lt"/>
          <a:ea typeface="+mn-ea"/>
        </a:defRPr>
      </a:lvl2pPr>
      <a:lvl3pPr marL="1143000" indent="-228600" algn="l" defTabSz="449263"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Line 1"/>
          <p:cNvSpPr>
            <a:spLocks noChangeShapeType="1"/>
          </p:cNvSpPr>
          <p:nvPr/>
        </p:nvSpPr>
        <p:spPr bwMode="auto">
          <a:xfrm>
            <a:off x="7315200" y="1066800"/>
            <a:ext cx="1588" cy="4495800"/>
          </a:xfrm>
          <a:prstGeom prst="line">
            <a:avLst/>
          </a:prstGeom>
          <a:noFill/>
          <a:ln w="93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1" name="Rectangle 2"/>
          <p:cNvSpPr>
            <a:spLocks noGrp="1" noChangeArrowheads="1"/>
          </p:cNvSpPr>
          <p:nvPr>
            <p:ph type="title"/>
          </p:nvPr>
        </p:nvSpPr>
        <p:spPr bwMode="auto">
          <a:xfrm>
            <a:off x="315913" y="465138"/>
            <a:ext cx="6780212" cy="2132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smtClean="0"/>
              <a:t>Click to edit the title text format</a:t>
            </a:r>
          </a:p>
        </p:txBody>
      </p:sp>
      <p:sp>
        <p:nvSpPr>
          <p:cNvPr id="2" name="Rectangle 3"/>
          <p:cNvSpPr>
            <a:spLocks noGrp="1" noChangeArrowheads="1"/>
          </p:cNvSpPr>
          <p:nvPr>
            <p:ph type="dt"/>
          </p:nvPr>
        </p:nvSpPr>
        <p:spPr bwMode="auto">
          <a:xfrm>
            <a:off x="457200" y="6248400"/>
            <a:ext cx="21320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SzPct val="100000"/>
              <a:buFontTx/>
              <a:buNone/>
              <a:tabLst>
                <a:tab pos="723900" algn="l"/>
                <a:tab pos="1447800" algn="l"/>
              </a:tabLst>
              <a:defRPr sz="1000">
                <a:solidFill>
                  <a:srgbClr val="000000"/>
                </a:solidFill>
                <a:latin typeface="+mn-lt"/>
                <a:ea typeface="Arial Unicode MS" pitchFamily="34" charset="-128"/>
                <a:cs typeface="Arial Unicode MS" pitchFamily="34" charset="-128"/>
              </a:defRPr>
            </a:lvl1pPr>
          </a:lstStyle>
          <a:p>
            <a:pPr>
              <a:defRPr/>
            </a:pPr>
            <a:fld id="{6F40987E-0380-4C98-A058-D6508A04876E}" type="datetime5">
              <a:rPr lang="en-US" altLang="en-US" smtClean="0"/>
              <a:t>31-Aug-21</a:t>
            </a:fld>
            <a:r>
              <a:rPr lang="en-GB" altLang="en-US" smtClean="0"/>
              <a:t>06/04/12</a:t>
            </a:r>
            <a:endParaRPr lang="en-GB" altLang="en-US"/>
          </a:p>
        </p:txBody>
      </p:sp>
      <p:sp>
        <p:nvSpPr>
          <p:cNvPr id="2052" name="Rectangle 4"/>
          <p:cNvSpPr>
            <a:spLocks noGrp="1" noChangeArrowheads="1"/>
          </p:cNvSpPr>
          <p:nvPr>
            <p:ph type="ftr"/>
          </p:nvPr>
        </p:nvSpPr>
        <p:spPr bwMode="auto">
          <a:xfrm>
            <a:off x="3124200" y="6248400"/>
            <a:ext cx="28940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a:buClrTx/>
              <a:buSzPct val="100000"/>
              <a:buFontTx/>
              <a:buNone/>
              <a:tabLst>
                <a:tab pos="723900" algn="l"/>
                <a:tab pos="1447800" algn="l"/>
                <a:tab pos="2171700" algn="l"/>
                <a:tab pos="2895600" algn="l"/>
              </a:tabLst>
              <a:defRPr sz="1000">
                <a:solidFill>
                  <a:srgbClr val="000000"/>
                </a:solidFill>
                <a:latin typeface="+mn-lt"/>
                <a:ea typeface="Arial Unicode MS" pitchFamily="34" charset="-128"/>
                <a:cs typeface="Arial Unicode MS" pitchFamily="34" charset="-128"/>
              </a:defRPr>
            </a:lvl1pPr>
          </a:lstStyle>
          <a:p>
            <a:pPr>
              <a:defRPr/>
            </a:pPr>
            <a:r>
              <a:rPr lang="en-US" altLang="en-US" smtClean="0"/>
              <a:t>Collis IWAHLM14</a:t>
            </a:r>
            <a:endParaRPr lang="en-US" altLang="en-US"/>
          </a:p>
        </p:txBody>
      </p:sp>
      <p:sp>
        <p:nvSpPr>
          <p:cNvPr id="2053" name="Rectangle 5"/>
          <p:cNvSpPr>
            <a:spLocks noGrp="1" noChangeArrowheads="1"/>
          </p:cNvSpPr>
          <p:nvPr>
            <p:ph type="sldNum"/>
          </p:nvPr>
        </p:nvSpPr>
        <p:spPr bwMode="auto">
          <a:xfrm>
            <a:off x="6553200" y="6248400"/>
            <a:ext cx="21320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SzPct val="100000"/>
              <a:buFontTx/>
              <a:buNone/>
              <a:tabLst>
                <a:tab pos="723900" algn="l"/>
                <a:tab pos="1447800" algn="l"/>
              </a:tabLst>
              <a:defRPr sz="1000">
                <a:solidFill>
                  <a:srgbClr val="000000"/>
                </a:solidFill>
                <a:latin typeface="+mn-lt"/>
                <a:ea typeface="Arial Unicode MS" pitchFamily="34" charset="-128"/>
                <a:cs typeface="Arial Unicode MS" pitchFamily="34" charset="-128"/>
              </a:defRPr>
            </a:lvl1pPr>
          </a:lstStyle>
          <a:p>
            <a:pPr>
              <a:defRPr/>
            </a:pPr>
            <a:fld id="{540424F6-8DDE-4844-9E7F-8B2F298B1F65}" type="slidenum">
              <a:rPr lang="en-US" altLang="en-US"/>
              <a:pPr>
                <a:defRPr/>
              </a:pPr>
              <a:t>‹#›</a:t>
            </a:fld>
            <a:endParaRPr lang="en-US" altLang="en-US"/>
          </a:p>
        </p:txBody>
      </p:sp>
      <p:grpSp>
        <p:nvGrpSpPr>
          <p:cNvPr id="2055" name="Group 6"/>
          <p:cNvGrpSpPr>
            <a:grpSpLocks/>
          </p:cNvGrpSpPr>
          <p:nvPr/>
        </p:nvGrpSpPr>
        <p:grpSpPr bwMode="auto">
          <a:xfrm>
            <a:off x="7493000" y="2992438"/>
            <a:ext cx="1336675" cy="2187575"/>
            <a:chOff x="4720" y="1885"/>
            <a:chExt cx="842" cy="1378"/>
          </a:xfrm>
        </p:grpSpPr>
        <p:sp>
          <p:nvSpPr>
            <p:cNvPr id="2057" name="Oval 7"/>
            <p:cNvSpPr>
              <a:spLocks noChangeArrowheads="1"/>
            </p:cNvSpPr>
            <p:nvPr/>
          </p:nvSpPr>
          <p:spPr bwMode="auto">
            <a:xfrm>
              <a:off x="4720" y="1885"/>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58" name="Oval 8"/>
            <p:cNvSpPr>
              <a:spLocks noChangeArrowheads="1"/>
            </p:cNvSpPr>
            <p:nvPr/>
          </p:nvSpPr>
          <p:spPr bwMode="auto">
            <a:xfrm>
              <a:off x="4899" y="1885"/>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59" name="Oval 9"/>
            <p:cNvSpPr>
              <a:spLocks noChangeArrowheads="1"/>
            </p:cNvSpPr>
            <p:nvPr/>
          </p:nvSpPr>
          <p:spPr bwMode="auto">
            <a:xfrm>
              <a:off x="5078" y="1885"/>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0" name="Oval 10"/>
            <p:cNvSpPr>
              <a:spLocks noChangeArrowheads="1"/>
            </p:cNvSpPr>
            <p:nvPr/>
          </p:nvSpPr>
          <p:spPr bwMode="auto">
            <a:xfrm>
              <a:off x="4720" y="2064"/>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1" name="Oval 11"/>
            <p:cNvSpPr>
              <a:spLocks noChangeArrowheads="1"/>
            </p:cNvSpPr>
            <p:nvPr/>
          </p:nvSpPr>
          <p:spPr bwMode="auto">
            <a:xfrm>
              <a:off x="4899" y="2064"/>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2" name="Oval 12"/>
            <p:cNvSpPr>
              <a:spLocks noChangeArrowheads="1"/>
            </p:cNvSpPr>
            <p:nvPr/>
          </p:nvSpPr>
          <p:spPr bwMode="auto">
            <a:xfrm>
              <a:off x="5078" y="2064"/>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3" name="Oval 13"/>
            <p:cNvSpPr>
              <a:spLocks noChangeArrowheads="1"/>
            </p:cNvSpPr>
            <p:nvPr/>
          </p:nvSpPr>
          <p:spPr bwMode="auto">
            <a:xfrm>
              <a:off x="5257" y="2064"/>
              <a:ext cx="126" cy="126"/>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4" name="Oval 14"/>
            <p:cNvSpPr>
              <a:spLocks noChangeArrowheads="1"/>
            </p:cNvSpPr>
            <p:nvPr/>
          </p:nvSpPr>
          <p:spPr bwMode="auto">
            <a:xfrm>
              <a:off x="4720" y="2243"/>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5" name="Oval 15"/>
            <p:cNvSpPr>
              <a:spLocks noChangeArrowheads="1"/>
            </p:cNvSpPr>
            <p:nvPr/>
          </p:nvSpPr>
          <p:spPr bwMode="auto">
            <a:xfrm>
              <a:off x="4899" y="2243"/>
              <a:ext cx="126" cy="126"/>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6" name="Oval 16"/>
            <p:cNvSpPr>
              <a:spLocks noChangeArrowheads="1"/>
            </p:cNvSpPr>
            <p:nvPr/>
          </p:nvSpPr>
          <p:spPr bwMode="auto">
            <a:xfrm>
              <a:off x="5078" y="2243"/>
              <a:ext cx="126" cy="126"/>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7" name="Oval 17"/>
            <p:cNvSpPr>
              <a:spLocks noChangeArrowheads="1"/>
            </p:cNvSpPr>
            <p:nvPr/>
          </p:nvSpPr>
          <p:spPr bwMode="auto">
            <a:xfrm>
              <a:off x="5257" y="2243"/>
              <a:ext cx="126" cy="126"/>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8" name="Oval 18"/>
            <p:cNvSpPr>
              <a:spLocks noChangeArrowheads="1"/>
            </p:cNvSpPr>
            <p:nvPr/>
          </p:nvSpPr>
          <p:spPr bwMode="auto">
            <a:xfrm>
              <a:off x="5436" y="2243"/>
              <a:ext cx="126" cy="126"/>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69" name="Oval 19"/>
            <p:cNvSpPr>
              <a:spLocks noChangeArrowheads="1"/>
            </p:cNvSpPr>
            <p:nvPr/>
          </p:nvSpPr>
          <p:spPr bwMode="auto">
            <a:xfrm>
              <a:off x="4720" y="2421"/>
              <a:ext cx="126" cy="127"/>
            </a:xfrm>
            <a:prstGeom prst="ellipse">
              <a:avLst/>
            </a:prstGeom>
            <a:solidFill>
              <a:srgbClr val="3300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0" name="Oval 20"/>
            <p:cNvSpPr>
              <a:spLocks noChangeArrowheads="1"/>
            </p:cNvSpPr>
            <p:nvPr/>
          </p:nvSpPr>
          <p:spPr bwMode="auto">
            <a:xfrm>
              <a:off x="4899" y="2421"/>
              <a:ext cx="126" cy="127"/>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1" name="Oval 21"/>
            <p:cNvSpPr>
              <a:spLocks noChangeArrowheads="1"/>
            </p:cNvSpPr>
            <p:nvPr/>
          </p:nvSpPr>
          <p:spPr bwMode="auto">
            <a:xfrm>
              <a:off x="5078" y="2421"/>
              <a:ext cx="126" cy="127"/>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2" name="Oval 22"/>
            <p:cNvSpPr>
              <a:spLocks noChangeArrowheads="1"/>
            </p:cNvSpPr>
            <p:nvPr/>
          </p:nvSpPr>
          <p:spPr bwMode="auto">
            <a:xfrm>
              <a:off x="5257" y="2421"/>
              <a:ext cx="126" cy="127"/>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3" name="Oval 23"/>
            <p:cNvSpPr>
              <a:spLocks noChangeArrowheads="1"/>
            </p:cNvSpPr>
            <p:nvPr/>
          </p:nvSpPr>
          <p:spPr bwMode="auto">
            <a:xfrm>
              <a:off x="4720" y="2600"/>
              <a:ext cx="126" cy="127"/>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4" name="Oval 24"/>
            <p:cNvSpPr>
              <a:spLocks noChangeArrowheads="1"/>
            </p:cNvSpPr>
            <p:nvPr/>
          </p:nvSpPr>
          <p:spPr bwMode="auto">
            <a:xfrm>
              <a:off x="4899" y="2600"/>
              <a:ext cx="126" cy="127"/>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5" name="Oval 25"/>
            <p:cNvSpPr>
              <a:spLocks noChangeArrowheads="1"/>
            </p:cNvSpPr>
            <p:nvPr/>
          </p:nvSpPr>
          <p:spPr bwMode="auto">
            <a:xfrm>
              <a:off x="5078" y="2600"/>
              <a:ext cx="126" cy="127"/>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6" name="Oval 26"/>
            <p:cNvSpPr>
              <a:spLocks noChangeArrowheads="1"/>
            </p:cNvSpPr>
            <p:nvPr/>
          </p:nvSpPr>
          <p:spPr bwMode="auto">
            <a:xfrm>
              <a:off x="5257" y="2600"/>
              <a:ext cx="126" cy="127"/>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7" name="Oval 27"/>
            <p:cNvSpPr>
              <a:spLocks noChangeArrowheads="1"/>
            </p:cNvSpPr>
            <p:nvPr/>
          </p:nvSpPr>
          <p:spPr bwMode="auto">
            <a:xfrm>
              <a:off x="5436" y="2600"/>
              <a:ext cx="126" cy="127"/>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8" name="Oval 28"/>
            <p:cNvSpPr>
              <a:spLocks noChangeArrowheads="1"/>
            </p:cNvSpPr>
            <p:nvPr/>
          </p:nvSpPr>
          <p:spPr bwMode="auto">
            <a:xfrm>
              <a:off x="4720" y="2779"/>
              <a:ext cx="126" cy="126"/>
            </a:xfrm>
            <a:prstGeom prst="ellipse">
              <a:avLst/>
            </a:prstGeom>
            <a:solidFill>
              <a:srgbClr val="6699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79" name="Oval 29"/>
            <p:cNvSpPr>
              <a:spLocks noChangeArrowheads="1"/>
            </p:cNvSpPr>
            <p:nvPr/>
          </p:nvSpPr>
          <p:spPr bwMode="auto">
            <a:xfrm>
              <a:off x="4899" y="2779"/>
              <a:ext cx="126" cy="126"/>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0" name="Oval 30"/>
            <p:cNvSpPr>
              <a:spLocks noChangeArrowheads="1"/>
            </p:cNvSpPr>
            <p:nvPr/>
          </p:nvSpPr>
          <p:spPr bwMode="auto">
            <a:xfrm>
              <a:off x="5078" y="2779"/>
              <a:ext cx="126" cy="126"/>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1" name="Oval 31"/>
            <p:cNvSpPr>
              <a:spLocks noChangeArrowheads="1"/>
            </p:cNvSpPr>
            <p:nvPr/>
          </p:nvSpPr>
          <p:spPr bwMode="auto">
            <a:xfrm>
              <a:off x="5257" y="2779"/>
              <a:ext cx="126" cy="126"/>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2" name="Oval 32"/>
            <p:cNvSpPr>
              <a:spLocks noChangeArrowheads="1"/>
            </p:cNvSpPr>
            <p:nvPr/>
          </p:nvSpPr>
          <p:spPr bwMode="auto">
            <a:xfrm>
              <a:off x="4720" y="2958"/>
              <a:ext cx="126" cy="126"/>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3" name="Oval 33"/>
            <p:cNvSpPr>
              <a:spLocks noChangeArrowheads="1"/>
            </p:cNvSpPr>
            <p:nvPr/>
          </p:nvSpPr>
          <p:spPr bwMode="auto">
            <a:xfrm>
              <a:off x="4899" y="2958"/>
              <a:ext cx="126" cy="126"/>
            </a:xfrm>
            <a:prstGeom prst="ellipse">
              <a:avLst/>
            </a:prstGeom>
            <a:solidFill>
              <a:srgbClr val="CC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4" name="Oval 34"/>
            <p:cNvSpPr>
              <a:spLocks noChangeArrowheads="1"/>
            </p:cNvSpPr>
            <p:nvPr/>
          </p:nvSpPr>
          <p:spPr bwMode="auto">
            <a:xfrm>
              <a:off x="5078" y="2958"/>
              <a:ext cx="126" cy="126"/>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5" name="Oval 35"/>
            <p:cNvSpPr>
              <a:spLocks noChangeArrowheads="1"/>
            </p:cNvSpPr>
            <p:nvPr/>
          </p:nvSpPr>
          <p:spPr bwMode="auto">
            <a:xfrm>
              <a:off x="5257" y="2958"/>
              <a:ext cx="126" cy="126"/>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6" name="Oval 36"/>
            <p:cNvSpPr>
              <a:spLocks noChangeArrowheads="1"/>
            </p:cNvSpPr>
            <p:nvPr/>
          </p:nvSpPr>
          <p:spPr bwMode="auto">
            <a:xfrm>
              <a:off x="4899" y="3137"/>
              <a:ext cx="126" cy="126"/>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sp>
          <p:nvSpPr>
            <p:cNvPr id="2087" name="Oval 37"/>
            <p:cNvSpPr>
              <a:spLocks noChangeArrowheads="1"/>
            </p:cNvSpPr>
            <p:nvPr/>
          </p:nvSpPr>
          <p:spPr bwMode="auto">
            <a:xfrm>
              <a:off x="5257" y="3137"/>
              <a:ext cx="126" cy="126"/>
            </a:xfrm>
            <a:prstGeom prst="ellipse">
              <a:avLst/>
            </a:prstGeom>
            <a:solidFill>
              <a:srgbClr val="D8D8E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en-US" altLang="en-US"/>
            </a:p>
          </p:txBody>
        </p:sp>
      </p:grpSp>
      <p:sp>
        <p:nvSpPr>
          <p:cNvPr id="2056" name="Line 38"/>
          <p:cNvSpPr>
            <a:spLocks noChangeShapeType="1"/>
          </p:cNvSpPr>
          <p:nvPr/>
        </p:nvSpPr>
        <p:spPr bwMode="auto">
          <a:xfrm>
            <a:off x="304800" y="2819400"/>
            <a:ext cx="8229600" cy="1588"/>
          </a:xfrm>
          <a:prstGeom prst="line">
            <a:avLst/>
          </a:prstGeom>
          <a:noFill/>
          <a:ln w="64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dt="0"/>
  <p:txStyles>
    <p:titleStyle>
      <a:lvl1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2pPr>
      <a:lvl3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3pPr>
      <a:lvl4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4pPr>
      <a:lvl5pPr algn="l" defTabSz="449263" rtl="0" eaLnBrk="0" fontAlgn="base" hangingPunct="0">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5pPr>
      <a:lvl6pPr marL="25146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6pPr>
      <a:lvl7pPr marL="29718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7pPr>
      <a:lvl8pPr marL="34290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8pPr>
      <a:lvl9pPr marL="3886200" indent="-228600" algn="l" defTabSz="449263" rtl="0" fontAlgn="base">
        <a:spcBef>
          <a:spcPct val="0"/>
        </a:spcBef>
        <a:spcAft>
          <a:spcPct val="0"/>
        </a:spcAft>
        <a:buClr>
          <a:srgbClr val="000000"/>
        </a:buClr>
        <a:buSzPct val="100000"/>
        <a:buFont typeface="Times New Roman" pitchFamily="18" charset="0"/>
        <a:defRPr sz="3900" b="1">
          <a:solidFill>
            <a:srgbClr val="330066"/>
          </a:solidFill>
          <a:latin typeface="Arial" charset="0"/>
          <a:ea typeface="SimSun" pitchFamily="2" charset="-122"/>
        </a:defRPr>
      </a:lvl9pPr>
    </p:titleStyle>
    <p:bodyStyle>
      <a:lvl1pPr marL="342900" indent="-342900" algn="l" defTabSz="449263" rtl="0" eaLnBrk="0" fontAlgn="base" hangingPunct="0">
        <a:spcBef>
          <a:spcPts val="750"/>
        </a:spcBef>
        <a:spcAft>
          <a:spcPct val="0"/>
        </a:spcAft>
        <a:buClr>
          <a:srgbClr val="000000"/>
        </a:buClr>
        <a:buSzPct val="100000"/>
        <a:buFont typeface="Times New Roman" pitchFamily="18" charset="0"/>
        <a:defRPr sz="3000">
          <a:solidFill>
            <a:srgbClr val="000000"/>
          </a:solidFill>
          <a:latin typeface="+mn-lt"/>
          <a:ea typeface="+mn-ea"/>
          <a:cs typeface="+mn-cs"/>
        </a:defRPr>
      </a:lvl1pPr>
      <a:lvl2pPr marL="742950" indent="-285750" algn="l" defTabSz="449263" rtl="0" eaLnBrk="0" fontAlgn="base" hangingPunct="0">
        <a:spcBef>
          <a:spcPts val="650"/>
        </a:spcBef>
        <a:spcAft>
          <a:spcPct val="0"/>
        </a:spcAft>
        <a:buClr>
          <a:srgbClr val="000000"/>
        </a:buClr>
        <a:buSzPct val="100000"/>
        <a:buFont typeface="Times New Roman" pitchFamily="18" charset="0"/>
        <a:defRPr sz="2600">
          <a:solidFill>
            <a:srgbClr val="000000"/>
          </a:solidFill>
          <a:latin typeface="+mn-lt"/>
          <a:ea typeface="+mn-ea"/>
        </a:defRPr>
      </a:lvl2pPr>
      <a:lvl3pPr marL="1143000" indent="-228600" algn="l" defTabSz="449263"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2"/>
          <p:cNvSpPr>
            <a:spLocks noGrp="1"/>
          </p:cNvSpPr>
          <p:nvPr>
            <p:ph type="subTitle" idx="1"/>
          </p:nvPr>
        </p:nvSpPr>
        <p:spPr>
          <a:xfrm>
            <a:off x="152400" y="1773238"/>
            <a:ext cx="8816975" cy="4895850"/>
          </a:xfrm>
        </p:spPr>
        <p:txBody>
          <a:bodyPr/>
          <a:lstStyle/>
          <a:p>
            <a:pPr algn="l"/>
            <a:endParaRPr lang="en-GB" altLang="en-US" b="1" smtClean="0"/>
          </a:p>
          <a:p>
            <a:pPr algn="l"/>
            <a:r>
              <a:rPr lang="en-GB" altLang="en-US" sz="3600" smtClean="0"/>
              <a:t>Modelling a function </a:t>
            </a:r>
            <a:r>
              <a:rPr lang="en-GB" altLang="en-US" sz="3600" b="1" smtClean="0"/>
              <a:t>M(N,Z)</a:t>
            </a:r>
            <a:r>
              <a:rPr lang="en-GB" altLang="en-US" sz="3600" smtClean="0"/>
              <a:t> (</a:t>
            </a:r>
            <a:r>
              <a:rPr lang="en-GB" altLang="en-US" sz="3600" i="1" smtClean="0"/>
              <a:t>at</a:t>
            </a:r>
            <a:r>
              <a:rPr lang="en-US" altLang="en-US" sz="3600" i="1" smtClean="0">
                <a:cs typeface="Times New Roman" pitchFamily="18" charset="0"/>
              </a:rPr>
              <a:t>omic mass</a:t>
            </a:r>
            <a:r>
              <a:rPr lang="en-US" altLang="en-US" sz="3600" smtClean="0">
                <a:latin typeface="Times New Roman" pitchFamily="18" charset="0"/>
                <a:cs typeface="Times New Roman" pitchFamily="18" charset="0"/>
              </a:rPr>
              <a:t>)</a:t>
            </a:r>
            <a:r>
              <a:rPr lang="en-GB" altLang="en-US" sz="3600" smtClean="0"/>
              <a:t> depending on 2 independent integer variables N, Z.</a:t>
            </a:r>
          </a:p>
          <a:p>
            <a:pPr algn="l"/>
            <a:endParaRPr lang="en-GB" altLang="en-US" sz="3600" smtClean="0"/>
          </a:p>
          <a:p>
            <a:pPr algn="l"/>
            <a:r>
              <a:rPr lang="en-GB" altLang="en-US" sz="3600" smtClean="0"/>
              <a:t>Number of protons </a:t>
            </a:r>
            <a:r>
              <a:rPr lang="en-GB" altLang="en-US" sz="3600" b="1" smtClean="0"/>
              <a:t>Z</a:t>
            </a:r>
            <a:r>
              <a:rPr lang="en-GB" altLang="en-US" sz="3600" smtClean="0"/>
              <a:t> (atomic number)</a:t>
            </a:r>
          </a:p>
          <a:p>
            <a:pPr algn="l"/>
            <a:r>
              <a:rPr lang="en-GB" altLang="en-US" sz="3600" smtClean="0"/>
              <a:t>Number of neutrons </a:t>
            </a:r>
            <a:r>
              <a:rPr lang="en-GB" altLang="en-US" sz="3600" b="1" smtClean="0"/>
              <a:t>N </a:t>
            </a:r>
            <a:r>
              <a:rPr lang="en-GB" altLang="en-US" sz="3600" smtClean="0"/>
              <a:t>(neutron number)</a:t>
            </a:r>
          </a:p>
          <a:p>
            <a:pPr algn="l"/>
            <a:endParaRPr lang="en-GB" altLang="en-US" sz="3600" b="1" smtClean="0"/>
          </a:p>
          <a:p>
            <a:pPr algn="l"/>
            <a:endParaRPr lang="en-GB" altLang="en-US" sz="3600" b="1" smtClean="0"/>
          </a:p>
        </p:txBody>
      </p:sp>
      <p:sp>
        <p:nvSpPr>
          <p:cNvPr id="3075" name="Rectangle 1"/>
          <p:cNvSpPr>
            <a:spLocks noGrp="1" noChangeArrowheads="1"/>
          </p:cNvSpPr>
          <p:nvPr>
            <p:ph type="ctrTitle"/>
          </p:nvPr>
        </p:nvSpPr>
        <p:spPr>
          <a:xfrm>
            <a:off x="0" y="214313"/>
            <a:ext cx="8244408" cy="1846262"/>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solidFill>
                  <a:srgbClr val="0070C0"/>
                </a:solidFill>
              </a:rPr>
              <a:t>Empirical Global Calculator of Atomic Masses and Reaction Energies</a:t>
            </a:r>
            <a:r>
              <a:rPr lang="en-US" altLang="en-US" sz="3600" dirty="0" smtClean="0"/>
              <a:t/>
            </a:r>
            <a:br>
              <a:rPr lang="en-US" altLang="en-US" sz="3600" dirty="0" smtClean="0"/>
            </a:br>
            <a:r>
              <a:rPr lang="en-US" altLang="en-US" sz="3600" dirty="0" smtClean="0"/>
              <a:t> </a:t>
            </a:r>
            <a:r>
              <a:rPr lang="en-GB" altLang="en-US" sz="3200" dirty="0" smtClean="0">
                <a:solidFill>
                  <a:srgbClr val="0070C0"/>
                </a:solidFill>
                <a:latin typeface="Garamond" pitchFamily="18" charset="0"/>
              </a:rPr>
              <a:t>W J M F Collis</a:t>
            </a:r>
          </a:p>
        </p:txBody>
      </p:sp>
      <p:sp>
        <p:nvSpPr>
          <p:cNvPr id="2" name="Footer Placeholder 1"/>
          <p:cNvSpPr>
            <a:spLocks noGrp="1"/>
          </p:cNvSpPr>
          <p:nvPr>
            <p:ph type="ftr" idx="11"/>
          </p:nvPr>
        </p:nvSpPr>
        <p:spPr/>
        <p:txBody>
          <a:bodyPr/>
          <a:lstStyle/>
          <a:p>
            <a:pPr>
              <a:defRPr/>
            </a:pPr>
            <a:r>
              <a:rPr lang="en-US" altLang="en-US" smtClean="0"/>
              <a:t>Collis IWAHLM14</a:t>
            </a:r>
            <a:endParaRPr lang="en-US" altLang="en-US"/>
          </a:p>
        </p:txBody>
      </p:sp>
      <p:sp>
        <p:nvSpPr>
          <p:cNvPr id="3" name="Slide Number Placeholder 2"/>
          <p:cNvSpPr>
            <a:spLocks noGrp="1"/>
          </p:cNvSpPr>
          <p:nvPr>
            <p:ph type="sldNum" idx="12"/>
          </p:nvPr>
        </p:nvSpPr>
        <p:spPr/>
        <p:txBody>
          <a:bodyPr/>
          <a:lstStyle/>
          <a:p>
            <a:pPr>
              <a:defRPr/>
            </a:pPr>
            <a:fld id="{A6AEDEC7-1CF1-46ED-BFDC-09F3502DDC33}" type="slidenum">
              <a:rPr lang="en-US" altLang="en-US" smtClean="0"/>
              <a:pPr>
                <a:defRPr/>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GB" altLang="en-US" sz="4000" smtClean="0">
                <a:solidFill>
                  <a:srgbClr val="0070C0"/>
                </a:solidFill>
              </a:rPr>
              <a:t>Software</a:t>
            </a:r>
            <a:br>
              <a:rPr lang="en-GB" altLang="en-US" sz="4000" smtClean="0">
                <a:solidFill>
                  <a:srgbClr val="0070C0"/>
                </a:solidFill>
              </a:rPr>
            </a:br>
            <a:endParaRPr lang="en-GB" altLang="en-US" smtClean="0">
              <a:solidFill>
                <a:srgbClr val="0070C0"/>
              </a:solidFill>
            </a:endParaRPr>
          </a:p>
        </p:txBody>
      </p:sp>
      <p:sp>
        <p:nvSpPr>
          <p:cNvPr id="12291" name="Content Placeholder 2"/>
          <p:cNvSpPr>
            <a:spLocks noGrp="1"/>
          </p:cNvSpPr>
          <p:nvPr>
            <p:ph idx="1"/>
          </p:nvPr>
        </p:nvSpPr>
        <p:spPr/>
        <p:txBody>
          <a:bodyPr/>
          <a:lstStyle/>
          <a:p>
            <a:pPr eaLnBrk="1" hangingPunct="1">
              <a:buClr>
                <a:srgbClr val="330066"/>
              </a:buClr>
              <a:buSzPct val="70000"/>
              <a:buFont typeface="Wingdings" pitchFamily="2" charset="2"/>
              <a:buNone/>
            </a:pPr>
            <a:r>
              <a:rPr lang="en-GB" altLang="en-US" sz="3200" smtClean="0">
                <a:cs typeface="Times New Roman" pitchFamily="18" charset="0"/>
              </a:rPr>
              <a:t>   Proprietary least squares regression programmed in “C” with optimizations for sparse matrices.</a:t>
            </a:r>
          </a:p>
          <a:p>
            <a:endParaRPr lang="it-IT" altLang="en-US" smtClean="0"/>
          </a:p>
          <a:p>
            <a:r>
              <a:rPr lang="it-IT" altLang="en-US" smtClean="0"/>
              <a:t>   Ab</a:t>
            </a:r>
            <a:r>
              <a:rPr lang="en-GB" altLang="en-US" sz="2800" smtClean="0">
                <a:cs typeface="Times New Roman" pitchFamily="18" charset="0"/>
              </a:rPr>
              <a:t>out 4,000 lines of “C” code analysing 100 different nuclear models.</a:t>
            </a:r>
          </a:p>
          <a:p>
            <a:endParaRPr lang="it-IT" altLang="en-US" sz="2800" smtClean="0">
              <a:cs typeface="Times New Roman" pitchFamily="18" charset="0"/>
            </a:endParaRPr>
          </a:p>
          <a:p>
            <a:r>
              <a:rPr lang="it-IT" altLang="en-US" sz="2800" smtClean="0">
                <a:cs typeface="Times New Roman" pitchFamily="18" charset="0"/>
              </a:rPr>
              <a:t>	Devel</a:t>
            </a:r>
            <a:r>
              <a:rPr lang="en-GB" altLang="en-US" sz="2800" smtClean="0">
                <a:cs typeface="Times New Roman" pitchFamily="18" charset="0"/>
              </a:rPr>
              <a:t>oped over 25 years.</a:t>
            </a:r>
            <a:endParaRPr lang="en-GB" altLang="en-US" smtClean="0"/>
          </a:p>
        </p:txBody>
      </p:sp>
      <p:sp>
        <p:nvSpPr>
          <p:cNvPr id="12292"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2293"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9FA92F1E-5AB7-4138-A004-1DF5AD7DDF69}" type="slidenum">
              <a:rPr lang="en-US" altLang="en-US" sz="2400" smtClean="0">
                <a:latin typeface="Times New Roman" pitchFamily="18" charset="0"/>
                <a:ea typeface="Arial Unicode MS" pitchFamily="34" charset="-128"/>
              </a:rPr>
              <a:pPr eaLnBrk="1" hangingPunct="1">
                <a:spcBef>
                  <a:spcPct val="0"/>
                </a:spcBef>
                <a:buClrTx/>
                <a:buFontTx/>
                <a:buNone/>
              </a:pPr>
              <a:t>10</a:t>
            </a:fld>
            <a:endParaRPr lang="en-US" altLang="en-US" sz="2400" smtClean="0">
              <a:latin typeface="Times New Roman" pitchFamily="18" charset="0"/>
              <a:ea typeface="Arial Unicode MS"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3315"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0453F7F4-F208-4C59-8417-6BBC61B6EEC6}" type="slidenum">
              <a:rPr lang="en-US" altLang="en-US" sz="2400" smtClean="0">
                <a:latin typeface="Times New Roman" pitchFamily="18" charset="0"/>
                <a:ea typeface="Arial Unicode MS" pitchFamily="34" charset="-128"/>
              </a:rPr>
              <a:pPr eaLnBrk="1" hangingPunct="1">
                <a:spcBef>
                  <a:spcPct val="0"/>
                </a:spcBef>
                <a:buClrTx/>
                <a:buFontTx/>
                <a:buNone/>
              </a:pPr>
              <a:t>11</a:t>
            </a:fld>
            <a:endParaRPr lang="en-US" altLang="en-US" sz="2400" smtClean="0">
              <a:latin typeface="Times New Roman" pitchFamily="18" charset="0"/>
              <a:ea typeface="Arial Unicode MS" pitchFamily="34" charset="-128"/>
            </a:endParaRPr>
          </a:p>
        </p:txBody>
      </p:sp>
      <p:sp>
        <p:nvSpPr>
          <p:cNvPr id="13316" name="Rectangle 2"/>
          <p:cNvSpPr>
            <a:spLocks noGrp="1" noChangeArrowheads="1"/>
          </p:cNvSpPr>
          <p:nvPr>
            <p:ph type="title"/>
          </p:nvPr>
        </p:nvSpPr>
        <p:spPr/>
        <p:txBody>
          <a:bodyPr/>
          <a:lstStyle/>
          <a:p>
            <a:pPr eaLnBrk="1" hangingPunct="1"/>
            <a:r>
              <a:rPr lang="en-GB" altLang="en-US" smtClean="0">
                <a:solidFill>
                  <a:schemeClr val="accent2"/>
                </a:solidFill>
              </a:rPr>
              <a:t>The empirical approach</a:t>
            </a:r>
          </a:p>
        </p:txBody>
      </p:sp>
      <p:sp>
        <p:nvSpPr>
          <p:cNvPr id="13317" name="Rectangle 3"/>
          <p:cNvSpPr>
            <a:spLocks noGrp="1" noChangeArrowheads="1"/>
          </p:cNvSpPr>
          <p:nvPr>
            <p:ph type="body" idx="1"/>
          </p:nvPr>
        </p:nvSpPr>
        <p:spPr/>
        <p:txBody>
          <a:bodyPr/>
          <a:lstStyle/>
          <a:p>
            <a:pPr eaLnBrk="1" hangingPunct="1">
              <a:buFont typeface="Times New Roman" pitchFamily="18" charset="0"/>
              <a:buChar char="•"/>
            </a:pPr>
            <a:r>
              <a:rPr lang="en-GB" altLang="en-US" sz="4000" smtClean="0"/>
              <a:t>Almost NO ACCOUNT taken of any underlying physics!!</a:t>
            </a:r>
          </a:p>
          <a:p>
            <a:pPr eaLnBrk="1" hangingPunct="1">
              <a:buFont typeface="Times New Roman" pitchFamily="18" charset="0"/>
              <a:buChar char="•"/>
            </a:pPr>
            <a:r>
              <a:rPr lang="en-GB" altLang="en-US" sz="4000" smtClean="0"/>
              <a:t>No nuclear “theory” is involved, (but some have attempted rationalize why it works s</a:t>
            </a:r>
            <a:r>
              <a:rPr lang="en-GB" altLang="en-US" sz="4000" smtClean="0">
                <a:cs typeface="Times New Roman" pitchFamily="18" charset="0"/>
              </a:rPr>
              <a:t>o well</a:t>
            </a:r>
            <a:r>
              <a:rPr lang="en-GB" altLang="en-US" sz="400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4339"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8856A92D-CB49-4276-A35B-54BE761FE93D}" type="slidenum">
              <a:rPr lang="en-US" altLang="en-US" sz="2400" smtClean="0">
                <a:latin typeface="Times New Roman" pitchFamily="18" charset="0"/>
                <a:ea typeface="Arial Unicode MS" pitchFamily="34" charset="-128"/>
              </a:rPr>
              <a:pPr eaLnBrk="1" hangingPunct="1">
                <a:spcBef>
                  <a:spcPct val="0"/>
                </a:spcBef>
                <a:buClrTx/>
                <a:buFontTx/>
                <a:buNone/>
              </a:pPr>
              <a:t>12</a:t>
            </a:fld>
            <a:endParaRPr lang="en-US" altLang="en-US" sz="2400" smtClean="0">
              <a:latin typeface="Times New Roman" pitchFamily="18" charset="0"/>
              <a:ea typeface="Arial Unicode MS" pitchFamily="34" charset="-128"/>
            </a:endParaRPr>
          </a:p>
        </p:txBody>
      </p:sp>
      <p:sp>
        <p:nvSpPr>
          <p:cNvPr id="14340" name="Rectangle 2"/>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500" smtClean="0">
                <a:solidFill>
                  <a:schemeClr val="accent2"/>
                </a:solidFill>
              </a:rPr>
              <a:t>Garvey Kelson (local)</a:t>
            </a:r>
            <a:br>
              <a:rPr lang="en-GB" altLang="en-US" sz="3500" smtClean="0">
                <a:solidFill>
                  <a:schemeClr val="accent2"/>
                </a:solidFill>
              </a:rPr>
            </a:br>
            <a:r>
              <a:rPr lang="en-GB" altLang="en-US" sz="3500" smtClean="0">
                <a:solidFill>
                  <a:schemeClr val="accent2"/>
                </a:solidFill>
              </a:rPr>
              <a:t>Transverse Mass relation (1966)</a:t>
            </a:r>
          </a:p>
        </p:txBody>
      </p:sp>
      <p:sp>
        <p:nvSpPr>
          <p:cNvPr id="14341" name="Rectangle 4"/>
          <p:cNvSpPr>
            <a:spLocks noGrp="1" noChangeArrowheads="1"/>
          </p:cNvSpPr>
          <p:nvPr>
            <p:ph type="body" sz="half" idx="1"/>
          </p:nvPr>
        </p:nvSpPr>
        <p:spPr/>
        <p:txBody>
          <a:bodyPr/>
          <a:lstStyle/>
          <a:p>
            <a:pPr marL="341313" indent="-341313" eaLnBrk="1" hangingPunct="1">
              <a:spcBef>
                <a:spcPct val="200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3200" b="1" smtClean="0">
                <a:latin typeface="Times New Roman" pitchFamily="18" charset="0"/>
              </a:rPr>
              <a:t>Local Model Error </a:t>
            </a:r>
            <a:r>
              <a:rPr lang="fr-FR" altLang="en-US" sz="3200" b="1" smtClean="0">
                <a:solidFill>
                  <a:schemeClr val="folHlink"/>
                </a:solidFill>
                <a:latin typeface="Times New Roman" pitchFamily="18" charset="0"/>
              </a:rPr>
              <a:t>224 keV</a:t>
            </a:r>
            <a:r>
              <a:rPr lang="fr-FR" altLang="en-US" sz="3300" b="1" smtClean="0">
                <a:solidFill>
                  <a:schemeClr val="folHlink"/>
                </a:solidFill>
                <a:latin typeface="Times New Roman" pitchFamily="18" charset="0"/>
              </a:rPr>
              <a:t> </a:t>
            </a:r>
            <a:r>
              <a:rPr lang="fr-FR" altLang="en-US" sz="2000" b="1" smtClean="0">
                <a:solidFill>
                  <a:schemeClr val="folHlink"/>
                </a:solidFill>
                <a:latin typeface="Times New Roman" pitchFamily="18" charset="0"/>
              </a:rPr>
              <a:t>(1634  isotopes)</a:t>
            </a:r>
          </a:p>
          <a:p>
            <a:pPr marL="341313" indent="-341313" eaLnBrk="1" hangingPunct="1">
              <a:spcBef>
                <a:spcPct val="200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000" b="1" smtClean="0">
                <a:latin typeface="Times New Roman" pitchFamily="18" charset="0"/>
              </a:rPr>
              <a:t>M(N,Z) = </a:t>
            </a:r>
            <a:r>
              <a:rPr lang="en-GB" altLang="en-US" sz="4000" b="1" i="1" smtClean="0">
                <a:latin typeface="Times New Roman" pitchFamily="18" charset="0"/>
              </a:rPr>
              <a:t>f</a:t>
            </a:r>
            <a:r>
              <a:rPr lang="en-GB" altLang="en-US" sz="4000" b="1" i="1" baseline="-26000" smtClean="0">
                <a:latin typeface="Times New Roman" pitchFamily="18" charset="0"/>
              </a:rPr>
              <a:t>Z</a:t>
            </a:r>
            <a:r>
              <a:rPr lang="en-GB" altLang="en-US" sz="4000" b="1" i="1" smtClean="0">
                <a:latin typeface="Times New Roman" pitchFamily="18" charset="0"/>
              </a:rPr>
              <a:t>(Z)+f</a:t>
            </a:r>
            <a:r>
              <a:rPr lang="en-GB" altLang="en-US" sz="4000" b="1" i="1" baseline="-26000" smtClean="0">
                <a:latin typeface="Times New Roman" pitchFamily="18" charset="0"/>
              </a:rPr>
              <a:t>N</a:t>
            </a:r>
            <a:r>
              <a:rPr lang="en-GB" altLang="en-US" sz="4000" b="1" i="1" smtClean="0">
                <a:latin typeface="Times New Roman" pitchFamily="18" charset="0"/>
              </a:rPr>
              <a:t>(N)+ f</a:t>
            </a:r>
            <a:r>
              <a:rPr lang="en-GB" altLang="en-US" sz="4000" b="1" i="1" baseline="-25000" smtClean="0">
                <a:latin typeface="Times New Roman" pitchFamily="18" charset="0"/>
              </a:rPr>
              <a:t>A</a:t>
            </a:r>
            <a:r>
              <a:rPr lang="en-GB" altLang="en-US" sz="4000" b="1" i="1" smtClean="0">
                <a:latin typeface="Times New Roman" pitchFamily="18" charset="0"/>
              </a:rPr>
              <a:t>(N+Z)</a:t>
            </a:r>
          </a:p>
          <a:p>
            <a:pPr marL="341313" indent="-341313" eaLnBrk="1" hangingPunct="1">
              <a:spcBef>
                <a:spcPct val="20000"/>
              </a:spcBef>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3200" b="1" smtClean="0">
                <a:latin typeface="Times New Roman" pitchFamily="18" charset="0"/>
              </a:rPr>
              <a:t>Global Model Error </a:t>
            </a:r>
            <a:r>
              <a:rPr lang="fr-FR" altLang="en-US" sz="3200" b="1" smtClean="0">
                <a:solidFill>
                  <a:schemeClr val="hlink"/>
                </a:solidFill>
                <a:latin typeface="Times New Roman" pitchFamily="18" charset="0"/>
              </a:rPr>
              <a:t>314 keV</a:t>
            </a:r>
            <a:r>
              <a:rPr lang="fr-FR" altLang="en-US" sz="3300" b="1" smtClean="0">
                <a:solidFill>
                  <a:schemeClr val="hlink"/>
                </a:solidFill>
                <a:latin typeface="Times New Roman" pitchFamily="18" charset="0"/>
              </a:rPr>
              <a:t> </a:t>
            </a:r>
            <a:r>
              <a:rPr lang="fr-FR" altLang="en-US" sz="2000" b="1" smtClean="0">
                <a:solidFill>
                  <a:schemeClr val="hlink"/>
                </a:solidFill>
                <a:latin typeface="Times New Roman" pitchFamily="18" charset="0"/>
              </a:rPr>
              <a:t>(2253 isotopes)</a:t>
            </a:r>
          </a:p>
          <a:p>
            <a:pPr marL="341313" indent="-341313" eaLnBrk="1" hangingPunct="1">
              <a:spcBef>
                <a:spcPct val="20000"/>
              </a:spcBef>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000" b="1" smtClean="0">
              <a:latin typeface="Times New Roman" pitchFamily="18" charset="0"/>
            </a:endParaRPr>
          </a:p>
          <a:p>
            <a:pPr marL="341313" indent="-341313" eaLnBrk="1" hangingPunct="1">
              <a:spcBef>
                <a:spcPct val="200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3300" smtClean="0">
              <a:latin typeface="Times New Roman" pitchFamily="18" charset="0"/>
            </a:endParaRPr>
          </a:p>
          <a:p>
            <a:pPr marL="341313" indent="-341313" eaLnBrk="1" hangingPunct="1">
              <a:spcBef>
                <a:spcPct val="20000"/>
              </a:spcBef>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3300" b="1" smtClean="0">
              <a:solidFill>
                <a:srgbClr val="FF0000"/>
              </a:solidFill>
              <a:latin typeface="Times New Roman" pitchFamily="18" charset="0"/>
            </a:endParaRPr>
          </a:p>
          <a:p>
            <a:pPr marL="341313" indent="-341313" eaLnBrk="1" hangingPunct="1">
              <a:spcBef>
                <a:spcPct val="200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3300" smtClean="0">
              <a:latin typeface="Times New Roman" pitchFamily="18" charset="0"/>
            </a:endParaRPr>
          </a:p>
          <a:p>
            <a:pPr marL="341313" indent="-341313" eaLnBrk="1" hangingPunct="1">
              <a:spcBef>
                <a:spcPct val="200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3300" smtClean="0">
              <a:latin typeface="Times New Roman" pitchFamily="18" charset="0"/>
            </a:endParaRPr>
          </a:p>
        </p:txBody>
      </p:sp>
      <p:pic>
        <p:nvPicPr>
          <p:cNvPr id="14342" name="Picture 5" descr="GKT"/>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148263" y="1724025"/>
            <a:ext cx="3744912" cy="3744913"/>
          </a:xfrm>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sz="2800" b="0" smtClean="0"/>
              <a:t>PHYSICAL REVIEW C </a:t>
            </a:r>
            <a:r>
              <a:rPr lang="en-GB" altLang="en-US" sz="2800" smtClean="0"/>
              <a:t>90</a:t>
            </a:r>
            <a:r>
              <a:rPr lang="en-GB" altLang="en-US" sz="2800" b="0" smtClean="0"/>
              <a:t>, 054320 (2014)</a:t>
            </a:r>
            <a:br>
              <a:rPr lang="en-GB" altLang="en-US" sz="2800" b="0" smtClean="0"/>
            </a:br>
            <a:r>
              <a:rPr lang="en-GB" altLang="en-US" sz="2800" smtClean="0"/>
              <a:t>Improved Jänecke mass formula</a:t>
            </a:r>
            <a:r>
              <a:rPr lang="en-GB" altLang="en-US" sz="2400" smtClean="0"/>
              <a:t/>
            </a:r>
            <a:br>
              <a:rPr lang="en-GB" altLang="en-US" sz="2400" smtClean="0"/>
            </a:br>
            <a:r>
              <a:rPr lang="en-GB" altLang="en-US" sz="2400" b="0" smtClean="0"/>
              <a:t>Z. He, M. Bao, Y. M. Zhao and A. Arima</a:t>
            </a:r>
            <a:endParaRPr lang="en-GB" altLang="en-US" sz="2400" smtClean="0"/>
          </a:p>
        </p:txBody>
      </p:sp>
      <p:sp>
        <p:nvSpPr>
          <p:cNvPr id="15363" name="Content Placeholder 2"/>
          <p:cNvSpPr>
            <a:spLocks noGrp="1"/>
          </p:cNvSpPr>
          <p:nvPr>
            <p:ph idx="1"/>
          </p:nvPr>
        </p:nvSpPr>
        <p:spPr>
          <a:xfrm>
            <a:off x="457200" y="1719263"/>
            <a:ext cx="8686800" cy="4410075"/>
          </a:xfrm>
        </p:spPr>
        <p:txBody>
          <a:bodyPr/>
          <a:lstStyle/>
          <a:p>
            <a:r>
              <a:rPr lang="en-GB" altLang="en-US" sz="3200" dirty="0" smtClean="0"/>
              <a:t>M = g1(Z) + g2(N) + g3(A) + g4(N-Z)  + pairing</a:t>
            </a:r>
          </a:p>
          <a:p>
            <a:endParaRPr lang="en-GB" altLang="en-US" sz="3600" dirty="0" smtClean="0"/>
          </a:p>
          <a:p>
            <a:r>
              <a:rPr lang="en-GB" altLang="en-US" sz="3600" dirty="0" smtClean="0"/>
              <a:t>RMS Error   206 </a:t>
            </a:r>
            <a:r>
              <a:rPr lang="en-GB" altLang="en-US" sz="3600" dirty="0" err="1" smtClean="0"/>
              <a:t>keV</a:t>
            </a:r>
            <a:endParaRPr lang="en-GB" altLang="en-US" sz="3600" dirty="0" smtClean="0"/>
          </a:p>
          <a:p>
            <a:r>
              <a:rPr lang="en-GB" altLang="en-US" sz="3600" dirty="0" smtClean="0"/>
              <a:t>Model Error 238 </a:t>
            </a:r>
            <a:r>
              <a:rPr lang="en-GB" altLang="en-US" sz="3600" dirty="0" err="1" smtClean="0"/>
              <a:t>keV</a:t>
            </a:r>
            <a:endParaRPr lang="en-GB" altLang="en-US" sz="3600" dirty="0" smtClean="0"/>
          </a:p>
          <a:p>
            <a:r>
              <a:rPr lang="en-GB" altLang="en-US" sz="3600" dirty="0" smtClean="0"/>
              <a:t>565 parameters</a:t>
            </a:r>
          </a:p>
          <a:p>
            <a:endParaRPr lang="en-GB" altLang="en-US" sz="2000" i="1" dirty="0" smtClean="0"/>
          </a:p>
          <a:p>
            <a:r>
              <a:rPr lang="en-GB" altLang="en-US" sz="2000" i="1" dirty="0" smtClean="0"/>
              <a:t>(</a:t>
            </a:r>
            <a:r>
              <a:rPr lang="en-GB" altLang="en-US" sz="2000" i="1" dirty="0" err="1" smtClean="0"/>
              <a:t>gl</a:t>
            </a:r>
            <a:r>
              <a:rPr lang="it-IT" altLang="it-IT" sz="2000" i="1" dirty="0" smtClean="0"/>
              <a:t>obal </a:t>
            </a:r>
            <a:r>
              <a:rPr lang="en-GB" altLang="en-US" sz="2000" i="1" dirty="0" smtClean="0"/>
              <a:t>f</a:t>
            </a:r>
            <a:r>
              <a:rPr lang="en-GB" altLang="en-US" sz="2000" i="1" dirty="0" smtClean="0">
                <a:cs typeface="Times New Roman" pitchFamily="18" charset="0"/>
              </a:rPr>
              <a:t>ormula</a:t>
            </a:r>
            <a:r>
              <a:rPr lang="en-GB" altLang="en-US" sz="2000" i="1" dirty="0" smtClean="0"/>
              <a:t> identified, but not used by </a:t>
            </a:r>
            <a:r>
              <a:rPr lang="en-GB" altLang="en-US" sz="2000" i="1" dirty="0" err="1" smtClean="0"/>
              <a:t>Jänecke</a:t>
            </a:r>
            <a:r>
              <a:rPr lang="en-GB" altLang="en-US" sz="2000" i="1" dirty="0" smtClean="0"/>
              <a:t> &amp; </a:t>
            </a:r>
            <a:r>
              <a:rPr lang="en-GB" altLang="en-US" sz="2000" i="1" dirty="0" err="1" smtClean="0"/>
              <a:t>Comay</a:t>
            </a:r>
            <a:r>
              <a:rPr lang="en-GB" altLang="en-US" sz="2000" i="1" dirty="0" smtClean="0"/>
              <a:t> 1984)</a:t>
            </a:r>
          </a:p>
          <a:p>
            <a:r>
              <a:rPr lang="en-GB" altLang="en-US" sz="2000" i="1" dirty="0" smtClean="0"/>
              <a:t>(Rediscovered by Collis in Proc ICCF5)</a:t>
            </a:r>
          </a:p>
          <a:p>
            <a:endParaRPr lang="en-GB" altLang="en-US" sz="3600" i="1" dirty="0" smtClean="0"/>
          </a:p>
        </p:txBody>
      </p:sp>
      <p:sp>
        <p:nvSpPr>
          <p:cNvPr id="15364"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5365"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0E7E413A-9EB2-4890-9AD4-F112678C9EC6}" type="slidenum">
              <a:rPr lang="en-US" altLang="en-US" sz="2400" smtClean="0">
                <a:latin typeface="Times New Roman" pitchFamily="18" charset="0"/>
                <a:ea typeface="Arial Unicode MS" pitchFamily="34" charset="-128"/>
              </a:rPr>
              <a:pPr eaLnBrk="1" hangingPunct="1">
                <a:spcBef>
                  <a:spcPct val="0"/>
                </a:spcBef>
                <a:buClrTx/>
                <a:buFontTx/>
                <a:buNone/>
              </a:pPr>
              <a:t>13</a:t>
            </a:fld>
            <a:endParaRPr lang="en-US" altLang="en-US" sz="2400" smtClean="0">
              <a:latin typeface="Times New Roman" pitchFamily="18" charset="0"/>
              <a:ea typeface="Arial Unicode MS"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6387"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186C8E0E-0B73-411B-BCCA-F2DF4FFCE206}" type="slidenum">
              <a:rPr lang="en-US" altLang="en-US" sz="2400" smtClean="0">
                <a:latin typeface="Times New Roman" pitchFamily="18" charset="0"/>
                <a:ea typeface="Arial Unicode MS" pitchFamily="34" charset="-128"/>
              </a:rPr>
              <a:pPr eaLnBrk="1" hangingPunct="1">
                <a:spcBef>
                  <a:spcPct val="0"/>
                </a:spcBef>
                <a:buClrTx/>
                <a:buFontTx/>
                <a:buNone/>
              </a:pPr>
              <a:t>14</a:t>
            </a:fld>
            <a:endParaRPr lang="en-US" altLang="en-US" sz="2400" smtClean="0">
              <a:latin typeface="Times New Roman" pitchFamily="18" charset="0"/>
              <a:ea typeface="Arial Unicode MS" pitchFamily="34" charset="-128"/>
            </a:endParaRPr>
          </a:p>
        </p:txBody>
      </p:sp>
      <p:sp>
        <p:nvSpPr>
          <p:cNvPr id="16388" name="Rectangle 2"/>
          <p:cNvSpPr>
            <a:spLocks noGrp="1" noChangeArrowheads="1"/>
          </p:cNvSpPr>
          <p:nvPr>
            <p:ph type="title"/>
          </p:nvPr>
        </p:nvSpPr>
        <p:spPr>
          <a:xfrm>
            <a:off x="539750" y="179388"/>
            <a:ext cx="7543800" cy="12954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4400" smtClean="0">
                <a:solidFill>
                  <a:schemeClr val="accent2"/>
                </a:solidFill>
              </a:rPr>
              <a:t>Strategy</a:t>
            </a:r>
          </a:p>
        </p:txBody>
      </p:sp>
      <p:sp>
        <p:nvSpPr>
          <p:cNvPr id="16389" name="Rectangle 3"/>
          <p:cNvSpPr>
            <a:spLocks noGrp="1" noChangeArrowheads="1"/>
          </p:cNvSpPr>
          <p:nvPr>
            <p:ph type="body" idx="1"/>
          </p:nvPr>
        </p:nvSpPr>
        <p:spPr>
          <a:xfrm>
            <a:off x="457200" y="1719263"/>
            <a:ext cx="8229600" cy="4411662"/>
          </a:xfrm>
        </p:spPr>
        <p:txBody>
          <a:bodyPr/>
          <a:lstStyle/>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b="1" dirty="0" smtClean="0"/>
              <a:t>Search for optimal local relations (partial difference mass equations) similar to Garvey-</a:t>
            </a:r>
            <a:r>
              <a:rPr lang="en-GB" altLang="en-US" sz="2800" b="1" dirty="0" err="1" smtClean="0"/>
              <a:t>Kelson</a:t>
            </a:r>
            <a:r>
              <a:rPr lang="en-GB" altLang="en-US" sz="2800" b="1" dirty="0" smtClean="0"/>
              <a:t> relations with least squares</a:t>
            </a:r>
          </a:p>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b="1" dirty="0" smtClean="0"/>
              <a:t>Refine local relation with integer coefficients</a:t>
            </a:r>
          </a:p>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b="1" dirty="0" smtClean="0"/>
              <a:t>Identify c</a:t>
            </a:r>
            <a:r>
              <a:rPr lang="en-GB" altLang="en-US" sz="2800" b="1" dirty="0" smtClean="0">
                <a:cs typeface="Times New Roman" pitchFamily="18" charset="0"/>
              </a:rPr>
              <a:t>orresponding global</a:t>
            </a:r>
            <a:r>
              <a:rPr lang="en-GB" altLang="en-US" sz="2800" b="1" dirty="0" smtClean="0"/>
              <a:t> equation</a:t>
            </a:r>
          </a:p>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b="1" dirty="0" smtClean="0"/>
              <a:t>Verify general solution fits local relation exactly.</a:t>
            </a:r>
          </a:p>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b="1" dirty="0" smtClean="0"/>
              <a:t>Find optimal coefficients for general solution by least squares regression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7411"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964B2298-D10D-4F1B-AC03-C6D791A7BA9C}" type="slidenum">
              <a:rPr lang="en-US" altLang="en-US" sz="2400" smtClean="0">
                <a:latin typeface="Times New Roman" pitchFamily="18" charset="0"/>
                <a:ea typeface="Arial Unicode MS" pitchFamily="34" charset="-128"/>
              </a:rPr>
              <a:pPr eaLnBrk="1" hangingPunct="1">
                <a:spcBef>
                  <a:spcPct val="0"/>
                </a:spcBef>
                <a:buClrTx/>
                <a:buFontTx/>
                <a:buNone/>
              </a:pPr>
              <a:t>15</a:t>
            </a:fld>
            <a:endParaRPr lang="en-US" altLang="en-US" sz="2400" smtClean="0">
              <a:latin typeface="Times New Roman" pitchFamily="18" charset="0"/>
              <a:ea typeface="Arial Unicode MS" pitchFamily="34" charset="-128"/>
            </a:endParaRPr>
          </a:p>
        </p:txBody>
      </p:sp>
      <p:sp>
        <p:nvSpPr>
          <p:cNvPr id="17412"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solidFill>
                  <a:schemeClr val="accent2"/>
                </a:solidFill>
              </a:rPr>
              <a:t>“Guessing” the corresponding differential equation.</a:t>
            </a:r>
          </a:p>
        </p:txBody>
      </p:sp>
      <p:pic>
        <p:nvPicPr>
          <p:cNvPr id="174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90713"/>
            <a:ext cx="4016375" cy="40671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4" name="Rectangle 3"/>
          <p:cNvSpPr>
            <a:spLocks noGrp="1" noChangeArrowheads="1"/>
          </p:cNvSpPr>
          <p:nvPr>
            <p:ph type="body" idx="1"/>
          </p:nvPr>
        </p:nvSpPr>
        <p:spPr>
          <a:xfrm>
            <a:off x="4679950" y="1800225"/>
            <a:ext cx="4016375" cy="4411663"/>
          </a:xfrm>
        </p:spPr>
        <p:txBody>
          <a:bodyPr/>
          <a:lstStyle/>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000" b="1" smtClean="0"/>
              <a:t>This looks like</a:t>
            </a:r>
            <a:r>
              <a:rPr lang="en-GB" altLang="en-US" sz="4400" b="1" smtClean="0"/>
              <a:t> </a:t>
            </a:r>
          </a:p>
          <a:p>
            <a:pPr marL="341313" indent="-341313" eaLnBrk="1" hangingPunct="1">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800" b="1" smtClean="0"/>
              <a:t>  </a:t>
            </a:r>
            <a:r>
              <a:rPr lang="en-GB" altLang="en-US" sz="4800" b="1" u="sng" smtClean="0"/>
              <a:t>∂</a:t>
            </a:r>
            <a:r>
              <a:rPr lang="en-GB" altLang="en-US" sz="4800" b="1" u="sng" baseline="42000" smtClean="0"/>
              <a:t> </a:t>
            </a:r>
            <a:r>
              <a:rPr lang="en-US" altLang="en-US" sz="4800" b="1" u="sng" baseline="42000" smtClean="0"/>
              <a:t>4  </a:t>
            </a:r>
            <a:r>
              <a:rPr lang="fr-FR" altLang="en-US" sz="4800" b="1" i="1" u="sng" smtClean="0"/>
              <a:t>M</a:t>
            </a:r>
            <a:r>
              <a:rPr lang="fr-FR" altLang="en-US" sz="4800" b="1" i="1" smtClean="0"/>
              <a:t>   = 0</a:t>
            </a:r>
            <a:endParaRPr lang="fr-FR" altLang="en-US" sz="4800" b="1" smtClean="0"/>
          </a:p>
          <a:p>
            <a:pPr marL="341313" indent="-341313" eaLnBrk="1" hangingPunct="1">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800" b="1" smtClean="0"/>
              <a:t>  ∂</a:t>
            </a:r>
            <a:r>
              <a:rPr lang="fr-FR" altLang="en-US" sz="4800" b="1" i="1" smtClean="0"/>
              <a:t>Z</a:t>
            </a:r>
            <a:r>
              <a:rPr lang="fr-FR" altLang="en-US" sz="4800" b="1" i="1" baseline="50000" smtClean="0"/>
              <a:t>2</a:t>
            </a:r>
            <a:r>
              <a:rPr lang="fr-FR" altLang="en-US" sz="4800" b="1" smtClean="0"/>
              <a:t>∂</a:t>
            </a:r>
            <a:r>
              <a:rPr lang="fr-FR" altLang="en-US" sz="4800" b="1" i="1" baseline="50000" smtClean="0"/>
              <a:t> </a:t>
            </a:r>
            <a:r>
              <a:rPr lang="fr-FR" altLang="en-US" sz="4800" b="1" i="1" smtClean="0"/>
              <a:t>N</a:t>
            </a:r>
            <a:r>
              <a:rPr lang="fr-FR" altLang="en-US" sz="4800" b="1" i="1" baseline="50000" smtClean="0"/>
              <a:t>2</a:t>
            </a:r>
          </a:p>
          <a:p>
            <a:pPr marL="341313" indent="-341313" eaLnBrk="1" hangingPunct="1">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smtClean="0">
                <a:solidFill>
                  <a:srgbClr val="0070C0"/>
                </a:solidFill>
              </a:rPr>
              <a:t>RMS Error is 313 keV </a:t>
            </a:r>
            <a:r>
              <a:rPr lang="fr-FR" altLang="en-US" sz="4000" b="1" smtClean="0">
                <a:solidFill>
                  <a:srgbClr val="0070C0"/>
                </a:solidFill>
                <a:sym typeface="Wingdings" pitchFamily="2" charset="2"/>
              </a:rPr>
              <a:t></a:t>
            </a:r>
            <a:endParaRPr lang="fr-FR" altLang="en-US" sz="4000" b="1" smtClean="0">
              <a:solidFill>
                <a:srgbClr val="0070C0"/>
              </a:solidFill>
            </a:endParaRPr>
          </a:p>
          <a:p>
            <a:pPr marL="341313" indent="-341313" eaLnBrk="1" hangingPunct="1">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800" b="1" i="1" baseline="500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8435"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5640A1B6-8510-4B6A-BBDA-93CB3F355DBB}" type="slidenum">
              <a:rPr lang="en-US" altLang="en-US" sz="2400" smtClean="0">
                <a:latin typeface="Times New Roman" pitchFamily="18" charset="0"/>
                <a:ea typeface="Arial Unicode MS" pitchFamily="34" charset="-128"/>
              </a:rPr>
              <a:pPr eaLnBrk="1" hangingPunct="1">
                <a:spcBef>
                  <a:spcPct val="0"/>
                </a:spcBef>
                <a:buClrTx/>
                <a:buFontTx/>
                <a:buNone/>
              </a:pPr>
              <a:t>16</a:t>
            </a:fld>
            <a:endParaRPr lang="en-US" altLang="en-US" sz="2400" smtClean="0">
              <a:latin typeface="Times New Roman" pitchFamily="18" charset="0"/>
              <a:ea typeface="Arial Unicode MS" pitchFamily="34" charset="-128"/>
            </a:endParaRPr>
          </a:p>
        </p:txBody>
      </p:sp>
      <p:sp>
        <p:nvSpPr>
          <p:cNvPr id="18436"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solidFill>
                  <a:schemeClr val="accent2"/>
                </a:solidFill>
              </a:rPr>
              <a:t>Corresponding global solution</a:t>
            </a:r>
          </a:p>
        </p:txBody>
      </p:sp>
      <p:sp>
        <p:nvSpPr>
          <p:cNvPr id="18437" name="Rectangle 2"/>
          <p:cNvSpPr>
            <a:spLocks noGrp="1" noChangeArrowheads="1"/>
          </p:cNvSpPr>
          <p:nvPr>
            <p:ph type="body" idx="1"/>
          </p:nvPr>
        </p:nvSpPr>
        <p:spPr>
          <a:xfrm>
            <a:off x="457200" y="1719263"/>
            <a:ext cx="4016375" cy="4411662"/>
          </a:xfrm>
        </p:spPr>
        <p:txBody>
          <a:bodyPr/>
          <a:lstStyle/>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800" b="1" dirty="0" smtClean="0"/>
              <a:t>M(N,Z) = </a:t>
            </a:r>
            <a:r>
              <a:rPr lang="en-GB" altLang="en-US" sz="4800" b="1" i="1" dirty="0" err="1" smtClean="0">
                <a:latin typeface="Times New Roman" pitchFamily="18" charset="0"/>
              </a:rPr>
              <a:t>f</a:t>
            </a:r>
            <a:r>
              <a:rPr lang="en-GB" altLang="en-US" sz="4800" b="1" i="1" baseline="-26000" dirty="0" err="1" smtClean="0">
                <a:latin typeface="Times New Roman" pitchFamily="18" charset="0"/>
              </a:rPr>
              <a:t>Z</a:t>
            </a:r>
            <a:r>
              <a:rPr lang="en-GB" altLang="en-US" sz="4800" b="1" i="1" dirty="0" smtClean="0">
                <a:latin typeface="Times New Roman" pitchFamily="18" charset="0"/>
              </a:rPr>
              <a:t>(Z)+</a:t>
            </a: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800" b="1" i="1" dirty="0" smtClean="0">
                <a:latin typeface="Times New Roman" pitchFamily="18" charset="0"/>
              </a:rPr>
              <a:t>  </a:t>
            </a:r>
            <a:r>
              <a:rPr lang="en-GB" altLang="en-US" sz="4800" b="1" i="1" dirty="0" err="1" smtClean="0">
                <a:latin typeface="Times New Roman" pitchFamily="18" charset="0"/>
              </a:rPr>
              <a:t>f</a:t>
            </a:r>
            <a:r>
              <a:rPr lang="en-GB" altLang="en-US" sz="4800" b="1" i="1" baseline="-26000" dirty="0" err="1" smtClean="0">
                <a:latin typeface="Times New Roman" pitchFamily="18" charset="0"/>
              </a:rPr>
              <a:t>N</a:t>
            </a:r>
            <a:r>
              <a:rPr lang="en-GB" altLang="en-US" sz="4800" b="1" i="1" dirty="0" smtClean="0">
                <a:latin typeface="Times New Roman" pitchFamily="18" charset="0"/>
              </a:rPr>
              <a:t>(N)+ </a:t>
            </a:r>
            <a:r>
              <a:rPr lang="en-GB" altLang="en-US" sz="4800" b="1" i="1" dirty="0" err="1" smtClean="0">
                <a:latin typeface="Times New Roman" pitchFamily="18" charset="0"/>
              </a:rPr>
              <a:t>Nf</a:t>
            </a:r>
            <a:r>
              <a:rPr lang="en-GB" altLang="en-US" sz="4800" b="1" i="1" baseline="-26000" dirty="0" err="1" smtClean="0">
                <a:latin typeface="Times New Roman" pitchFamily="18" charset="0"/>
              </a:rPr>
              <a:t>NZ</a:t>
            </a:r>
            <a:r>
              <a:rPr lang="en-GB" altLang="en-US" sz="4800" b="1" i="1" dirty="0" smtClean="0">
                <a:latin typeface="Times New Roman" pitchFamily="18" charset="0"/>
              </a:rPr>
              <a:t>(Z)+ </a:t>
            </a:r>
            <a:r>
              <a:rPr lang="en-GB" altLang="en-US" sz="4800" b="1" i="1" dirty="0" err="1" smtClean="0">
                <a:latin typeface="Times New Roman" pitchFamily="18" charset="0"/>
              </a:rPr>
              <a:t>Zf</a:t>
            </a:r>
            <a:r>
              <a:rPr lang="en-GB" altLang="en-US" sz="4800" b="1" i="1" baseline="-26000" dirty="0" err="1" smtClean="0">
                <a:latin typeface="Times New Roman" pitchFamily="18" charset="0"/>
              </a:rPr>
              <a:t>ZN</a:t>
            </a:r>
            <a:r>
              <a:rPr lang="en-GB" altLang="en-US" sz="4800" b="1" i="1" dirty="0" smtClean="0">
                <a:latin typeface="Times New Roman" pitchFamily="18" charset="0"/>
              </a:rPr>
              <a:t>(N)</a:t>
            </a:r>
          </a:p>
        </p:txBody>
      </p:sp>
      <p:sp>
        <p:nvSpPr>
          <p:cNvPr id="18438" name="Rectangle 3"/>
          <p:cNvSpPr>
            <a:spLocks noGrp="1" noChangeArrowheads="1"/>
          </p:cNvSpPr>
          <p:nvPr>
            <p:ph type="body" idx="2"/>
          </p:nvPr>
        </p:nvSpPr>
        <p:spPr>
          <a:xfrm>
            <a:off x="4673600" y="1719263"/>
            <a:ext cx="4362896" cy="4549775"/>
          </a:xfrm>
        </p:spPr>
        <p:txBody>
          <a:bodyPr/>
          <a:lstStyle/>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dirty="0" smtClean="0"/>
              <a:t>Model </a:t>
            </a:r>
            <a:r>
              <a:rPr lang="fr-FR" altLang="en-US" sz="4000" b="1" dirty="0" err="1" smtClean="0"/>
              <a:t>Error</a:t>
            </a:r>
            <a:r>
              <a:rPr lang="fr-FR" altLang="en-US" sz="4000" b="1" dirty="0" smtClean="0"/>
              <a:t> </a:t>
            </a:r>
            <a:r>
              <a:rPr lang="fr-FR" altLang="en-US" sz="4000" b="1" dirty="0" err="1" smtClean="0"/>
              <a:t>is</a:t>
            </a:r>
            <a:r>
              <a:rPr lang="fr-FR" altLang="en-US" sz="4000" b="1" dirty="0" smtClean="0"/>
              <a:t> 173 </a:t>
            </a:r>
            <a:r>
              <a:rPr lang="fr-FR" altLang="en-US" sz="4000" b="1" dirty="0" err="1" smtClean="0"/>
              <a:t>keV</a:t>
            </a:r>
            <a:r>
              <a:rPr lang="fr-FR" altLang="en-US" sz="4000" b="1" dirty="0" smtClean="0"/>
              <a:t> over 2279 isotopes</a:t>
            </a: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dirty="0" smtClean="0"/>
              <a:t>  512 </a:t>
            </a:r>
            <a:r>
              <a:rPr lang="fr-FR" altLang="en-US" sz="4000" b="1" dirty="0" err="1" smtClean="0"/>
              <a:t>parameters</a:t>
            </a:r>
            <a:endParaRPr lang="fr-FR" altLang="en-US" sz="4000" b="1" dirty="0" smtClean="0"/>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dirty="0" err="1" smtClean="0">
                <a:solidFill>
                  <a:srgbClr val="008000"/>
                </a:solidFill>
              </a:rPr>
              <a:t>Better</a:t>
            </a:r>
            <a:r>
              <a:rPr lang="fr-FR" altLang="en-US" sz="4000" b="1" dirty="0" smtClean="0">
                <a:solidFill>
                  <a:srgbClr val="008000"/>
                </a:solidFill>
              </a:rPr>
              <a:t> </a:t>
            </a:r>
            <a:r>
              <a:rPr lang="fr-FR" altLang="en-US" sz="4000" b="1" dirty="0" err="1" smtClean="0">
                <a:solidFill>
                  <a:srgbClr val="008000"/>
                </a:solidFill>
              </a:rPr>
              <a:t>than</a:t>
            </a:r>
            <a:r>
              <a:rPr lang="fr-FR" altLang="en-US" sz="4000" b="1" dirty="0" smtClean="0">
                <a:solidFill>
                  <a:srgbClr val="008000"/>
                </a:solidFill>
              </a:rPr>
              <a:t> </a:t>
            </a:r>
            <a:r>
              <a:rPr lang="fr-FR" altLang="en-US" sz="4000" b="1" dirty="0" err="1" smtClean="0">
                <a:solidFill>
                  <a:srgbClr val="008000"/>
                </a:solidFill>
              </a:rPr>
              <a:t>any</a:t>
            </a:r>
            <a:r>
              <a:rPr lang="fr-FR" altLang="en-US" sz="4000" b="1" dirty="0" smtClean="0">
                <a:solidFill>
                  <a:srgbClr val="008000"/>
                </a:solidFill>
              </a:rPr>
              <a:t> </a:t>
            </a:r>
            <a:r>
              <a:rPr lang="fr-FR" altLang="en-US" sz="4000" b="1" dirty="0" err="1" smtClean="0">
                <a:solidFill>
                  <a:srgbClr val="008000"/>
                </a:solidFill>
              </a:rPr>
              <a:t>known</a:t>
            </a:r>
            <a:r>
              <a:rPr lang="fr-FR" altLang="en-US" sz="4000" b="1" dirty="0" smtClean="0">
                <a:solidFill>
                  <a:srgbClr val="008000"/>
                </a:solidFill>
              </a:rPr>
              <a:t> global mass formula!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9459"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D91DC3BB-A517-4731-8FB0-6F580D0EAF01}" type="slidenum">
              <a:rPr lang="en-US" altLang="en-US" sz="2400" smtClean="0">
                <a:latin typeface="Times New Roman" pitchFamily="18" charset="0"/>
                <a:ea typeface="Arial Unicode MS" pitchFamily="34" charset="-128"/>
              </a:rPr>
              <a:pPr eaLnBrk="1" hangingPunct="1">
                <a:spcBef>
                  <a:spcPct val="0"/>
                </a:spcBef>
                <a:buClrTx/>
                <a:buFontTx/>
                <a:buNone/>
              </a:pPr>
              <a:t>17</a:t>
            </a:fld>
            <a:endParaRPr lang="en-US" altLang="en-US" sz="2400" smtClean="0">
              <a:latin typeface="Times New Roman" pitchFamily="18" charset="0"/>
              <a:ea typeface="Arial Unicode MS" pitchFamily="34" charset="-128"/>
            </a:endParaRPr>
          </a:p>
        </p:txBody>
      </p:sp>
      <p:sp>
        <p:nvSpPr>
          <p:cNvPr id="19460"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4400" smtClean="0">
                <a:solidFill>
                  <a:schemeClr val="accent2"/>
                </a:solidFill>
              </a:rPr>
              <a:t>The arbitrary functions f(x)</a:t>
            </a:r>
          </a:p>
        </p:txBody>
      </p:sp>
      <p:sp>
        <p:nvSpPr>
          <p:cNvPr id="19461" name="Rectangle 2"/>
          <p:cNvSpPr>
            <a:spLocks noGrp="1" noChangeArrowheads="1"/>
          </p:cNvSpPr>
          <p:nvPr>
            <p:ph type="body" idx="1"/>
          </p:nvPr>
        </p:nvSpPr>
        <p:spPr>
          <a:xfrm>
            <a:off x="457200" y="1719263"/>
            <a:ext cx="8229600" cy="4491037"/>
          </a:xfrm>
        </p:spPr>
        <p:txBody>
          <a:bodyPr/>
          <a:lstStyle/>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mtClean="0"/>
              <a:t>These are point functions with integer arguments (N, Z etc.)</a:t>
            </a:r>
          </a:p>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mtClean="0"/>
              <a:t>The points can be determined optimally by least squares regression.</a:t>
            </a:r>
          </a:p>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mtClean="0"/>
              <a:t>There are as many parameters as there are different values of N and Z.</a:t>
            </a:r>
          </a:p>
          <a:p>
            <a:pPr marL="341313" indent="-341313" eaLnBrk="1" hangingPunct="1">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mtClean="0"/>
              <a:t>Fewer parameters than other models (e.g. Janecke Masson) and predictions are more accurate and robust.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0483"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6929A920-E01F-480E-85AB-42D52CA23B70}" type="slidenum">
              <a:rPr lang="en-US" altLang="en-US" sz="2400" smtClean="0">
                <a:latin typeface="Times New Roman" pitchFamily="18" charset="0"/>
                <a:ea typeface="Arial Unicode MS" pitchFamily="34" charset="-128"/>
              </a:rPr>
              <a:pPr eaLnBrk="1" hangingPunct="1">
                <a:spcBef>
                  <a:spcPct val="0"/>
                </a:spcBef>
                <a:buClrTx/>
                <a:buFontTx/>
                <a:buNone/>
              </a:pPr>
              <a:t>18</a:t>
            </a:fld>
            <a:endParaRPr lang="en-US" altLang="en-US" sz="2400" smtClean="0">
              <a:latin typeface="Times New Roman" pitchFamily="18" charset="0"/>
              <a:ea typeface="Arial Unicode MS" pitchFamily="34" charset="-128"/>
            </a:endParaRPr>
          </a:p>
        </p:txBody>
      </p:sp>
      <p:sp>
        <p:nvSpPr>
          <p:cNvPr id="20484"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600" dirty="0" smtClean="0">
                <a:solidFill>
                  <a:schemeClr val="accent2"/>
                </a:solidFill>
              </a:rPr>
              <a:t>An improvement with </a:t>
            </a:r>
          </a:p>
        </p:txBody>
      </p:sp>
      <p:pic>
        <p:nvPicPr>
          <p:cNvPr id="2048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671763"/>
            <a:ext cx="4016375" cy="25066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6" name="Rectangle 3"/>
          <p:cNvSpPr>
            <a:spLocks noGrp="1" noChangeArrowheads="1"/>
          </p:cNvSpPr>
          <p:nvPr>
            <p:ph type="body" idx="1"/>
          </p:nvPr>
        </p:nvSpPr>
        <p:spPr>
          <a:xfrm>
            <a:off x="4679950" y="1800225"/>
            <a:ext cx="4464050" cy="5716588"/>
          </a:xfrm>
        </p:spPr>
        <p:txBody>
          <a:bodyPr/>
          <a:lstStyle/>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smtClean="0">
                <a:solidFill>
                  <a:srgbClr val="0070C0"/>
                </a:solidFill>
              </a:rPr>
              <a:t>Model Error is 82 keV! </a:t>
            </a:r>
            <a:r>
              <a:rPr lang="fr-FR" altLang="en-US" sz="4000" b="1" smtClean="0">
                <a:solidFill>
                  <a:srgbClr val="0070C0"/>
                </a:solidFill>
                <a:sym typeface="Wingdings" pitchFamily="2" charset="2"/>
              </a:rPr>
              <a:t></a:t>
            </a:r>
            <a:endParaRPr lang="fr-FR" altLang="en-US" sz="4000" b="1" smtClean="0">
              <a:solidFill>
                <a:srgbClr val="0070C0"/>
              </a:solidFill>
            </a:endParaRP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3600" b="1" smtClean="0">
                <a:solidFill>
                  <a:srgbClr val="008000"/>
                </a:solidFill>
              </a:rPr>
              <a:t>   </a:t>
            </a:r>
          </a:p>
          <a:p>
            <a:pPr marL="341313" indent="-341313" eaLnBrk="1" hangingPunct="1">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400" b="1" u="sng" smtClean="0"/>
              <a:t>∂</a:t>
            </a:r>
            <a:r>
              <a:rPr lang="en-GB" altLang="en-US" sz="4400" b="1" u="sng" baseline="42000" smtClean="0"/>
              <a:t> </a:t>
            </a:r>
            <a:r>
              <a:rPr lang="en-US" altLang="en-US" sz="4400" b="1" u="sng" baseline="42000" smtClean="0"/>
              <a:t>4</a:t>
            </a:r>
            <a:r>
              <a:rPr lang="fr-FR" altLang="en-US" sz="4400" b="1" i="1" u="sng" smtClean="0"/>
              <a:t>M</a:t>
            </a:r>
            <a:r>
              <a:rPr lang="fr-FR" altLang="en-US" sz="4400" b="1" i="1" smtClean="0"/>
              <a:t>   = k</a:t>
            </a:r>
            <a:r>
              <a:rPr lang="en-GB" altLang="en-US" sz="4400" b="1" smtClean="0"/>
              <a:t>(-1)</a:t>
            </a:r>
            <a:r>
              <a:rPr lang="en-GB" altLang="en-US" sz="4400" b="1" baseline="26000" smtClean="0">
                <a:latin typeface="Times New Roman" pitchFamily="18" charset="0"/>
              </a:rPr>
              <a:t>N+Z</a:t>
            </a:r>
            <a:endParaRPr lang="fr-FR" altLang="en-US" sz="4400" b="1" smtClean="0"/>
          </a:p>
          <a:p>
            <a:pPr marL="341313" indent="-341313" eaLnBrk="1" hangingPunct="1">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400" b="1" smtClean="0"/>
              <a:t>∂</a:t>
            </a:r>
            <a:r>
              <a:rPr lang="fr-FR" altLang="en-US" sz="4400" b="1" i="1" smtClean="0"/>
              <a:t>Z</a:t>
            </a:r>
            <a:r>
              <a:rPr lang="fr-FR" altLang="en-US" sz="4400" b="1" i="1" baseline="50000" smtClean="0"/>
              <a:t>2</a:t>
            </a:r>
            <a:r>
              <a:rPr lang="fr-FR" altLang="en-US" sz="4400" b="1" smtClean="0"/>
              <a:t>∂</a:t>
            </a:r>
            <a:r>
              <a:rPr lang="fr-FR" altLang="en-US" sz="4400" b="1" i="1" smtClean="0"/>
              <a:t>N</a:t>
            </a:r>
            <a:r>
              <a:rPr lang="fr-FR" altLang="en-US" sz="4400" b="1" i="1" baseline="50000" smtClean="0"/>
              <a:t>2</a:t>
            </a: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400" b="1" smtClean="0"/>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0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1507"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F18FE30F-5519-4898-AEC6-7319748FE9C9}" type="slidenum">
              <a:rPr lang="en-US" altLang="en-US" sz="2400" smtClean="0">
                <a:latin typeface="Times New Roman" pitchFamily="18" charset="0"/>
                <a:ea typeface="Arial Unicode MS" pitchFamily="34" charset="-128"/>
              </a:rPr>
              <a:pPr eaLnBrk="1" hangingPunct="1">
                <a:spcBef>
                  <a:spcPct val="0"/>
                </a:spcBef>
                <a:buClrTx/>
                <a:buFontTx/>
                <a:buNone/>
              </a:pPr>
              <a:t>19</a:t>
            </a:fld>
            <a:endParaRPr lang="en-US" altLang="en-US" sz="2400" smtClean="0">
              <a:latin typeface="Times New Roman" pitchFamily="18" charset="0"/>
              <a:ea typeface="Arial Unicode MS" pitchFamily="34" charset="-128"/>
            </a:endParaRPr>
          </a:p>
        </p:txBody>
      </p:sp>
      <p:sp>
        <p:nvSpPr>
          <p:cNvPr id="21508"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solidFill>
                  <a:schemeClr val="accent2"/>
                </a:solidFill>
              </a:rPr>
              <a:t>A superior local relation.</a:t>
            </a:r>
          </a:p>
        </p:txBody>
      </p:sp>
      <p:sp>
        <p:nvSpPr>
          <p:cNvPr id="21509" name="Rectangle 2"/>
          <p:cNvSpPr>
            <a:spLocks noGrp="1" noChangeArrowheads="1"/>
          </p:cNvSpPr>
          <p:nvPr>
            <p:ph type="body" idx="1"/>
          </p:nvPr>
        </p:nvSpPr>
        <p:spPr>
          <a:xfrm>
            <a:off x="4679950" y="1800225"/>
            <a:ext cx="4016375" cy="5011738"/>
          </a:xfrm>
        </p:spPr>
        <p:txBody>
          <a:bodyPr/>
          <a:lstStyle/>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smtClean="0"/>
              <a:t>Model Error is 71 keV</a:t>
            </a: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3600" b="1" smtClean="0">
                <a:solidFill>
                  <a:srgbClr val="008000"/>
                </a:solidFill>
              </a:rPr>
              <a:t>  This is the best local mass relation on the 5 x 5 plane.</a:t>
            </a: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000" smtClean="0"/>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000" smtClean="0"/>
          </a:p>
        </p:txBody>
      </p:sp>
      <p:pic>
        <p:nvPicPr>
          <p:cNvPr id="215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979613"/>
            <a:ext cx="3959225" cy="37798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it-IT" altLang="en-US" smtClean="0">
                <a:solidFill>
                  <a:srgbClr val="0070C0"/>
                </a:solidFill>
              </a:rPr>
              <a:t>Why interest in </a:t>
            </a:r>
            <a:r>
              <a:rPr lang="en-GB" altLang="en-US" sz="4000" smtClean="0">
                <a:solidFill>
                  <a:srgbClr val="0070C0"/>
                </a:solidFill>
              </a:rPr>
              <a:t>atomic masses?</a:t>
            </a:r>
            <a:endParaRPr lang="en-GB" altLang="en-US" smtClean="0">
              <a:solidFill>
                <a:srgbClr val="0070C0"/>
              </a:solidFill>
            </a:endParaRPr>
          </a:p>
        </p:txBody>
      </p:sp>
      <p:sp>
        <p:nvSpPr>
          <p:cNvPr id="4099" name="Content Placeholder 2"/>
          <p:cNvSpPr>
            <a:spLocks noGrp="1"/>
          </p:cNvSpPr>
          <p:nvPr>
            <p:ph idx="1"/>
          </p:nvPr>
        </p:nvSpPr>
        <p:spPr/>
        <p:txBody>
          <a:bodyPr/>
          <a:lstStyle/>
          <a:p>
            <a:pPr marL="514350" indent="-514350">
              <a:buFont typeface="Times New Roman" pitchFamily="18" charset="0"/>
              <a:buAutoNum type="arabicPeriod"/>
            </a:pPr>
            <a:r>
              <a:rPr lang="it-IT" altLang="en-US" smtClean="0"/>
              <a:t>We can measure </a:t>
            </a:r>
            <a:r>
              <a:rPr lang="en-GB" altLang="en-US" sz="3200" smtClean="0"/>
              <a:t>atomic masses to some 9 significant figures.  We can evaluate our the</a:t>
            </a:r>
            <a:r>
              <a:rPr lang="it-IT" altLang="it-IT" sz="3200" smtClean="0"/>
              <a:t>oretical </a:t>
            </a:r>
            <a:r>
              <a:rPr lang="en-GB" altLang="en-US" sz="3200" smtClean="0"/>
              <a:t>nuclear models against experimental values.</a:t>
            </a:r>
          </a:p>
          <a:p>
            <a:pPr marL="514350" indent="-514350">
              <a:buFont typeface="Times New Roman" pitchFamily="18" charset="0"/>
              <a:buAutoNum type="arabicPeriod"/>
            </a:pPr>
            <a:r>
              <a:rPr lang="it-IT" altLang="en-US" sz="3200" smtClean="0"/>
              <a:t>Astr</a:t>
            </a:r>
            <a:r>
              <a:rPr lang="en-GB" altLang="en-US" sz="3200" smtClean="0"/>
              <a:t>o-physicists need to know the atomic masses of exotic nuclei to model supernovae.</a:t>
            </a:r>
          </a:p>
        </p:txBody>
      </p:sp>
      <p:sp>
        <p:nvSpPr>
          <p:cNvPr id="4100"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4101"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2A079A3D-A4A6-4633-A5A3-617F80E5CD83}" type="slidenum">
              <a:rPr lang="en-US" altLang="en-US" sz="2400" smtClean="0">
                <a:latin typeface="Times New Roman" pitchFamily="18" charset="0"/>
                <a:ea typeface="Arial Unicode MS" pitchFamily="34" charset="-128"/>
              </a:rPr>
              <a:pPr eaLnBrk="1" hangingPunct="1">
                <a:spcBef>
                  <a:spcPct val="0"/>
                </a:spcBef>
                <a:buClrTx/>
                <a:buFontTx/>
                <a:buNone/>
              </a:pPr>
              <a:t>2</a:t>
            </a:fld>
            <a:endParaRPr lang="en-US" altLang="en-US" sz="2400" smtClean="0">
              <a:latin typeface="Times New Roman" pitchFamily="18" charset="0"/>
              <a:ea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2531"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01B23D2C-F44F-470C-819D-7AA8E4A4D9D0}" type="slidenum">
              <a:rPr lang="en-US" altLang="en-US" sz="2400" smtClean="0">
                <a:latin typeface="Times New Roman" pitchFamily="18" charset="0"/>
                <a:ea typeface="Arial Unicode MS" pitchFamily="34" charset="-128"/>
              </a:rPr>
              <a:pPr eaLnBrk="1" hangingPunct="1">
                <a:spcBef>
                  <a:spcPct val="0"/>
                </a:spcBef>
                <a:buClrTx/>
                <a:buFontTx/>
                <a:buNone/>
              </a:pPr>
              <a:t>20</a:t>
            </a:fld>
            <a:endParaRPr lang="en-US" altLang="en-US" sz="2400" smtClean="0">
              <a:latin typeface="Times New Roman" pitchFamily="18" charset="0"/>
              <a:ea typeface="Arial Unicode MS" pitchFamily="34" charset="-128"/>
            </a:endParaRPr>
          </a:p>
        </p:txBody>
      </p:sp>
      <p:sp>
        <p:nvSpPr>
          <p:cNvPr id="22532"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solidFill>
                  <a:schemeClr val="accent2"/>
                </a:solidFill>
              </a:rPr>
              <a:t>Corresponding global solution</a:t>
            </a:r>
          </a:p>
        </p:txBody>
      </p:sp>
      <p:sp>
        <p:nvSpPr>
          <p:cNvPr id="22533" name="Rectangle 2"/>
          <p:cNvSpPr>
            <a:spLocks noGrp="1" noChangeArrowheads="1"/>
          </p:cNvSpPr>
          <p:nvPr>
            <p:ph type="body" idx="1"/>
          </p:nvPr>
        </p:nvSpPr>
        <p:spPr>
          <a:xfrm>
            <a:off x="457200" y="1719263"/>
            <a:ext cx="4016375" cy="4411662"/>
          </a:xfrm>
        </p:spPr>
        <p:txBody>
          <a:bodyPr/>
          <a:lstStyle/>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800" b="1" dirty="0" smtClean="0"/>
              <a:t>M(N,Z) = </a:t>
            </a:r>
            <a:r>
              <a:rPr lang="en-GB" altLang="en-US" sz="4800" b="1" i="1" dirty="0" err="1" smtClean="0">
                <a:latin typeface="Times New Roman" pitchFamily="18" charset="0"/>
              </a:rPr>
              <a:t>f</a:t>
            </a:r>
            <a:r>
              <a:rPr lang="en-GB" altLang="en-US" sz="4800" b="1" i="1" baseline="-26000" dirty="0" err="1" smtClean="0">
                <a:latin typeface="Times New Roman" pitchFamily="18" charset="0"/>
              </a:rPr>
              <a:t>Z</a:t>
            </a:r>
            <a:r>
              <a:rPr lang="en-GB" altLang="en-US" sz="4800" b="1" i="1" dirty="0" smtClean="0">
                <a:latin typeface="Times New Roman" pitchFamily="18" charset="0"/>
              </a:rPr>
              <a:t>(Z)+</a:t>
            </a: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800" b="1" i="1" dirty="0" smtClean="0">
                <a:latin typeface="Times New Roman" pitchFamily="18" charset="0"/>
              </a:rPr>
              <a:t>  </a:t>
            </a:r>
            <a:r>
              <a:rPr lang="en-GB" altLang="en-US" sz="4800" b="1" i="1" dirty="0" err="1" smtClean="0">
                <a:latin typeface="Times New Roman" pitchFamily="18" charset="0"/>
              </a:rPr>
              <a:t>f</a:t>
            </a:r>
            <a:r>
              <a:rPr lang="en-GB" altLang="en-US" sz="4800" b="1" i="1" baseline="-26000" dirty="0" err="1" smtClean="0">
                <a:latin typeface="Times New Roman" pitchFamily="18" charset="0"/>
              </a:rPr>
              <a:t>N</a:t>
            </a:r>
            <a:r>
              <a:rPr lang="en-GB" altLang="en-US" sz="4800" b="1" i="1" dirty="0" smtClean="0">
                <a:latin typeface="Times New Roman" pitchFamily="18" charset="0"/>
              </a:rPr>
              <a:t>(N)+ </a:t>
            </a:r>
            <a:r>
              <a:rPr lang="en-GB" altLang="en-US" sz="4800" b="1" i="1" dirty="0" err="1" smtClean="0">
                <a:latin typeface="Times New Roman" pitchFamily="18" charset="0"/>
              </a:rPr>
              <a:t>Nf</a:t>
            </a:r>
            <a:r>
              <a:rPr lang="en-GB" altLang="en-US" sz="4800" b="1" i="1" baseline="-26000" dirty="0" err="1" smtClean="0">
                <a:latin typeface="Times New Roman" pitchFamily="18" charset="0"/>
              </a:rPr>
              <a:t>NZ</a:t>
            </a:r>
            <a:r>
              <a:rPr lang="en-GB" altLang="en-US" sz="4800" b="1" i="1" dirty="0" smtClean="0">
                <a:latin typeface="Times New Roman" pitchFamily="18" charset="0"/>
              </a:rPr>
              <a:t>(Z)+ </a:t>
            </a:r>
            <a:r>
              <a:rPr lang="en-GB" altLang="en-US" sz="4800" b="1" i="1" dirty="0" err="1" smtClean="0">
                <a:latin typeface="Times New Roman" pitchFamily="18" charset="0"/>
              </a:rPr>
              <a:t>Zf</a:t>
            </a:r>
            <a:r>
              <a:rPr lang="en-GB" altLang="en-US" sz="4800" b="1" i="1" baseline="-26000" dirty="0" err="1" smtClean="0">
                <a:latin typeface="Times New Roman" pitchFamily="18" charset="0"/>
              </a:rPr>
              <a:t>ZN</a:t>
            </a:r>
            <a:r>
              <a:rPr lang="en-GB" altLang="en-US" sz="4800" b="1" i="1" dirty="0" smtClean="0">
                <a:latin typeface="Times New Roman" pitchFamily="18" charset="0"/>
              </a:rPr>
              <a:t>(N) + odd</a:t>
            </a:r>
          </a:p>
        </p:txBody>
      </p:sp>
      <p:sp>
        <p:nvSpPr>
          <p:cNvPr id="22534" name="Rectangle 3"/>
          <p:cNvSpPr>
            <a:spLocks noGrp="1" noChangeArrowheads="1"/>
          </p:cNvSpPr>
          <p:nvPr>
            <p:ph type="body" idx="2"/>
          </p:nvPr>
        </p:nvSpPr>
        <p:spPr>
          <a:xfrm>
            <a:off x="4673600" y="1719263"/>
            <a:ext cx="4016375" cy="4411662"/>
          </a:xfrm>
        </p:spPr>
        <p:txBody>
          <a:bodyPr/>
          <a:lstStyle/>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000" b="1" smtClean="0"/>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smtClean="0"/>
              <a:t>Model Error is 174 keV</a:t>
            </a:r>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en-US" sz="4000" b="1" smtClean="0"/>
          </a:p>
          <a:p>
            <a:pPr marL="341313" indent="-341313" eaLnBrk="1" hangingPunct="1">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en-US" sz="4000" b="1" smtClean="0">
                <a:solidFill>
                  <a:srgbClr val="008000"/>
                </a:solidFill>
              </a:rPr>
              <a:t>Better still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3555"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81E241D2-0153-453C-8694-B5DEED95C293}" type="slidenum">
              <a:rPr lang="en-US" altLang="en-US" sz="2400" smtClean="0">
                <a:latin typeface="Times New Roman" pitchFamily="18" charset="0"/>
                <a:ea typeface="Arial Unicode MS" pitchFamily="34" charset="-128"/>
              </a:rPr>
              <a:pPr eaLnBrk="1" hangingPunct="1">
                <a:spcBef>
                  <a:spcPct val="0"/>
                </a:spcBef>
                <a:buClrTx/>
                <a:buFontTx/>
                <a:buNone/>
              </a:pPr>
              <a:t>21</a:t>
            </a:fld>
            <a:endParaRPr lang="en-US" altLang="en-US" sz="2400" smtClean="0">
              <a:latin typeface="Times New Roman" pitchFamily="18" charset="0"/>
              <a:ea typeface="Arial Unicode MS" pitchFamily="34" charset="-128"/>
            </a:endParaRPr>
          </a:p>
        </p:txBody>
      </p:sp>
      <p:sp>
        <p:nvSpPr>
          <p:cNvPr id="23556" name="Rectangle 2"/>
          <p:cNvSpPr>
            <a:spLocks noGrp="1" noChangeArrowheads="1"/>
          </p:cNvSpPr>
          <p:nvPr>
            <p:ph type="title"/>
          </p:nvPr>
        </p:nvSpPr>
        <p:spPr/>
        <p:txBody>
          <a:bodyPr/>
          <a:lstStyle/>
          <a:p>
            <a:pPr eaLnBrk="1" hangingPunct="1"/>
            <a:r>
              <a:rPr lang="en-GB" altLang="en-US" sz="4400" smtClean="0">
                <a:solidFill>
                  <a:schemeClr val="accent2"/>
                </a:solidFill>
              </a:rPr>
              <a:t>6</a:t>
            </a:r>
            <a:r>
              <a:rPr lang="en-GB" altLang="en-US" sz="4400" baseline="30000" smtClean="0">
                <a:solidFill>
                  <a:schemeClr val="accent2"/>
                </a:solidFill>
              </a:rPr>
              <a:t>th</a:t>
            </a:r>
            <a:r>
              <a:rPr lang="en-GB" altLang="en-US" sz="4400" smtClean="0">
                <a:solidFill>
                  <a:schemeClr val="accent2"/>
                </a:solidFill>
              </a:rPr>
              <a:t> order? A step too far?</a:t>
            </a:r>
          </a:p>
        </p:txBody>
      </p:sp>
      <p:sp>
        <p:nvSpPr>
          <p:cNvPr id="23557" name="Rectangle 3"/>
          <p:cNvSpPr>
            <a:spLocks noGrp="1" noChangeArrowheads="1"/>
          </p:cNvSpPr>
          <p:nvPr>
            <p:ph type="body" idx="1"/>
          </p:nvPr>
        </p:nvSpPr>
        <p:spPr>
          <a:xfrm>
            <a:off x="323850" y="1393825"/>
            <a:ext cx="8820150" cy="4735513"/>
          </a:xfrm>
        </p:spPr>
        <p:txBody>
          <a:bodyPr/>
          <a:lstStyle/>
          <a:p>
            <a:pPr eaLnBrk="1" hangingPunct="1">
              <a:buClrTx/>
              <a:buSzTx/>
              <a:buFontTx/>
              <a:buNone/>
            </a:pPr>
            <a:r>
              <a:rPr lang="en-GB" altLang="en-US" sz="4400" b="1" u="sng" dirty="0" smtClean="0"/>
              <a:t>∂</a:t>
            </a:r>
            <a:r>
              <a:rPr lang="en-GB" altLang="en-US" sz="4400" b="1" u="sng" baseline="42000" dirty="0" smtClean="0"/>
              <a:t> </a:t>
            </a:r>
            <a:r>
              <a:rPr lang="en-US" altLang="en-US" sz="4400" b="1" u="sng" baseline="42000" dirty="0" smtClean="0"/>
              <a:t>6  </a:t>
            </a:r>
            <a:r>
              <a:rPr lang="fr-FR" altLang="en-US" sz="4400" b="1" i="1" u="sng" dirty="0" smtClean="0"/>
              <a:t>M</a:t>
            </a:r>
            <a:r>
              <a:rPr lang="fr-FR" altLang="en-US" sz="4400" b="1" i="1" dirty="0" smtClean="0"/>
              <a:t>   = k</a:t>
            </a:r>
            <a:r>
              <a:rPr lang="en-GB" altLang="en-US" sz="4400" b="1" dirty="0" smtClean="0"/>
              <a:t>(-1)</a:t>
            </a:r>
            <a:r>
              <a:rPr lang="en-GB" altLang="en-US" sz="4400" b="1" baseline="26000" dirty="0" smtClean="0">
                <a:latin typeface="Times New Roman" pitchFamily="18" charset="0"/>
              </a:rPr>
              <a:t>N+Z</a:t>
            </a:r>
            <a:endParaRPr lang="fr-FR" altLang="en-US" sz="4400" b="1" dirty="0" smtClean="0"/>
          </a:p>
          <a:p>
            <a:pPr eaLnBrk="1" hangingPunct="1">
              <a:buClrTx/>
              <a:buSzTx/>
              <a:buFontTx/>
              <a:buNone/>
            </a:pPr>
            <a:r>
              <a:rPr lang="fr-FR" altLang="en-US" sz="4400" b="1" dirty="0" smtClean="0"/>
              <a:t>∂</a:t>
            </a:r>
            <a:r>
              <a:rPr lang="fr-FR" altLang="en-US" sz="4400" b="1" i="1" dirty="0" smtClean="0"/>
              <a:t>Z</a:t>
            </a:r>
            <a:r>
              <a:rPr lang="fr-FR" altLang="en-US" sz="4400" b="1" i="1" baseline="50000" dirty="0" smtClean="0"/>
              <a:t>3</a:t>
            </a:r>
            <a:r>
              <a:rPr lang="fr-FR" altLang="en-US" sz="4400" b="1" dirty="0" smtClean="0"/>
              <a:t>∂</a:t>
            </a:r>
            <a:r>
              <a:rPr lang="fr-FR" altLang="en-US" sz="4400" b="1" i="1" dirty="0" smtClean="0"/>
              <a:t>N</a:t>
            </a:r>
            <a:r>
              <a:rPr lang="fr-FR" altLang="en-US" sz="4400" b="1" i="1" baseline="50000" dirty="0" smtClean="0"/>
              <a:t>3</a:t>
            </a:r>
          </a:p>
          <a:p>
            <a:pPr eaLnBrk="1" hangingPunct="1"/>
            <a:r>
              <a:rPr lang="en-GB" altLang="en-US" sz="4400" b="1" i="1" dirty="0" smtClean="0"/>
              <a:t>M(N,Z) = </a:t>
            </a:r>
            <a:r>
              <a:rPr lang="en-GB" altLang="en-US" sz="4400" b="1" i="1" dirty="0" err="1" smtClean="0">
                <a:latin typeface="Times New Roman" pitchFamily="18" charset="0"/>
                <a:cs typeface="Times New Roman" pitchFamily="18" charset="0"/>
              </a:rPr>
              <a:t>f</a:t>
            </a:r>
            <a:r>
              <a:rPr lang="en-GB" altLang="en-US" sz="4400" b="1" i="1" baseline="-26000" dirty="0" err="1" smtClean="0">
                <a:latin typeface="Times New Roman" pitchFamily="18" charset="0"/>
                <a:cs typeface="Times New Roman" pitchFamily="18" charset="0"/>
              </a:rPr>
              <a:t>Z</a:t>
            </a:r>
            <a:r>
              <a:rPr lang="en-GB" altLang="en-US" sz="4400" b="1" i="1" dirty="0" smtClean="0">
                <a:latin typeface="Times New Roman" pitchFamily="18" charset="0"/>
                <a:cs typeface="Times New Roman" pitchFamily="18" charset="0"/>
              </a:rPr>
              <a:t>(Z)+</a:t>
            </a:r>
            <a:r>
              <a:rPr lang="en-GB" altLang="en-US" sz="4400" b="1" i="1" dirty="0" err="1" smtClean="0">
                <a:latin typeface="Times New Roman" pitchFamily="18" charset="0"/>
                <a:cs typeface="Times New Roman" pitchFamily="18" charset="0"/>
              </a:rPr>
              <a:t>f</a:t>
            </a:r>
            <a:r>
              <a:rPr lang="en-GB" altLang="en-US" sz="4400" b="1" i="1" baseline="-26000" dirty="0" err="1" smtClean="0">
                <a:latin typeface="Times New Roman" pitchFamily="18" charset="0"/>
                <a:cs typeface="Times New Roman" pitchFamily="18" charset="0"/>
              </a:rPr>
              <a:t>N</a:t>
            </a:r>
            <a:r>
              <a:rPr lang="en-GB" altLang="en-US" sz="4400" b="1" i="1" dirty="0" smtClean="0">
                <a:latin typeface="Times New Roman" pitchFamily="18" charset="0"/>
                <a:cs typeface="Times New Roman" pitchFamily="18" charset="0"/>
              </a:rPr>
              <a:t>(N)+ </a:t>
            </a:r>
            <a:r>
              <a:rPr lang="en-GB" altLang="en-US" sz="4400" b="1" i="1" dirty="0" err="1" smtClean="0">
                <a:latin typeface="Times New Roman" pitchFamily="18" charset="0"/>
                <a:cs typeface="Times New Roman" pitchFamily="18" charset="0"/>
              </a:rPr>
              <a:t>Nf</a:t>
            </a:r>
            <a:r>
              <a:rPr lang="en-GB" altLang="en-US" sz="4400" b="1" i="1" baseline="-26000" dirty="0" err="1" smtClean="0">
                <a:latin typeface="Times New Roman" pitchFamily="18" charset="0"/>
                <a:cs typeface="Times New Roman" pitchFamily="18" charset="0"/>
              </a:rPr>
              <a:t>NZ</a:t>
            </a:r>
            <a:r>
              <a:rPr lang="en-GB" altLang="en-US" sz="4400" b="1" i="1" dirty="0" smtClean="0">
                <a:latin typeface="Times New Roman" pitchFamily="18" charset="0"/>
                <a:cs typeface="Times New Roman" pitchFamily="18" charset="0"/>
              </a:rPr>
              <a:t>(Z)+ </a:t>
            </a:r>
            <a:r>
              <a:rPr lang="en-GB" altLang="en-US" sz="4400" b="1" i="1" dirty="0" err="1" smtClean="0">
                <a:latin typeface="Times New Roman" pitchFamily="18" charset="0"/>
                <a:cs typeface="Times New Roman" pitchFamily="18" charset="0"/>
              </a:rPr>
              <a:t>Zf</a:t>
            </a:r>
            <a:r>
              <a:rPr lang="en-GB" altLang="en-US" sz="4400" b="1" i="1" baseline="-26000" dirty="0" err="1" smtClean="0">
                <a:latin typeface="Times New Roman" pitchFamily="18" charset="0"/>
                <a:cs typeface="Times New Roman" pitchFamily="18" charset="0"/>
              </a:rPr>
              <a:t>ZN</a:t>
            </a:r>
            <a:r>
              <a:rPr lang="en-GB" altLang="en-US" sz="4400" b="1" i="1" dirty="0" smtClean="0">
                <a:latin typeface="Times New Roman" pitchFamily="18" charset="0"/>
                <a:cs typeface="Times New Roman" pitchFamily="18" charset="0"/>
              </a:rPr>
              <a:t>(N)+N</a:t>
            </a:r>
            <a:r>
              <a:rPr lang="en-GB" altLang="en-US" sz="4400" b="1" i="1" baseline="30000" dirty="0" smtClean="0">
                <a:latin typeface="Times New Roman" pitchFamily="18" charset="0"/>
                <a:cs typeface="Times New Roman" pitchFamily="18" charset="0"/>
              </a:rPr>
              <a:t>2</a:t>
            </a:r>
            <a:r>
              <a:rPr lang="en-GB" altLang="en-US" sz="4400" b="1" i="1" dirty="0" smtClean="0">
                <a:latin typeface="Times New Roman" pitchFamily="18" charset="0"/>
                <a:cs typeface="Times New Roman" pitchFamily="18" charset="0"/>
              </a:rPr>
              <a:t>f</a:t>
            </a:r>
            <a:r>
              <a:rPr lang="en-GB" altLang="en-US" sz="4400" b="1" i="1" baseline="-25000" dirty="0" smtClean="0">
                <a:latin typeface="Times New Roman" pitchFamily="18" charset="0"/>
                <a:cs typeface="Times New Roman" pitchFamily="18" charset="0"/>
              </a:rPr>
              <a:t>N2Z</a:t>
            </a:r>
            <a:r>
              <a:rPr lang="en-GB" altLang="en-US" sz="4400" b="1" i="1" dirty="0" smtClean="0">
                <a:latin typeface="Times New Roman" pitchFamily="18" charset="0"/>
                <a:cs typeface="Times New Roman" pitchFamily="18" charset="0"/>
              </a:rPr>
              <a:t>(Z)+Z</a:t>
            </a:r>
            <a:r>
              <a:rPr lang="en-GB" altLang="en-US" sz="4400" b="1" i="1" baseline="30000" dirty="0" smtClean="0">
                <a:latin typeface="Times New Roman" pitchFamily="18" charset="0"/>
                <a:cs typeface="Times New Roman" pitchFamily="18" charset="0"/>
              </a:rPr>
              <a:t>2</a:t>
            </a:r>
            <a:r>
              <a:rPr lang="en-GB" altLang="en-US" sz="4400" b="1" i="1" dirty="0" smtClean="0">
                <a:latin typeface="Times New Roman" pitchFamily="18" charset="0"/>
                <a:cs typeface="Times New Roman" pitchFamily="18" charset="0"/>
              </a:rPr>
              <a:t>f</a:t>
            </a:r>
            <a:r>
              <a:rPr lang="en-GB" altLang="en-US" sz="4400" b="1" i="1" baseline="-25000" dirty="0" smtClean="0">
                <a:latin typeface="Times New Roman" pitchFamily="18" charset="0"/>
                <a:cs typeface="Times New Roman" pitchFamily="18" charset="0"/>
              </a:rPr>
              <a:t>Z2N</a:t>
            </a:r>
            <a:r>
              <a:rPr lang="en-GB" altLang="en-US" sz="4400" b="1" i="1" dirty="0" smtClean="0">
                <a:latin typeface="Times New Roman" pitchFamily="18" charset="0"/>
                <a:cs typeface="Times New Roman" pitchFamily="18" charset="0"/>
              </a:rPr>
              <a:t>(N)+ odd</a:t>
            </a:r>
          </a:p>
          <a:p>
            <a:pPr eaLnBrk="1" hangingPunct="1">
              <a:buClr>
                <a:srgbClr val="330066"/>
              </a:buClr>
              <a:buSzPct val="70000"/>
              <a:buFont typeface="Wingdings" pitchFamily="2" charset="2"/>
              <a:buNone/>
            </a:pPr>
            <a:endParaRPr lang="en-GB" altLang="en-US" sz="3200" b="1" dirty="0" smtClean="0">
              <a:cs typeface="Arial" charset="0"/>
            </a:endParaRPr>
          </a:p>
          <a:p>
            <a:pPr eaLnBrk="1" hangingPunct="1">
              <a:buClr>
                <a:srgbClr val="330066"/>
              </a:buClr>
              <a:buSzPct val="70000"/>
              <a:buFont typeface="Wingdings" pitchFamily="2" charset="2"/>
              <a:buNone/>
            </a:pPr>
            <a:r>
              <a:rPr lang="en-GB" altLang="en-US" sz="3200" b="1" dirty="0" smtClean="0">
                <a:cs typeface="Arial" charset="0"/>
              </a:rPr>
              <a:t>RMS Error 91 </a:t>
            </a:r>
            <a:r>
              <a:rPr lang="en-GB" altLang="en-US" sz="3200" b="1" dirty="0" err="1" smtClean="0">
                <a:cs typeface="Arial" charset="0"/>
              </a:rPr>
              <a:t>keV</a:t>
            </a:r>
            <a:r>
              <a:rPr lang="en-GB" altLang="en-US" sz="3200" b="1" dirty="0" smtClean="0">
                <a:cs typeface="Arial" charset="0"/>
              </a:rPr>
              <a:t> with 801 parameters</a:t>
            </a:r>
          </a:p>
          <a:p>
            <a:pPr eaLnBrk="1" hangingPunct="1">
              <a:buClr>
                <a:srgbClr val="330066"/>
              </a:buClr>
              <a:buSzPct val="70000"/>
              <a:buFont typeface="Wingdings" pitchFamily="2" charset="2"/>
              <a:buNone/>
            </a:pPr>
            <a:r>
              <a:rPr lang="en-GB" altLang="en-US" sz="3200" b="1" dirty="0" smtClean="0">
                <a:cs typeface="Arial" charset="0"/>
              </a:rPr>
              <a:t> or 104 </a:t>
            </a:r>
            <a:r>
              <a:rPr lang="en-GB" altLang="en-US" sz="3200" b="1" dirty="0" err="1" smtClean="0">
                <a:cs typeface="Arial" charset="0"/>
              </a:rPr>
              <a:t>keV</a:t>
            </a:r>
            <a:r>
              <a:rPr lang="en-GB" altLang="en-US" sz="3200" b="1" dirty="0" smtClean="0">
                <a:cs typeface="Arial" charset="0"/>
              </a:rPr>
              <a:t> with 551 parameters.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4579"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01A1309E-E03A-4E8F-8FB5-B5A4A7E5DFD7}" type="slidenum">
              <a:rPr lang="en-US" altLang="en-US" sz="2400" smtClean="0">
                <a:latin typeface="Times New Roman" pitchFamily="18" charset="0"/>
                <a:ea typeface="Arial Unicode MS" pitchFamily="34" charset="-128"/>
              </a:rPr>
              <a:pPr eaLnBrk="1" hangingPunct="1">
                <a:spcBef>
                  <a:spcPct val="0"/>
                </a:spcBef>
                <a:buClrTx/>
                <a:buFontTx/>
                <a:buNone/>
              </a:pPr>
              <a:t>22</a:t>
            </a:fld>
            <a:endParaRPr lang="en-US" altLang="en-US" sz="2400" smtClean="0">
              <a:latin typeface="Times New Roman" pitchFamily="18" charset="0"/>
              <a:ea typeface="Arial Unicode MS" pitchFamily="34" charset="-128"/>
            </a:endParaRPr>
          </a:p>
        </p:txBody>
      </p:sp>
      <p:sp>
        <p:nvSpPr>
          <p:cNvPr id="24580"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4400" smtClean="0">
                <a:solidFill>
                  <a:schemeClr val="accent2"/>
                </a:solidFill>
              </a:rPr>
              <a:t>The “Odd” function</a:t>
            </a:r>
          </a:p>
        </p:txBody>
      </p:sp>
      <p:sp>
        <p:nvSpPr>
          <p:cNvPr id="24581" name="Rectangle 2"/>
          <p:cNvSpPr>
            <a:spLocks noGrp="1" noChangeArrowheads="1"/>
          </p:cNvSpPr>
          <p:nvPr>
            <p:ph type="body" idx="1"/>
          </p:nvPr>
        </p:nvSpPr>
        <p:spPr>
          <a:xfrm>
            <a:off x="457200" y="1719263"/>
            <a:ext cx="8229600" cy="4411662"/>
          </a:xfrm>
        </p:spPr>
        <p:txBody>
          <a:bodyPr/>
          <a:lstStyle/>
          <a:p>
            <a:pPr marL="341313" indent="-341313" eaLnBrk="1" hangingPunct="1">
              <a:lnSpc>
                <a:spcPct val="90000"/>
              </a:lnSpc>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5400" b="1" dirty="0" smtClean="0"/>
              <a:t>odd(N,Z) = k  (-1)</a:t>
            </a:r>
            <a:r>
              <a:rPr lang="en-GB" altLang="en-US" sz="5400" b="1" baseline="26000" dirty="0" smtClean="0">
                <a:latin typeface="Times New Roman" pitchFamily="18" charset="0"/>
              </a:rPr>
              <a:t>N+Z</a:t>
            </a:r>
          </a:p>
          <a:p>
            <a:pPr marL="341313" indent="-341313" eaLnBrk="1" hangingPunct="1">
              <a:lnSpc>
                <a:spcPct val="90000"/>
              </a:lnSpc>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600" dirty="0" smtClean="0"/>
              <a:t>A simple periodic function based on Atomic Number (A=N+Z).</a:t>
            </a:r>
          </a:p>
          <a:p>
            <a:pPr marL="341313" indent="-341313" eaLnBrk="1" hangingPunct="1">
              <a:lnSpc>
                <a:spcPct val="90000"/>
              </a:lnSpc>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3600" dirty="0" smtClean="0"/>
          </a:p>
          <a:p>
            <a:pPr marL="341313" indent="-341313" eaLnBrk="1" hangingPunct="1">
              <a:lnSpc>
                <a:spcPct val="90000"/>
              </a:lnSpc>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4000" dirty="0" smtClean="0"/>
              <a:t>Perhaps this “explains” the mass number / isospin dependence in </a:t>
            </a:r>
            <a:r>
              <a:rPr lang="en-GB" altLang="en-US" sz="4000" dirty="0" err="1" smtClean="0"/>
              <a:t>Janecke</a:t>
            </a:r>
            <a:r>
              <a:rPr lang="en-GB" altLang="en-US" sz="4000" dirty="0" smtClean="0"/>
              <a:t> Masson formulas f(A)?</a:t>
            </a:r>
          </a:p>
          <a:p>
            <a:pPr marL="341313" indent="-341313" eaLnBrk="1" hangingPunct="1">
              <a:lnSpc>
                <a:spcPct val="90000"/>
              </a:lnSpc>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4800" b="1" baseline="260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5603"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E033A45C-47E4-40E5-A22C-5537192422F9}" type="slidenum">
              <a:rPr lang="en-US" altLang="en-US" sz="2400" smtClean="0">
                <a:latin typeface="Times New Roman" pitchFamily="18" charset="0"/>
                <a:ea typeface="Arial Unicode MS" pitchFamily="34" charset="-128"/>
              </a:rPr>
              <a:pPr eaLnBrk="1" hangingPunct="1">
                <a:spcBef>
                  <a:spcPct val="0"/>
                </a:spcBef>
                <a:buClrTx/>
                <a:buFontTx/>
                <a:buNone/>
              </a:pPr>
              <a:t>23</a:t>
            </a:fld>
            <a:endParaRPr lang="en-US" altLang="en-US" sz="2400" smtClean="0">
              <a:latin typeface="Times New Roman" pitchFamily="18" charset="0"/>
              <a:ea typeface="Arial Unicode MS" pitchFamily="34" charset="-128"/>
            </a:endParaRPr>
          </a:p>
        </p:txBody>
      </p:sp>
      <p:sp>
        <p:nvSpPr>
          <p:cNvPr id="25604" name="Rectangle 2"/>
          <p:cNvSpPr>
            <a:spLocks noGrp="1" noChangeArrowheads="1"/>
          </p:cNvSpPr>
          <p:nvPr>
            <p:ph type="title"/>
          </p:nvPr>
        </p:nvSpPr>
        <p:spPr/>
        <p:txBody>
          <a:bodyPr/>
          <a:lstStyle/>
          <a:p>
            <a:pPr eaLnBrk="1" hangingPunct="1"/>
            <a:r>
              <a:rPr lang="en-GB" altLang="en-US" smtClean="0">
                <a:solidFill>
                  <a:schemeClr val="accent2"/>
                </a:solidFill>
              </a:rPr>
              <a:t>Reducing the number of parameters.</a:t>
            </a:r>
          </a:p>
        </p:txBody>
      </p:sp>
      <p:sp>
        <p:nvSpPr>
          <p:cNvPr id="25605" name="Rectangle 3"/>
          <p:cNvSpPr>
            <a:spLocks noGrp="1" noChangeArrowheads="1"/>
          </p:cNvSpPr>
          <p:nvPr>
            <p:ph type="body" idx="1"/>
          </p:nvPr>
        </p:nvSpPr>
        <p:spPr/>
        <p:txBody>
          <a:bodyPr/>
          <a:lstStyle/>
          <a:p>
            <a:pPr marL="571500" indent="-571500" eaLnBrk="1" hangingPunct="1">
              <a:buFont typeface="Times New Roman" pitchFamily="18" charset="0"/>
              <a:buAutoNum type="arabicPeriod"/>
            </a:pPr>
            <a:r>
              <a:rPr lang="en-GB" altLang="en-US" smtClean="0"/>
              <a:t>There’s an arbitrary parameter for every “point” in the point function.</a:t>
            </a:r>
          </a:p>
          <a:p>
            <a:pPr marL="571500" indent="-571500" eaLnBrk="1" hangingPunct="1">
              <a:buFont typeface="Times New Roman" pitchFamily="18" charset="0"/>
              <a:buAutoNum type="arabicPeriod"/>
            </a:pPr>
            <a:r>
              <a:rPr lang="en-GB" altLang="en-US" smtClean="0"/>
              <a:t>We could reduce the number of points by linear interpolation.</a:t>
            </a:r>
          </a:p>
          <a:p>
            <a:pPr marL="571500" indent="-571500" eaLnBrk="1" hangingPunct="1">
              <a:buFont typeface="Times New Roman" pitchFamily="18" charset="0"/>
              <a:buAutoNum type="arabicPeriod"/>
            </a:pPr>
            <a:r>
              <a:rPr lang="en-GB" altLang="en-US" smtClean="0"/>
              <a:t>We can eliminate entire functions to calculate nucleon separation energies.</a:t>
            </a:r>
          </a:p>
          <a:p>
            <a:pPr marL="571500" indent="-571500" eaLnBrk="1" hangingPunct="1">
              <a:buFont typeface="Times New Roman" pitchFamily="18" charset="0"/>
              <a:buAutoNum type="arabicPeriod"/>
            </a:pPr>
            <a:r>
              <a:rPr lang="en-GB" altLang="en-US" smtClean="0"/>
              <a:t>(Adding “semi-empirical” terms like  Coulomb Energy etc. does NOT improve!)</a:t>
            </a:r>
          </a:p>
          <a:p>
            <a:pPr marL="571500" indent="-571500" eaLnBrk="1" hangingPunct="1"/>
            <a:endParaRPr lang="en-GB"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Comparison of Mass Predictions with Observed.</a:t>
            </a:r>
            <a:endParaRPr lang="en-US"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0" y="1411615"/>
            <a:ext cx="7848872" cy="4921806"/>
          </a:xfrm>
        </p:spPr>
      </p:pic>
      <p:sp>
        <p:nvSpPr>
          <p:cNvPr id="4" name="Footer Placeholder 3"/>
          <p:cNvSpPr>
            <a:spLocks noGrp="1"/>
          </p:cNvSpPr>
          <p:nvPr>
            <p:ph type="ftr" idx="11"/>
          </p:nvPr>
        </p:nvSpPr>
        <p:spPr/>
        <p:txBody>
          <a:bodyPr/>
          <a:lstStyle/>
          <a:p>
            <a:pPr>
              <a:defRPr/>
            </a:pPr>
            <a:r>
              <a:rPr lang="en-US" altLang="en-US" smtClean="0"/>
              <a:t>Collis IWAHLM14</a:t>
            </a:r>
            <a:endParaRPr lang="en-US" altLang="en-US"/>
          </a:p>
        </p:txBody>
      </p:sp>
      <p:sp>
        <p:nvSpPr>
          <p:cNvPr id="5" name="Slide Number Placeholder 4"/>
          <p:cNvSpPr>
            <a:spLocks noGrp="1"/>
          </p:cNvSpPr>
          <p:nvPr>
            <p:ph type="sldNum" idx="12"/>
          </p:nvPr>
        </p:nvSpPr>
        <p:spPr/>
        <p:txBody>
          <a:bodyPr/>
          <a:lstStyle/>
          <a:p>
            <a:pPr>
              <a:defRPr/>
            </a:pPr>
            <a:fld id="{6DA2CF2B-1AD7-4821-B039-B0895360EB73}" type="slidenum">
              <a:rPr lang="en-US" altLang="en-US" smtClean="0"/>
              <a:pPr>
                <a:defRPr/>
              </a:pPr>
              <a:t>24</a:t>
            </a:fld>
            <a:endParaRPr lang="en-US" altLang="en-US"/>
          </a:p>
        </p:txBody>
      </p:sp>
    </p:spTree>
    <p:extLst>
      <p:ext uri="{BB962C8B-B14F-4D97-AF65-F5344CB8AC3E}">
        <p14:creationId xmlns:p14="http://schemas.microsoft.com/office/powerpoint/2010/main" val="1887783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a:r>
              <a:rPr lang="it-IT" altLang="en-US" smtClean="0">
                <a:solidFill>
                  <a:srgbClr val="0070C0"/>
                </a:solidFill>
              </a:rPr>
              <a:t>Summary </a:t>
            </a:r>
            <a:r>
              <a:rPr lang="en-GB" altLang="en-US" smtClean="0">
                <a:solidFill>
                  <a:srgbClr val="0070C0"/>
                </a:solidFill>
              </a:rPr>
              <a:t>of Global Models</a:t>
            </a:r>
          </a:p>
        </p:txBody>
      </p:sp>
      <p:sp>
        <p:nvSpPr>
          <p:cNvPr id="26627" name="Content Placeholder 2"/>
          <p:cNvSpPr>
            <a:spLocks noGrp="1"/>
          </p:cNvSpPr>
          <p:nvPr>
            <p:ph idx="1"/>
          </p:nvPr>
        </p:nvSpPr>
        <p:spPr>
          <a:xfrm>
            <a:off x="468313" y="1546225"/>
            <a:ext cx="8228012" cy="4637088"/>
          </a:xfrm>
        </p:spPr>
        <p:txBody>
          <a:bodyPr/>
          <a:lstStyle/>
          <a:p>
            <a:r>
              <a:rPr lang="de-DE" altLang="en-US" sz="2800" dirty="0" smtClean="0">
                <a:solidFill>
                  <a:srgbClr val="002060"/>
                </a:solidFill>
              </a:rPr>
              <a:t>                                 Parameters   RMS Error</a:t>
            </a:r>
          </a:p>
          <a:p>
            <a:r>
              <a:rPr lang="de-DE" altLang="en-US" sz="2800" dirty="0" smtClean="0">
                <a:solidFill>
                  <a:srgbClr val="002060"/>
                </a:solidFill>
              </a:rPr>
              <a:t>                            Year                   keV</a:t>
            </a:r>
          </a:p>
          <a:p>
            <a:r>
              <a:rPr lang="de-DE" altLang="en-US" sz="2800" dirty="0" smtClean="0">
                <a:solidFill>
                  <a:srgbClr val="002060"/>
                </a:solidFill>
              </a:rPr>
              <a:t>Von Weizsacker 1935           6     3500 </a:t>
            </a:r>
          </a:p>
          <a:p>
            <a:r>
              <a:rPr lang="de-DE" altLang="en-US" sz="2800" dirty="0" smtClean="0">
                <a:solidFill>
                  <a:srgbClr val="002060"/>
                </a:solidFill>
              </a:rPr>
              <a:t>Garvey / Kelson  1969       524       314</a:t>
            </a:r>
          </a:p>
          <a:p>
            <a:r>
              <a:rPr lang="de-DE" altLang="en-US" sz="2800" dirty="0" smtClean="0">
                <a:solidFill>
                  <a:srgbClr val="002060"/>
                </a:solidFill>
              </a:rPr>
              <a:t>FRDM                 1995            -       656</a:t>
            </a:r>
          </a:p>
          <a:p>
            <a:r>
              <a:rPr lang="de-DE" altLang="en-US" sz="2800" dirty="0" smtClean="0">
                <a:solidFill>
                  <a:srgbClr val="002060"/>
                </a:solidFill>
              </a:rPr>
              <a:t>Bao et al.             2014        565      206</a:t>
            </a:r>
          </a:p>
          <a:p>
            <a:r>
              <a:rPr lang="de-DE" altLang="en-US" sz="2800" dirty="0" smtClean="0">
                <a:solidFill>
                  <a:srgbClr val="002060"/>
                </a:solidFill>
              </a:rPr>
              <a:t>C</a:t>
            </a:r>
            <a:r>
              <a:rPr lang="en-GB" altLang="en-US" sz="2800" dirty="0" err="1" smtClean="0">
                <a:solidFill>
                  <a:srgbClr val="002060"/>
                </a:solidFill>
              </a:rPr>
              <a:t>ollis</a:t>
            </a:r>
            <a:r>
              <a:rPr lang="en-GB" altLang="en-US" sz="2800" dirty="0" smtClean="0">
                <a:solidFill>
                  <a:srgbClr val="002060"/>
                </a:solidFill>
              </a:rPr>
              <a:t>	                   2012        801        91</a:t>
            </a:r>
            <a:endParaRPr lang="de-DE" altLang="en-US" sz="2800" dirty="0" smtClean="0">
              <a:solidFill>
                <a:srgbClr val="002060"/>
              </a:solidFill>
            </a:endParaRPr>
          </a:p>
          <a:p>
            <a:r>
              <a:rPr lang="de-DE" altLang="en-US" sz="2800" dirty="0" smtClean="0">
                <a:solidFill>
                  <a:srgbClr val="002060"/>
                </a:solidFill>
              </a:rPr>
              <a:t>Collis                   2012        519      110</a:t>
            </a:r>
          </a:p>
          <a:p>
            <a:r>
              <a:rPr lang="de-DE" altLang="en-US" sz="2800" dirty="0" smtClean="0">
                <a:solidFill>
                  <a:srgbClr val="002060"/>
                </a:solidFill>
              </a:rPr>
              <a:t>Collis                   2021        549      104</a:t>
            </a:r>
          </a:p>
          <a:p>
            <a:r>
              <a:rPr lang="de-DE" altLang="en-US" sz="3200" dirty="0" smtClean="0">
                <a:solidFill>
                  <a:srgbClr val="0070C0"/>
                </a:solidFill>
              </a:rPr>
              <a:t>   </a:t>
            </a:r>
          </a:p>
          <a:p>
            <a:endParaRPr lang="en-GB" altLang="en-US" dirty="0" smtClean="0"/>
          </a:p>
        </p:txBody>
      </p:sp>
      <p:sp>
        <p:nvSpPr>
          <p:cNvPr id="26628"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6629"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E77AAE42-F095-4CC6-8F57-47929FA6E8E1}" type="slidenum">
              <a:rPr lang="en-US" altLang="en-US" sz="2400" smtClean="0">
                <a:latin typeface="Times New Roman" pitchFamily="18" charset="0"/>
                <a:ea typeface="Arial Unicode MS" pitchFamily="34" charset="-128"/>
              </a:rPr>
              <a:pPr eaLnBrk="1" hangingPunct="1">
                <a:spcBef>
                  <a:spcPct val="0"/>
                </a:spcBef>
                <a:buClrTx/>
                <a:buFontTx/>
                <a:buNone/>
              </a:pPr>
              <a:t>25</a:t>
            </a:fld>
            <a:endParaRPr lang="en-US" altLang="en-US" sz="2400" smtClean="0">
              <a:latin typeface="Times New Roman" pitchFamily="18" charset="0"/>
              <a:ea typeface="Arial Unicode MS" pitchFamily="34"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7651"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650D7D60-1F0B-4E4A-A276-0A9BC1092596}" type="slidenum">
              <a:rPr lang="en-US" altLang="en-US" sz="2400" smtClean="0">
                <a:latin typeface="Times New Roman" pitchFamily="18" charset="0"/>
                <a:ea typeface="Arial Unicode MS" pitchFamily="34" charset="-128"/>
              </a:rPr>
              <a:pPr eaLnBrk="1" hangingPunct="1">
                <a:spcBef>
                  <a:spcPct val="0"/>
                </a:spcBef>
                <a:buClrTx/>
                <a:buFontTx/>
                <a:buNone/>
              </a:pPr>
              <a:t>26</a:t>
            </a:fld>
            <a:endParaRPr lang="en-US" altLang="en-US" sz="2400" smtClean="0">
              <a:latin typeface="Times New Roman" pitchFamily="18" charset="0"/>
              <a:ea typeface="Arial Unicode MS" pitchFamily="34" charset="-128"/>
            </a:endParaRPr>
          </a:p>
        </p:txBody>
      </p:sp>
      <p:sp>
        <p:nvSpPr>
          <p:cNvPr id="27652" name="Rectangle 2"/>
          <p:cNvSpPr>
            <a:spLocks noGrp="1" noChangeArrowheads="1"/>
          </p:cNvSpPr>
          <p:nvPr>
            <p:ph type="title"/>
          </p:nvPr>
        </p:nvSpPr>
        <p:spPr/>
        <p:txBody>
          <a:bodyPr/>
          <a:lstStyle/>
          <a:p>
            <a:pPr eaLnBrk="1" hangingPunct="1"/>
            <a:r>
              <a:rPr lang="en-GB" altLang="en-US" smtClean="0">
                <a:solidFill>
                  <a:schemeClr val="accent2"/>
                </a:solidFill>
              </a:rPr>
              <a:t>Judgement of the</a:t>
            </a:r>
            <a:br>
              <a:rPr lang="en-GB" altLang="en-US" smtClean="0">
                <a:solidFill>
                  <a:schemeClr val="accent2"/>
                </a:solidFill>
              </a:rPr>
            </a:br>
            <a:r>
              <a:rPr lang="en-GB" altLang="en-US" smtClean="0">
                <a:solidFill>
                  <a:schemeClr val="accent2"/>
                </a:solidFill>
              </a:rPr>
              <a:t>Scientific Establishment</a:t>
            </a:r>
          </a:p>
        </p:txBody>
      </p:sp>
      <p:sp>
        <p:nvSpPr>
          <p:cNvPr id="27653" name="Rectangle 3"/>
          <p:cNvSpPr>
            <a:spLocks noGrp="1" noChangeArrowheads="1"/>
          </p:cNvSpPr>
          <p:nvPr>
            <p:ph type="body" idx="1"/>
          </p:nvPr>
        </p:nvSpPr>
        <p:spPr/>
        <p:txBody>
          <a:bodyPr/>
          <a:lstStyle/>
          <a:p>
            <a:pPr eaLnBrk="1" hangingPunct="1">
              <a:buFont typeface="Times New Roman" pitchFamily="18" charset="0"/>
              <a:buChar char="•"/>
            </a:pPr>
            <a:r>
              <a:rPr lang="en-GB" altLang="en-US" b="1" dirty="0" smtClean="0"/>
              <a:t>The Garvey </a:t>
            </a:r>
            <a:r>
              <a:rPr lang="en-GB" altLang="en-US" b="1" dirty="0" err="1" smtClean="0"/>
              <a:t>Kelson</a:t>
            </a:r>
            <a:r>
              <a:rPr lang="en-GB" altLang="en-US" b="1" dirty="0" smtClean="0"/>
              <a:t> local relations had a major role to play in verifying atomic mass measurements.</a:t>
            </a:r>
          </a:p>
          <a:p>
            <a:pPr eaLnBrk="1" hangingPunct="1">
              <a:buFont typeface="Times New Roman" pitchFamily="18" charset="0"/>
              <a:buChar char="•"/>
            </a:pPr>
            <a:r>
              <a:rPr lang="en-GB" altLang="en-US" b="1" dirty="0" smtClean="0">
                <a:solidFill>
                  <a:schemeClr val="hlink"/>
                </a:solidFill>
              </a:rPr>
              <a:t>Corresponding global equations are less accurate and are prone to fail for isotopes far from stability.</a:t>
            </a:r>
          </a:p>
          <a:p>
            <a:pPr eaLnBrk="1" hangingPunct="1">
              <a:buFont typeface="Times New Roman" pitchFamily="18" charset="0"/>
              <a:buChar char="•"/>
            </a:pPr>
            <a:r>
              <a:rPr lang="en-GB" altLang="en-US" b="1" dirty="0" smtClean="0">
                <a:solidFill>
                  <a:schemeClr val="hlink"/>
                </a:solidFill>
              </a:rPr>
              <a:t>Too many parameters!</a:t>
            </a:r>
          </a:p>
          <a:p>
            <a:pPr eaLnBrk="1" hangingPunct="1">
              <a:buFont typeface="Times New Roman" pitchFamily="18" charset="0"/>
              <a:buChar char="•"/>
            </a:pPr>
            <a:r>
              <a:rPr lang="en-GB" altLang="en-US" b="1" dirty="0" smtClean="0">
                <a:solidFill>
                  <a:schemeClr val="hlink"/>
                </a:solidFill>
              </a:rPr>
              <a:t>No physics!</a:t>
            </a:r>
          </a:p>
          <a:p>
            <a:pPr eaLnBrk="1" hangingPunct="1">
              <a:buFont typeface="Times New Roman" pitchFamily="18" charset="0"/>
              <a:buChar char="•"/>
            </a:pPr>
            <a:r>
              <a:rPr lang="en-GB" altLang="en-US" b="1" dirty="0" smtClean="0">
                <a:solidFill>
                  <a:schemeClr val="hlink"/>
                </a:solidFill>
              </a:rPr>
              <a:t>After 50 years improvement is overdue</a:t>
            </a:r>
            <a:r>
              <a:rPr lang="en-GB" altLang="en-US" sz="3200" b="1" dirty="0" smtClean="0">
                <a:solidFill>
                  <a:schemeClr val="hlink"/>
                </a:solidFill>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859216" cy="1293812"/>
          </a:xfrm>
        </p:spPr>
        <p:txBody>
          <a:bodyPr/>
          <a:lstStyle/>
          <a:p>
            <a:r>
              <a:rPr lang="en-US" dirty="0" smtClean="0"/>
              <a:t>Neutron Separation Energy S1n</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This is the fundamental parameter for modelling Supernova explosions and determining the natural abundance of isotopes.</a:t>
            </a:r>
          </a:p>
          <a:p>
            <a:pPr marL="457200" indent="-457200">
              <a:buFont typeface="Arial" panose="020B0604020202020204" pitchFamily="34" charset="0"/>
              <a:buChar char="•"/>
            </a:pPr>
            <a:r>
              <a:rPr lang="en-US" dirty="0" smtClean="0"/>
              <a:t>The neutron drip line determines whether or not a highly beta radioactive nuclide can capture a neutron exothermically.</a:t>
            </a:r>
          </a:p>
          <a:p>
            <a:pPr marL="457200" indent="-457200">
              <a:buFont typeface="Arial" panose="020B0604020202020204" pitchFamily="34" charset="0"/>
              <a:buChar char="•"/>
            </a:pPr>
            <a:r>
              <a:rPr lang="en-US" b="1" dirty="0" smtClean="0"/>
              <a:t>S1n = M(N+1,Z)-M(N,Z)-M(1,0)</a:t>
            </a:r>
          </a:p>
          <a:p>
            <a:pPr marL="0" indent="0"/>
            <a:endParaRPr lang="en-US" b="1" dirty="0"/>
          </a:p>
        </p:txBody>
      </p:sp>
      <p:sp>
        <p:nvSpPr>
          <p:cNvPr id="4" name="Footer Placeholder 3"/>
          <p:cNvSpPr>
            <a:spLocks noGrp="1"/>
          </p:cNvSpPr>
          <p:nvPr>
            <p:ph type="ftr" idx="11"/>
          </p:nvPr>
        </p:nvSpPr>
        <p:spPr/>
        <p:txBody>
          <a:bodyPr/>
          <a:lstStyle/>
          <a:p>
            <a:pPr>
              <a:defRPr/>
            </a:pPr>
            <a:r>
              <a:rPr lang="en-US" altLang="en-US" smtClean="0"/>
              <a:t>Collis IWAHLM-14</a:t>
            </a:r>
            <a:endParaRPr lang="en-US" altLang="en-US"/>
          </a:p>
        </p:txBody>
      </p:sp>
      <p:sp>
        <p:nvSpPr>
          <p:cNvPr id="5" name="Slide Number Placeholder 4"/>
          <p:cNvSpPr>
            <a:spLocks noGrp="1"/>
          </p:cNvSpPr>
          <p:nvPr>
            <p:ph type="sldNum" idx="12"/>
          </p:nvPr>
        </p:nvSpPr>
        <p:spPr/>
        <p:txBody>
          <a:bodyPr/>
          <a:lstStyle/>
          <a:p>
            <a:pPr>
              <a:defRPr/>
            </a:pPr>
            <a:fld id="{74B4EFC2-0228-488E-BD80-46023E2D4F07}" type="slidenum">
              <a:rPr lang="en-US" altLang="en-US" smtClean="0"/>
              <a:pPr>
                <a:defRPr/>
              </a:pPr>
              <a:t>27</a:t>
            </a:fld>
            <a:endParaRPr lang="en-US" altLang="en-US"/>
          </a:p>
        </p:txBody>
      </p:sp>
    </p:spTree>
    <p:extLst>
      <p:ext uri="{BB962C8B-B14F-4D97-AF65-F5344CB8AC3E}">
        <p14:creationId xmlns:p14="http://schemas.microsoft.com/office/powerpoint/2010/main" val="2202360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Proton Separation Energy S1p</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The less common fast proton process occurs where a dense hot star accretes hydrogen from a companion in a binary system.</a:t>
            </a:r>
          </a:p>
          <a:p>
            <a:pPr marL="457200" indent="-457200">
              <a:buFont typeface="Arial" panose="020B0604020202020204" pitchFamily="34" charset="0"/>
              <a:buChar char="•"/>
            </a:pPr>
            <a:r>
              <a:rPr lang="en-US" dirty="0" smtClean="0"/>
              <a:t>The proton drip line determines whether or not a highly beta+ radioactive nuclide can capture a proton exothermically.</a:t>
            </a:r>
          </a:p>
          <a:p>
            <a:pPr marL="457200" indent="-457200">
              <a:buFont typeface="Arial" panose="020B0604020202020204" pitchFamily="34" charset="0"/>
              <a:buChar char="•"/>
            </a:pPr>
            <a:r>
              <a:rPr lang="en-US" b="1" dirty="0" smtClean="0"/>
              <a:t>S1p = M(N,Z+1)-M(N,Z)-M(0,1)</a:t>
            </a:r>
            <a:endParaRPr lang="en-US" b="1" dirty="0"/>
          </a:p>
        </p:txBody>
      </p:sp>
      <p:sp>
        <p:nvSpPr>
          <p:cNvPr id="4" name="Footer Placeholder 3"/>
          <p:cNvSpPr>
            <a:spLocks noGrp="1"/>
          </p:cNvSpPr>
          <p:nvPr>
            <p:ph type="ftr" idx="11"/>
          </p:nvPr>
        </p:nvSpPr>
        <p:spPr/>
        <p:txBody>
          <a:bodyPr/>
          <a:lstStyle/>
          <a:p>
            <a:pPr>
              <a:defRPr/>
            </a:pPr>
            <a:r>
              <a:rPr lang="en-US" altLang="en-US" smtClean="0"/>
              <a:t>Collis IWAHLM-14</a:t>
            </a:r>
            <a:endParaRPr lang="en-US" altLang="en-US"/>
          </a:p>
        </p:txBody>
      </p:sp>
      <p:sp>
        <p:nvSpPr>
          <p:cNvPr id="5" name="Slide Number Placeholder 4"/>
          <p:cNvSpPr>
            <a:spLocks noGrp="1"/>
          </p:cNvSpPr>
          <p:nvPr>
            <p:ph type="sldNum" idx="12"/>
          </p:nvPr>
        </p:nvSpPr>
        <p:spPr/>
        <p:txBody>
          <a:bodyPr/>
          <a:lstStyle/>
          <a:p>
            <a:pPr>
              <a:defRPr/>
            </a:pPr>
            <a:fld id="{74B4EFC2-0228-488E-BD80-46023E2D4F07}" type="slidenum">
              <a:rPr lang="en-US" altLang="en-US" smtClean="0"/>
              <a:pPr>
                <a:defRPr/>
              </a:pPr>
              <a:t>28</a:t>
            </a:fld>
            <a:endParaRPr lang="en-US" altLang="en-US"/>
          </a:p>
        </p:txBody>
      </p:sp>
    </p:spTree>
    <p:extLst>
      <p:ext uri="{BB962C8B-B14F-4D97-AF65-F5344CB8AC3E}">
        <p14:creationId xmlns:p14="http://schemas.microsoft.com/office/powerpoint/2010/main" val="163456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it-IT" altLang="it-IT" smtClean="0"/>
              <a:t>Lies, damn lies and statistics!</a:t>
            </a:r>
            <a:endParaRPr lang="en-GB" altLang="it-IT" smtClean="0"/>
          </a:p>
        </p:txBody>
      </p:sp>
      <p:sp>
        <p:nvSpPr>
          <p:cNvPr id="3" name="Content Placeholder 2"/>
          <p:cNvSpPr>
            <a:spLocks noGrp="1"/>
          </p:cNvSpPr>
          <p:nvPr>
            <p:ph idx="1"/>
          </p:nvPr>
        </p:nvSpPr>
        <p:spPr/>
        <p:txBody>
          <a:bodyPr/>
          <a:lstStyle/>
          <a:p>
            <a:pPr marL="457200" indent="-457200">
              <a:buFont typeface="Arial" panose="020B0604020202020204" pitchFamily="34" charset="0"/>
              <a:buChar char="•"/>
              <a:defRPr/>
            </a:pPr>
            <a:r>
              <a:rPr lang="it-IT" b="1" dirty="0" smtClean="0">
                <a:solidFill>
                  <a:srgbClr val="FF0000"/>
                </a:solidFill>
              </a:rPr>
              <a:t>Given enough parameters you can claim to model anything!!  But predictions fail.</a:t>
            </a:r>
          </a:p>
          <a:p>
            <a:pPr marL="457200" indent="-457200">
              <a:buFont typeface="Arial" panose="020B0604020202020204" pitchFamily="34" charset="0"/>
              <a:buChar char="•"/>
              <a:defRPr/>
            </a:pPr>
            <a:r>
              <a:rPr lang="it-IT" b="1" dirty="0" smtClean="0"/>
              <a:t>But the global formulae are derived from even more accurate local formulae without any parameters at all.</a:t>
            </a:r>
          </a:p>
          <a:p>
            <a:pPr marL="457200" indent="-457200">
              <a:buFont typeface="Arial" panose="020B0604020202020204" pitchFamily="34" charset="0"/>
              <a:buChar char="•"/>
              <a:defRPr/>
            </a:pPr>
            <a:r>
              <a:rPr lang="it-IT" b="1" dirty="0" smtClean="0"/>
              <a:t>Far more nuclear masses are predicted than parameters in any case.</a:t>
            </a:r>
          </a:p>
          <a:p>
            <a:pPr marL="457200" indent="-457200">
              <a:buFont typeface="Arial" panose="020B0604020202020204" pitchFamily="34" charset="0"/>
              <a:buChar char="•"/>
              <a:defRPr/>
            </a:pPr>
            <a:r>
              <a:rPr lang="it-IT" b="1" dirty="0" smtClean="0"/>
              <a:t>Therefore, the method is robust.</a:t>
            </a:r>
          </a:p>
          <a:p>
            <a:pPr>
              <a:defRPr/>
            </a:pPr>
            <a:endParaRPr lang="en-GB" dirty="0"/>
          </a:p>
        </p:txBody>
      </p:sp>
      <p:sp>
        <p:nvSpPr>
          <p:cNvPr id="28676"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8677"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C9A8804E-CB9C-4D83-B80A-01B7F22E3F36}" type="slidenum">
              <a:rPr lang="en-US" altLang="en-US" sz="2400" smtClean="0">
                <a:latin typeface="Times New Roman" pitchFamily="18" charset="0"/>
                <a:ea typeface="Arial Unicode MS" pitchFamily="34" charset="-128"/>
              </a:rPr>
              <a:pPr eaLnBrk="1" hangingPunct="1">
                <a:spcBef>
                  <a:spcPct val="0"/>
                </a:spcBef>
                <a:buClrTx/>
                <a:buFontTx/>
                <a:buNone/>
              </a:pPr>
              <a:t>29</a:t>
            </a:fld>
            <a:endParaRPr lang="en-US" altLang="en-US" sz="2400" smtClean="0">
              <a:latin typeface="Times New Roman" pitchFamily="18" charset="0"/>
              <a:ea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mtClean="0">
                <a:solidFill>
                  <a:srgbClr val="0070C0"/>
                </a:solidFill>
              </a:rPr>
              <a:t>Definitions: Local / Global</a:t>
            </a:r>
          </a:p>
        </p:txBody>
      </p:sp>
      <p:sp>
        <p:nvSpPr>
          <p:cNvPr id="5123" name="Content Placeholder 2"/>
          <p:cNvSpPr>
            <a:spLocks noGrp="1"/>
          </p:cNvSpPr>
          <p:nvPr>
            <p:ph idx="1"/>
          </p:nvPr>
        </p:nvSpPr>
        <p:spPr>
          <a:xfrm>
            <a:off x="457200" y="1414463"/>
            <a:ext cx="8228013" cy="4714875"/>
          </a:xfrm>
        </p:spPr>
        <p:txBody>
          <a:bodyPr/>
          <a:lstStyle/>
          <a:p>
            <a:r>
              <a:rPr lang="en-GB" altLang="en-US" smtClean="0"/>
              <a:t>A local formula relates the mass of a nuclide in terms of other nearby masses, usually without any arbitrary parameters.</a:t>
            </a:r>
          </a:p>
          <a:p>
            <a:r>
              <a:rPr lang="en-GB" altLang="en-US" smtClean="0"/>
              <a:t>M(N,Z) = M(N+1,Z) + M(N,Z+1) - M(N+1,Z+1)</a:t>
            </a:r>
          </a:p>
          <a:p>
            <a:endParaRPr lang="en-GB" altLang="en-US" smtClean="0"/>
          </a:p>
          <a:p>
            <a:r>
              <a:rPr lang="en-GB" altLang="en-US" smtClean="0"/>
              <a:t>A global relation calculates a mass without any direct need for knowledge of neighbours using parameters determined by regression.</a:t>
            </a:r>
          </a:p>
          <a:p>
            <a:r>
              <a:rPr lang="en-GB" altLang="en-US" smtClean="0"/>
              <a:t>M(N,Z) = f(N) + g(Z)</a:t>
            </a:r>
          </a:p>
        </p:txBody>
      </p:sp>
      <p:sp>
        <p:nvSpPr>
          <p:cNvPr id="5124"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5125"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98E07E4A-31B9-46C8-B09D-D232A0AFDFF6}" type="slidenum">
              <a:rPr lang="en-US" altLang="en-US" sz="2400" smtClean="0">
                <a:latin typeface="Times New Roman" pitchFamily="18" charset="0"/>
                <a:ea typeface="Arial Unicode MS" pitchFamily="34" charset="-128"/>
              </a:rPr>
              <a:pPr eaLnBrk="1" hangingPunct="1">
                <a:spcBef>
                  <a:spcPct val="0"/>
                </a:spcBef>
                <a:buClrTx/>
                <a:buFontTx/>
                <a:buNone/>
              </a:pPr>
              <a:t>3</a:t>
            </a:fld>
            <a:endParaRPr lang="en-US" altLang="en-US" sz="2400" smtClean="0">
              <a:latin typeface="Times New Roman" pitchFamily="18" charset="0"/>
              <a:ea typeface="Arial Unicode MS"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a:r>
              <a:rPr lang="it-IT" altLang="en-US" dirty="0" smtClean="0">
                <a:solidFill>
                  <a:srgbClr val="0070C0"/>
                </a:solidFill>
              </a:rPr>
              <a:t>Summary of RMS Separation Energies </a:t>
            </a:r>
            <a:endParaRPr lang="en-GB" altLang="en-US" dirty="0" smtClean="0">
              <a:solidFill>
                <a:srgbClr val="0070C0"/>
              </a:solidFill>
            </a:endParaRPr>
          </a:p>
        </p:txBody>
      </p:sp>
      <p:sp>
        <p:nvSpPr>
          <p:cNvPr id="26627" name="Content Placeholder 2"/>
          <p:cNvSpPr>
            <a:spLocks noGrp="1"/>
          </p:cNvSpPr>
          <p:nvPr>
            <p:ph idx="1"/>
          </p:nvPr>
        </p:nvSpPr>
        <p:spPr>
          <a:xfrm>
            <a:off x="468313" y="1546225"/>
            <a:ext cx="8228012" cy="4637088"/>
          </a:xfrm>
        </p:spPr>
        <p:txBody>
          <a:bodyPr/>
          <a:lstStyle/>
          <a:p>
            <a:r>
              <a:rPr lang="de-DE" altLang="en-US" sz="2800" dirty="0" smtClean="0">
                <a:solidFill>
                  <a:srgbClr val="002060"/>
                </a:solidFill>
              </a:rPr>
              <a:t>                               </a:t>
            </a:r>
            <a:r>
              <a:rPr lang="de-DE" altLang="en-US" sz="2800" dirty="0" smtClean="0">
                <a:solidFill>
                  <a:srgbClr val="002060"/>
                </a:solidFill>
              </a:rPr>
              <a:t>Parameters   </a:t>
            </a:r>
            <a:r>
              <a:rPr lang="de-DE" altLang="en-US" sz="2800" dirty="0" smtClean="0">
                <a:solidFill>
                  <a:srgbClr val="002060"/>
                </a:solidFill>
              </a:rPr>
              <a:t>RMS Error</a:t>
            </a:r>
          </a:p>
          <a:p>
            <a:r>
              <a:rPr lang="de-DE" altLang="en-US" sz="2800" dirty="0" smtClean="0">
                <a:solidFill>
                  <a:srgbClr val="002060"/>
                </a:solidFill>
              </a:rPr>
              <a:t>                            </a:t>
            </a:r>
            <a:r>
              <a:rPr lang="de-DE" altLang="en-US" sz="2800" dirty="0">
                <a:solidFill>
                  <a:srgbClr val="002060"/>
                </a:solidFill>
              </a:rPr>
              <a:t> </a:t>
            </a:r>
            <a:r>
              <a:rPr lang="de-DE" altLang="en-US" sz="2800" dirty="0" smtClean="0">
                <a:solidFill>
                  <a:srgbClr val="002060"/>
                </a:solidFill>
              </a:rPr>
              <a:t>                         </a:t>
            </a:r>
            <a:r>
              <a:rPr lang="de-DE" altLang="en-US" sz="2800" dirty="0" smtClean="0">
                <a:solidFill>
                  <a:srgbClr val="002060"/>
                </a:solidFill>
              </a:rPr>
              <a:t>keV</a:t>
            </a:r>
          </a:p>
          <a:p>
            <a:r>
              <a:rPr lang="de-DE" altLang="en-US" sz="3200" dirty="0" smtClean="0">
                <a:solidFill>
                  <a:srgbClr val="0070C0"/>
                </a:solidFill>
              </a:rPr>
              <a:t>   S1n					344				124</a:t>
            </a:r>
            <a:endParaRPr lang="de-DE" altLang="en-US" sz="3200" dirty="0">
              <a:solidFill>
                <a:srgbClr val="0070C0"/>
              </a:solidFill>
            </a:endParaRPr>
          </a:p>
          <a:p>
            <a:r>
              <a:rPr lang="de-DE" altLang="en-US" sz="3200" dirty="0" smtClean="0">
                <a:solidFill>
                  <a:srgbClr val="0070C0"/>
                </a:solidFill>
              </a:rPr>
              <a:t>   S1p				    270				140</a:t>
            </a:r>
          </a:p>
          <a:p>
            <a:r>
              <a:rPr lang="de-DE" altLang="en-US" sz="3200" dirty="0">
                <a:solidFill>
                  <a:srgbClr val="0070C0"/>
                </a:solidFill>
              </a:rPr>
              <a:t>	</a:t>
            </a:r>
            <a:r>
              <a:rPr lang="de-DE" altLang="en-US" sz="3200" dirty="0" smtClean="0">
                <a:solidFill>
                  <a:srgbClr val="0070C0"/>
                </a:solidFill>
              </a:rPr>
              <a:t>Salpha				525				143</a:t>
            </a:r>
          </a:p>
          <a:p>
            <a:r>
              <a:rPr lang="de-DE" altLang="en-US" sz="3200" dirty="0">
                <a:solidFill>
                  <a:srgbClr val="0070C0"/>
                </a:solidFill>
              </a:rPr>
              <a:t>	</a:t>
            </a:r>
            <a:r>
              <a:rPr lang="de-DE" altLang="en-US" sz="3200" dirty="0" smtClean="0">
                <a:solidFill>
                  <a:srgbClr val="0070C0"/>
                </a:solidFill>
              </a:rPr>
              <a:t>BETA				554				131</a:t>
            </a:r>
            <a:endParaRPr lang="de-DE" altLang="en-US" sz="3200" dirty="0">
              <a:solidFill>
                <a:srgbClr val="0070C0"/>
              </a:solidFill>
            </a:endParaRPr>
          </a:p>
          <a:p>
            <a:r>
              <a:rPr lang="de-DE" altLang="en-US" sz="3200" dirty="0" smtClean="0">
                <a:solidFill>
                  <a:srgbClr val="0070C0"/>
                </a:solidFill>
              </a:rPr>
              <a:t>Astrophysicists require an accuracy &lt; 250 keV RMS for S1n estimates.			</a:t>
            </a:r>
            <a:r>
              <a:rPr lang="de-DE" altLang="en-US" sz="3200" dirty="0" smtClean="0">
                <a:solidFill>
                  <a:srgbClr val="0070C0"/>
                </a:solidFill>
              </a:rPr>
              <a:t>			   </a:t>
            </a:r>
            <a:endParaRPr lang="de-DE" altLang="en-US" sz="3200" dirty="0" smtClean="0">
              <a:solidFill>
                <a:srgbClr val="0070C0"/>
              </a:solidFill>
            </a:endParaRPr>
          </a:p>
          <a:p>
            <a:endParaRPr lang="en-GB" altLang="en-US" dirty="0" smtClean="0"/>
          </a:p>
        </p:txBody>
      </p:sp>
      <p:sp>
        <p:nvSpPr>
          <p:cNvPr id="26628"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6629"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E77AAE42-F095-4CC6-8F57-47929FA6E8E1}" type="slidenum">
              <a:rPr lang="en-US" altLang="en-US" sz="2400" smtClean="0">
                <a:latin typeface="Times New Roman" pitchFamily="18" charset="0"/>
                <a:ea typeface="Arial Unicode MS" pitchFamily="34" charset="-128"/>
              </a:rPr>
              <a:pPr eaLnBrk="1" hangingPunct="1">
                <a:spcBef>
                  <a:spcPct val="0"/>
                </a:spcBef>
                <a:buClrTx/>
                <a:buFontTx/>
                <a:buNone/>
              </a:pPr>
              <a:t>30</a:t>
            </a:fld>
            <a:endParaRPr lang="en-US" altLang="en-US" sz="2400" smtClean="0">
              <a:latin typeface="Times New Roman" pitchFamily="18" charset="0"/>
              <a:ea typeface="Arial Unicode MS" pitchFamily="34" charset="-128"/>
            </a:endParaRPr>
          </a:p>
        </p:txBody>
      </p:sp>
    </p:spTree>
    <p:extLst>
      <p:ext uri="{BB962C8B-B14F-4D97-AF65-F5344CB8AC3E}">
        <p14:creationId xmlns:p14="http://schemas.microsoft.com/office/powerpoint/2010/main" val="34436002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29699"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C4D80DE3-F532-4B54-95E1-3D8185035243}" type="slidenum">
              <a:rPr lang="en-US" altLang="en-US" sz="2400" smtClean="0">
                <a:latin typeface="Times New Roman" pitchFamily="18" charset="0"/>
                <a:ea typeface="Arial Unicode MS" pitchFamily="34" charset="-128"/>
              </a:rPr>
              <a:pPr eaLnBrk="1" hangingPunct="1">
                <a:spcBef>
                  <a:spcPct val="0"/>
                </a:spcBef>
                <a:buClrTx/>
                <a:buFontTx/>
                <a:buNone/>
              </a:pPr>
              <a:t>31</a:t>
            </a:fld>
            <a:endParaRPr lang="en-US" altLang="en-US" sz="2400" smtClean="0">
              <a:latin typeface="Times New Roman" pitchFamily="18" charset="0"/>
              <a:ea typeface="Arial Unicode MS" pitchFamily="34" charset="-128"/>
            </a:endParaRPr>
          </a:p>
        </p:txBody>
      </p:sp>
      <p:sp>
        <p:nvSpPr>
          <p:cNvPr id="29700"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en-US" sz="5400" smtClean="0">
                <a:solidFill>
                  <a:schemeClr val="accent2"/>
                </a:solidFill>
              </a:rPr>
              <a:t>Conclusions</a:t>
            </a:r>
          </a:p>
        </p:txBody>
      </p:sp>
      <p:sp>
        <p:nvSpPr>
          <p:cNvPr id="29701" name="Rectangle 2"/>
          <p:cNvSpPr>
            <a:spLocks noGrp="1" noChangeArrowheads="1"/>
          </p:cNvSpPr>
          <p:nvPr>
            <p:ph type="body" idx="1"/>
          </p:nvPr>
        </p:nvSpPr>
        <p:spPr>
          <a:xfrm>
            <a:off x="457200" y="1412875"/>
            <a:ext cx="8229600" cy="4824413"/>
          </a:xfrm>
        </p:spPr>
        <p:txBody>
          <a:bodyPr/>
          <a:lstStyle/>
          <a:p>
            <a:pPr marL="341313" indent="-341313" eaLnBrk="1" hangingPunct="1">
              <a:lnSpc>
                <a:spcPct val="90000"/>
              </a:lnSpc>
              <a:spcBef>
                <a:spcPts val="7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en-US" sz="3200" b="1" dirty="0" smtClean="0"/>
              <a:t>2-3 times more accurate with fewer parameters.</a:t>
            </a:r>
          </a:p>
          <a:p>
            <a:pPr marL="341313" indent="-341313" eaLnBrk="1" hangingPunct="1">
              <a:lnSpc>
                <a:spcPct val="90000"/>
              </a:lnSpc>
              <a:spcBef>
                <a:spcPts val="7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en-US" sz="3200" b="1" dirty="0" smtClean="0"/>
              <a:t>Sufficient accuracy for super-nova modelling.</a:t>
            </a:r>
          </a:p>
          <a:p>
            <a:pPr marL="341313" indent="-341313" eaLnBrk="1" hangingPunct="1">
              <a:lnSpc>
                <a:spcPct val="90000"/>
              </a:lnSpc>
              <a:spcBef>
                <a:spcPts val="7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en-US" sz="3200" b="1" dirty="0" smtClean="0"/>
              <a:t>Good for verifying experimental measurements.</a:t>
            </a:r>
          </a:p>
          <a:p>
            <a:pPr marL="341313" indent="-341313" eaLnBrk="1" hangingPunct="1">
              <a:lnSpc>
                <a:spcPct val="90000"/>
              </a:lnSpc>
              <a:spcBef>
                <a:spcPts val="700"/>
              </a:spcBef>
              <a:buClr>
                <a:srgbClr val="330066"/>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en-US" sz="3200" b="1" dirty="0" smtClean="0"/>
              <a:t>Can be adapted t</a:t>
            </a:r>
            <a:r>
              <a:rPr lang="en-GB" altLang="en-US" sz="3200" b="1" dirty="0" smtClean="0">
                <a:cs typeface="Times New Roman" pitchFamily="18" charset="0"/>
              </a:rPr>
              <a:t>o calculating neutron, proton, alpha separation energies.</a:t>
            </a:r>
            <a:endParaRPr lang="it-IT" altLang="en-US" sz="3200" b="1"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6147"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24FE7C0E-1440-42F3-8826-9EC481CC4BE6}" type="slidenum">
              <a:rPr lang="en-US" altLang="en-US" sz="2400" smtClean="0">
                <a:latin typeface="Times New Roman" pitchFamily="18" charset="0"/>
                <a:ea typeface="Arial Unicode MS" pitchFamily="34" charset="-128"/>
              </a:rPr>
              <a:pPr eaLnBrk="1" hangingPunct="1">
                <a:spcBef>
                  <a:spcPct val="0"/>
                </a:spcBef>
                <a:buClrTx/>
                <a:buFontTx/>
                <a:buNone/>
              </a:pPr>
              <a:t>4</a:t>
            </a:fld>
            <a:endParaRPr lang="en-US" altLang="en-US" sz="2400" smtClean="0">
              <a:latin typeface="Times New Roman" pitchFamily="18" charset="0"/>
              <a:ea typeface="Arial Unicode MS" pitchFamily="34" charset="-128"/>
            </a:endParaRPr>
          </a:p>
        </p:txBody>
      </p:sp>
      <p:sp>
        <p:nvSpPr>
          <p:cNvPr id="6148" name="Rectangle 1"/>
          <p:cNvSpPr>
            <a:spLocks noGrp="1" noChangeArrowheads="1"/>
          </p:cNvSpPr>
          <p:nvPr>
            <p:ph type="title"/>
          </p:nvPr>
        </p:nvSpPr>
        <p:spPr>
          <a:xfrm>
            <a:off x="457200" y="-107950"/>
            <a:ext cx="7543800" cy="1808163"/>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600" smtClean="0">
                <a:solidFill>
                  <a:srgbClr val="0070C0"/>
                </a:solidFill>
              </a:rPr>
              <a:t>Local Nuclear Mass Relations</a:t>
            </a:r>
            <a:br>
              <a:rPr lang="en-GB" altLang="en-US" sz="3600" smtClean="0">
                <a:solidFill>
                  <a:srgbClr val="0070C0"/>
                </a:solidFill>
              </a:rPr>
            </a:br>
            <a:r>
              <a:rPr lang="en-GB" altLang="en-US" sz="3600" smtClean="0">
                <a:solidFill>
                  <a:srgbClr val="0070C0"/>
                </a:solidFill>
              </a:rPr>
              <a:t>as Partial Difference Equations</a:t>
            </a:r>
            <a:endParaRPr lang="en-GB" altLang="en-US" sz="3200" smtClean="0">
              <a:solidFill>
                <a:srgbClr val="0070C0"/>
              </a:solidFill>
              <a:latin typeface="Garamond" pitchFamily="18" charset="0"/>
            </a:endParaRPr>
          </a:p>
        </p:txBody>
      </p:sp>
      <p:sp>
        <p:nvSpPr>
          <p:cNvPr id="6149" name="Rectangle 2"/>
          <p:cNvSpPr>
            <a:spLocks noGrp="1" noChangeArrowheads="1"/>
          </p:cNvSpPr>
          <p:nvPr>
            <p:ph type="body" idx="1"/>
          </p:nvPr>
        </p:nvSpPr>
        <p:spPr>
          <a:xfrm>
            <a:off x="4716463" y="1717675"/>
            <a:ext cx="4427537" cy="4854575"/>
          </a:xfrm>
        </p:spPr>
        <p:txBody>
          <a:bodyPr/>
          <a:lstStyle/>
          <a:p>
            <a:pPr indent="-341313" eaLnBrk="1" hangingPunct="1">
              <a:lnSpc>
                <a:spcPct val="90000"/>
              </a:lnSpc>
              <a:spcBef>
                <a:spcPts val="700"/>
              </a:spcBef>
              <a:buClrTx/>
              <a:buSzPct val="7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it-IT" altLang="en-US" sz="3500" smtClean="0"/>
              <a:t>  </a:t>
            </a:r>
            <a:r>
              <a:rPr lang="it-IT" altLang="en-US" sz="2800" b="1" smtClean="0"/>
              <a:t>Take any 2 x 2 “square” from the  Chart of the Nuclides.</a:t>
            </a:r>
          </a:p>
          <a:p>
            <a:pPr indent="-341313" eaLnBrk="1" hangingPunct="1">
              <a:lnSpc>
                <a:spcPct val="90000"/>
              </a:lnSpc>
              <a:spcBef>
                <a:spcPts val="700"/>
              </a:spcBef>
              <a:buClrTx/>
              <a:buSzPct val="7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it-IT" altLang="en-US" sz="2800" smtClean="0"/>
          </a:p>
          <a:p>
            <a:pPr indent="-341313" eaLnBrk="1" hangingPunct="1">
              <a:lnSpc>
                <a:spcPct val="90000"/>
              </a:lnSpc>
              <a:spcBef>
                <a:spcPts val="700"/>
              </a:spcBef>
              <a:buClrTx/>
              <a:buSzPct val="7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it-IT" altLang="en-US" sz="2800" b="1" smtClean="0"/>
              <a:t>   The sums of the 2 atomic masses in each diagonal are approximately equal!</a:t>
            </a:r>
          </a:p>
          <a:p>
            <a:pPr indent="-341313" eaLnBrk="1" hangingPunct="1">
              <a:lnSpc>
                <a:spcPct val="90000"/>
              </a:lnSpc>
              <a:spcBef>
                <a:spcPts val="700"/>
              </a:spcBef>
              <a:buClrTx/>
              <a:buSzPct val="7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it-IT" altLang="en-US" sz="2800" b="1" smtClean="0"/>
              <a:t>   </a:t>
            </a:r>
            <a:r>
              <a:rPr lang="it-IT" altLang="en-US" sz="2800" b="1" smtClean="0">
                <a:latin typeface="Arial Unicode MS" pitchFamily="34" charset="-128"/>
                <a:ea typeface="Arial Unicode MS" pitchFamily="34" charset="-128"/>
                <a:cs typeface="Arial Unicode MS" pitchFamily="34" charset="-128"/>
              </a:rPr>
              <a:t>24690 + 20750 </a:t>
            </a:r>
          </a:p>
          <a:p>
            <a:pPr indent="-341313" eaLnBrk="1" hangingPunct="1">
              <a:lnSpc>
                <a:spcPct val="90000"/>
              </a:lnSpc>
              <a:spcBef>
                <a:spcPts val="700"/>
              </a:spcBef>
              <a:buClrTx/>
              <a:buSzPct val="7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it-IT" altLang="en-US" sz="2800" b="1" smtClean="0">
                <a:latin typeface="Arial Unicode MS" pitchFamily="34" charset="-128"/>
                <a:ea typeface="Arial Unicode MS" pitchFamily="34" charset="-128"/>
                <a:cs typeface="Arial Unicode MS" pitchFamily="34" charset="-128"/>
              </a:rPr>
              <a:t>   -22287 – 23143=10 kev</a:t>
            </a:r>
          </a:p>
          <a:p>
            <a:pPr indent="-341313" eaLnBrk="1" hangingPunct="1">
              <a:lnSpc>
                <a:spcPct val="90000"/>
              </a:lnSpc>
              <a:spcBef>
                <a:spcPts val="700"/>
              </a:spcBef>
              <a:buClrTx/>
              <a:buSzPct val="70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it-IT" altLang="en-US" sz="2800" b="1" smtClean="0">
              <a:latin typeface="Arial Unicode MS" pitchFamily="34" charset="-128"/>
              <a:ea typeface="Arial Unicode MS" pitchFamily="34" charset="-128"/>
              <a:cs typeface="Arial Unicode MS" pitchFamily="34" charset="-128"/>
            </a:endParaRPr>
          </a:p>
        </p:txBody>
      </p:sp>
      <p:pic>
        <p:nvPicPr>
          <p:cNvPr id="615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28775"/>
            <a:ext cx="4676775" cy="47529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7171"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B48B212E-845C-4FB4-89FF-A6EFAD70B1D9}" type="slidenum">
              <a:rPr lang="en-US" altLang="en-US" sz="2400" smtClean="0">
                <a:latin typeface="Times New Roman" pitchFamily="18" charset="0"/>
                <a:ea typeface="Arial Unicode MS" pitchFamily="34" charset="-128"/>
              </a:rPr>
              <a:pPr eaLnBrk="1" hangingPunct="1">
                <a:spcBef>
                  <a:spcPct val="0"/>
                </a:spcBef>
                <a:buClrTx/>
                <a:buFontTx/>
                <a:buNone/>
              </a:pPr>
              <a:t>5</a:t>
            </a:fld>
            <a:endParaRPr lang="en-US" altLang="en-US" sz="2400" smtClean="0">
              <a:latin typeface="Times New Roman" pitchFamily="18" charset="0"/>
              <a:ea typeface="Arial Unicode MS" pitchFamily="34" charset="-128"/>
            </a:endParaRPr>
          </a:p>
        </p:txBody>
      </p:sp>
      <p:sp>
        <p:nvSpPr>
          <p:cNvPr id="7172" name="Rectangle 2"/>
          <p:cNvSpPr>
            <a:spLocks noGrp="1" noChangeArrowheads="1"/>
          </p:cNvSpPr>
          <p:nvPr>
            <p:ph type="title"/>
          </p:nvPr>
        </p:nvSpPr>
        <p:spPr/>
        <p:txBody>
          <a:bodyPr/>
          <a:lstStyle/>
          <a:p>
            <a:pPr eaLnBrk="1" hangingPunct="1"/>
            <a:r>
              <a:rPr lang="de-DE" altLang="en-US" sz="3600" smtClean="0">
                <a:solidFill>
                  <a:srgbClr val="0070C0"/>
                </a:solidFill>
              </a:rPr>
              <a:t>Global semi-empirical von Weizsacker mass formula (1935)</a:t>
            </a:r>
            <a:endParaRPr lang="en-GB" altLang="en-US" sz="3600" smtClean="0">
              <a:solidFill>
                <a:srgbClr val="0070C0"/>
              </a:solidFill>
            </a:endParaRPr>
          </a:p>
        </p:txBody>
      </p:sp>
      <p:sp>
        <p:nvSpPr>
          <p:cNvPr id="5125" name="Rectangle 3"/>
          <p:cNvSpPr>
            <a:spLocks noGrp="1" noChangeArrowheads="1"/>
          </p:cNvSpPr>
          <p:nvPr>
            <p:ph type="body" idx="1"/>
          </p:nvPr>
        </p:nvSpPr>
        <p:spPr>
          <a:xfrm>
            <a:off x="457200" y="1341438"/>
            <a:ext cx="8228013" cy="4906962"/>
          </a:xfrm>
        </p:spPr>
        <p:txBody>
          <a:bodyPr/>
          <a:lstStyle/>
          <a:p>
            <a:pPr marL="0" indent="0" eaLnBrk="1" hangingPunct="1">
              <a:defRPr/>
            </a:pPr>
            <a:r>
              <a:rPr lang="en-GB" altLang="en-US" sz="4000" dirty="0" smtClean="0"/>
              <a:t>A                             Bulk  volume</a:t>
            </a:r>
          </a:p>
          <a:p>
            <a:pPr marL="0" indent="0" eaLnBrk="1" hangingPunct="1">
              <a:defRPr/>
            </a:pPr>
            <a:r>
              <a:rPr lang="en-GB" altLang="en-US" sz="4000" dirty="0" smtClean="0"/>
              <a:t>A</a:t>
            </a:r>
            <a:r>
              <a:rPr lang="en-GB" altLang="en-US" sz="4000" baseline="30000" dirty="0" smtClean="0"/>
              <a:t>2/3                         </a:t>
            </a:r>
            <a:r>
              <a:rPr lang="en-GB" altLang="en-US" sz="4000" dirty="0" smtClean="0"/>
              <a:t>         Surface</a:t>
            </a:r>
          </a:p>
          <a:p>
            <a:pPr marL="0" indent="0" eaLnBrk="1" hangingPunct="1">
              <a:defRPr/>
            </a:pPr>
            <a:r>
              <a:rPr lang="en-GB" altLang="en-US" sz="4000" dirty="0" smtClean="0"/>
              <a:t>Z(Z-1)A</a:t>
            </a:r>
            <a:r>
              <a:rPr lang="en-GB" altLang="en-US" sz="4000" baseline="30000" dirty="0" smtClean="0"/>
              <a:t>-1/3                      </a:t>
            </a:r>
            <a:r>
              <a:rPr lang="en-GB" altLang="en-US" sz="4000" dirty="0" smtClean="0"/>
              <a:t>Coulomb</a:t>
            </a:r>
          </a:p>
          <a:p>
            <a:pPr marL="0" indent="0" eaLnBrk="1" hangingPunct="1">
              <a:defRPr/>
            </a:pPr>
            <a:r>
              <a:rPr lang="en-GB" altLang="en-US" sz="4000" dirty="0" smtClean="0"/>
              <a:t>(N-Z)</a:t>
            </a:r>
            <a:r>
              <a:rPr lang="en-GB" altLang="en-US" sz="4000" baseline="30000" dirty="0" smtClean="0"/>
              <a:t>2</a:t>
            </a:r>
            <a:r>
              <a:rPr lang="en-GB" altLang="en-US" sz="4000" dirty="0" smtClean="0"/>
              <a:t>/A                  Symmetry</a:t>
            </a:r>
          </a:p>
          <a:p>
            <a:pPr marL="0" indent="0" eaLnBrk="1" hangingPunct="1">
              <a:defRPr/>
            </a:pPr>
            <a:r>
              <a:rPr lang="en-GB" altLang="en-US" sz="4000" dirty="0" smtClean="0"/>
              <a:t>(-1)</a:t>
            </a:r>
            <a:r>
              <a:rPr lang="en-GB" altLang="en-US" sz="4000" baseline="30000" dirty="0" smtClean="0"/>
              <a:t>N</a:t>
            </a:r>
            <a:r>
              <a:rPr lang="en-GB" altLang="en-US" sz="4000" dirty="0" smtClean="0"/>
              <a:t>/A</a:t>
            </a:r>
            <a:r>
              <a:rPr lang="en-GB" altLang="en-US" sz="4000" baseline="30000" dirty="0" smtClean="0"/>
              <a:t>1/2                          </a:t>
            </a:r>
            <a:r>
              <a:rPr lang="en-GB" altLang="en-US" sz="4000" dirty="0" smtClean="0"/>
              <a:t>Odd</a:t>
            </a:r>
            <a:r>
              <a:rPr lang="en-GB" altLang="en-US" sz="4000" baseline="30000" dirty="0" smtClean="0"/>
              <a:t> </a:t>
            </a:r>
            <a:r>
              <a:rPr lang="en-GB" altLang="en-US" sz="4000" dirty="0" smtClean="0"/>
              <a:t>/ Even</a:t>
            </a:r>
          </a:p>
          <a:p>
            <a:pPr marL="0" indent="0" eaLnBrk="1" hangingPunct="1">
              <a:defRPr/>
            </a:pPr>
            <a:r>
              <a:rPr lang="en-GB" altLang="en-US" sz="4000" dirty="0" smtClean="0"/>
              <a:t>(-1)</a:t>
            </a:r>
            <a:r>
              <a:rPr lang="en-GB" altLang="en-US" sz="4000" baseline="30000" dirty="0"/>
              <a:t>Z</a:t>
            </a:r>
            <a:r>
              <a:rPr lang="en-GB" altLang="en-US" sz="4000" baseline="30000" dirty="0" smtClean="0"/>
              <a:t> </a:t>
            </a:r>
            <a:r>
              <a:rPr lang="en-GB" altLang="en-US" sz="4000" dirty="0"/>
              <a:t>/A</a:t>
            </a:r>
            <a:r>
              <a:rPr lang="en-GB" altLang="en-US" sz="4000" baseline="30000" dirty="0"/>
              <a:t>1/2 </a:t>
            </a:r>
            <a:r>
              <a:rPr lang="en-GB" altLang="en-US" sz="4000" baseline="30000" dirty="0" smtClean="0"/>
              <a:t>                        </a:t>
            </a:r>
            <a:r>
              <a:rPr lang="en-GB" altLang="en-US" sz="4000" dirty="0" smtClean="0"/>
              <a:t>Odd</a:t>
            </a:r>
            <a:r>
              <a:rPr lang="en-GB" altLang="en-US" sz="4000" baseline="30000" dirty="0" smtClean="0"/>
              <a:t> </a:t>
            </a:r>
            <a:r>
              <a:rPr lang="en-GB" altLang="en-US" sz="4000" dirty="0" smtClean="0"/>
              <a:t>/ Even</a:t>
            </a:r>
          </a:p>
          <a:p>
            <a:pPr marL="0" indent="0" eaLnBrk="1" hangingPunct="1">
              <a:defRPr/>
            </a:pPr>
            <a:r>
              <a:rPr lang="en-GB" altLang="en-US" sz="4000" dirty="0">
                <a:solidFill>
                  <a:schemeClr val="accent6"/>
                </a:solidFill>
              </a:rPr>
              <a:t>6</a:t>
            </a:r>
            <a:r>
              <a:rPr lang="en-GB" altLang="en-US" sz="4000" dirty="0" smtClean="0">
                <a:solidFill>
                  <a:schemeClr val="accent6"/>
                </a:solidFill>
              </a:rPr>
              <a:t> parameters, RMS error ~3.5 MeV</a:t>
            </a:r>
          </a:p>
          <a:p>
            <a:pPr marL="0" indent="0" eaLnBrk="1" hangingPunct="1">
              <a:defRPr/>
            </a:pPr>
            <a:endParaRPr lang="en-GB" altLang="en-US" sz="4000"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5"/>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8195" name="Slide Number Placeholder 6"/>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E3B90D0F-24DD-4D8F-92F9-075CE1C5D18D}" type="slidenum">
              <a:rPr lang="en-US" altLang="en-US" sz="2400" smtClean="0">
                <a:latin typeface="Times New Roman" pitchFamily="18" charset="0"/>
                <a:ea typeface="Arial Unicode MS" pitchFamily="34" charset="-128"/>
              </a:rPr>
              <a:pPr eaLnBrk="1" hangingPunct="1">
                <a:spcBef>
                  <a:spcPct val="0"/>
                </a:spcBef>
                <a:buClrTx/>
                <a:buFontTx/>
                <a:buNone/>
              </a:pPr>
              <a:t>6</a:t>
            </a:fld>
            <a:endParaRPr lang="en-US" altLang="en-US" sz="2400" smtClean="0">
              <a:latin typeface="Times New Roman" pitchFamily="18" charset="0"/>
              <a:ea typeface="Arial Unicode MS" pitchFamily="34" charset="-128"/>
            </a:endParaRPr>
          </a:p>
        </p:txBody>
      </p:sp>
      <p:sp>
        <p:nvSpPr>
          <p:cNvPr id="8196" name="Rectangle 1"/>
          <p:cNvSpPr>
            <a:spLocks noGrp="1" noChangeArrowheads="1"/>
          </p:cNvSpPr>
          <p:nvPr>
            <p:ph type="title"/>
          </p:nvPr>
        </p:nvSpPr>
        <p:spPr>
          <a:xfrm>
            <a:off x="457200" y="122238"/>
            <a:ext cx="7543800" cy="12954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4400" smtClean="0">
                <a:solidFill>
                  <a:schemeClr val="accent2"/>
                </a:solidFill>
              </a:rPr>
              <a:t>Data &amp; Methods</a:t>
            </a:r>
          </a:p>
        </p:txBody>
      </p:sp>
      <p:sp>
        <p:nvSpPr>
          <p:cNvPr id="8197" name="Rectangle 2"/>
          <p:cNvSpPr>
            <a:spLocks noGrp="1" noChangeArrowheads="1"/>
          </p:cNvSpPr>
          <p:nvPr>
            <p:ph type="body" idx="1"/>
          </p:nvPr>
        </p:nvSpPr>
        <p:spPr>
          <a:xfrm>
            <a:off x="358775" y="1384300"/>
            <a:ext cx="8675688" cy="4565650"/>
          </a:xfrm>
        </p:spPr>
        <p:txBody>
          <a:bodyPr/>
          <a:lstStyle/>
          <a:p>
            <a:pPr marL="341313" indent="-341313" eaLnBrk="1" hangingPunct="1">
              <a:lnSpc>
                <a:spcPct val="90000"/>
              </a:lnSpc>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b="1" dirty="0" smtClean="0"/>
              <a:t>Latest  atomic masses</a:t>
            </a:r>
            <a:r>
              <a:rPr lang="en-GB" altLang="en-US" sz="2600" dirty="0" smtClean="0"/>
              <a:t>:</a:t>
            </a:r>
            <a:endParaRPr lang="en-GB" altLang="en-US" sz="3200" dirty="0" smtClean="0">
              <a:latin typeface="Times New Roman" pitchFamily="18" charset="0"/>
            </a:endParaRPr>
          </a:p>
          <a:p>
            <a:pPr marL="341313" lvl="1" indent="-341313" eaLnBrk="1" hangingPunct="1">
              <a:lnSpc>
                <a:spcPct val="90000"/>
              </a:lnSpc>
              <a:spcBef>
                <a:spcPts val="750"/>
              </a:spcBef>
              <a:buClrTx/>
              <a:buSzTx/>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t>"</a:t>
            </a:r>
            <a:r>
              <a:rPr lang="en-US" sz="2800" dirty="0"/>
              <a:t>The Ame2020 atomic mass evaluation (II)"  by </a:t>
            </a:r>
            <a:r>
              <a:rPr lang="en-US" sz="2800" dirty="0" err="1"/>
              <a:t>M.Wang</a:t>
            </a:r>
            <a:r>
              <a:rPr lang="en-US" sz="2800" dirty="0"/>
              <a:t>, </a:t>
            </a:r>
            <a:r>
              <a:rPr lang="en-US" sz="2800" dirty="0" err="1"/>
              <a:t>W.J.Huang</a:t>
            </a:r>
            <a:r>
              <a:rPr lang="en-US" sz="2800" dirty="0"/>
              <a:t>, </a:t>
            </a:r>
            <a:r>
              <a:rPr lang="en-US" sz="2800" dirty="0" err="1"/>
              <a:t>F.G.Kondev</a:t>
            </a:r>
            <a:r>
              <a:rPr lang="en-US" sz="2800" dirty="0"/>
              <a:t>, </a:t>
            </a:r>
            <a:r>
              <a:rPr lang="en-US" sz="2800" dirty="0" err="1"/>
              <a:t>G.Audi</a:t>
            </a:r>
            <a:r>
              <a:rPr lang="en-US" sz="2800" dirty="0"/>
              <a:t> and </a:t>
            </a:r>
            <a:r>
              <a:rPr lang="en-US" sz="2800" dirty="0" err="1"/>
              <a:t>S.Naimi</a:t>
            </a:r>
            <a:r>
              <a:rPr lang="en-US" sz="2800" dirty="0"/>
              <a:t>, Chinese Physics C45, 030003, March 2021.</a:t>
            </a:r>
          </a:p>
          <a:p>
            <a:pPr marL="341313" indent="-341313" eaLnBrk="1" hangingPunct="1">
              <a:lnSpc>
                <a:spcPct val="90000"/>
              </a:lnSpc>
              <a:buClrTx/>
              <a:buSzTx/>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3200" dirty="0" smtClean="0">
              <a:latin typeface="Times New Roman" pitchFamily="18" charset="0"/>
            </a:endParaRPr>
          </a:p>
          <a:p>
            <a:pPr marL="341313" indent="-341313" eaLnBrk="1" hangingPunct="1">
              <a:lnSpc>
                <a:spcPct val="90000"/>
              </a:lnSpc>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i="1" dirty="0" smtClean="0">
                <a:solidFill>
                  <a:srgbClr val="FF0000"/>
                </a:solidFill>
                <a:cs typeface="Arial" charset="0"/>
              </a:rPr>
              <a:t>2371 Experimental masses +/- 98.2 </a:t>
            </a:r>
            <a:r>
              <a:rPr lang="en-GB" altLang="en-US" sz="3200" i="1" dirty="0" err="1" smtClean="0">
                <a:solidFill>
                  <a:srgbClr val="FF0000"/>
                </a:solidFill>
                <a:cs typeface="Arial" charset="0"/>
              </a:rPr>
              <a:t>keV</a:t>
            </a:r>
            <a:r>
              <a:rPr lang="en-GB" altLang="en-US" sz="3200" i="1" dirty="0" smtClean="0">
                <a:solidFill>
                  <a:srgbClr val="FF0000"/>
                </a:solidFill>
                <a:cs typeface="Arial" charset="0"/>
              </a:rPr>
              <a:t> RMS</a:t>
            </a:r>
          </a:p>
          <a:p>
            <a:pPr marL="341313" indent="-341313" eaLnBrk="1" hangingPunct="1">
              <a:lnSpc>
                <a:spcPct val="90000"/>
              </a:lnSpc>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altLang="en-US" sz="3200" i="1" dirty="0" smtClean="0">
              <a:solidFill>
                <a:srgbClr val="FF0000"/>
              </a:solidFill>
              <a:cs typeface="Arial" charset="0"/>
            </a:endParaRPr>
          </a:p>
          <a:p>
            <a:pPr marL="341313" indent="-341313" eaLnBrk="1" hangingPunct="1">
              <a:lnSpc>
                <a:spcPct val="90000"/>
              </a:lnSpc>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en-US" sz="3200" dirty="0" smtClean="0">
                <a:solidFill>
                  <a:schemeClr val="tx1"/>
                </a:solidFill>
                <a:cs typeface="Arial" charset="0"/>
              </a:rPr>
              <a:t>For</a:t>
            </a:r>
            <a:r>
              <a:rPr lang="en-GB" altLang="en-US" sz="3200" smtClean="0">
                <a:solidFill>
                  <a:schemeClr val="tx1"/>
                </a:solidFill>
                <a:cs typeface="Times New Roman" pitchFamily="18" charset="0"/>
              </a:rPr>
              <a:t> historical comparison </a:t>
            </a:r>
            <a:r>
              <a:rPr lang="en-GB" altLang="en-US" sz="3200" dirty="0" smtClean="0">
                <a:solidFill>
                  <a:schemeClr val="tx1"/>
                </a:solidFill>
                <a:cs typeface="Times New Roman" pitchFamily="18" charset="0"/>
              </a:rPr>
              <a:t>with other models, data is restricted to N &gt;= Z  &gt;= 6, N &gt;= 10</a:t>
            </a:r>
            <a:endParaRPr lang="it-IT" altLang="en-US" sz="3200" dirty="0" smtClean="0">
              <a:solidFill>
                <a:schemeClr val="tx1"/>
              </a:solidFill>
              <a:cs typeface="Arial" charset="0"/>
            </a:endParaRPr>
          </a:p>
          <a:p>
            <a:pPr marL="341313" indent="-341313" eaLnBrk="1" hangingPunct="1">
              <a:lnSpc>
                <a:spcPct val="90000"/>
              </a:lnSpc>
              <a:buClr>
                <a:srgbClr val="330066"/>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600" dirty="0" smtClean="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it-IT" altLang="en-US" smtClean="0">
                <a:solidFill>
                  <a:srgbClr val="0070C0"/>
                </a:solidFill>
              </a:rPr>
              <a:t>Experimental err</a:t>
            </a:r>
            <a:r>
              <a:rPr lang="fr-FR" altLang="en-US" sz="4000" smtClean="0">
                <a:solidFill>
                  <a:srgbClr val="0070C0"/>
                </a:solidFill>
              </a:rPr>
              <a:t>ors</a:t>
            </a:r>
            <a:endParaRPr lang="en-GB" altLang="en-US" smtClean="0">
              <a:solidFill>
                <a:srgbClr val="0070C0"/>
              </a:solidFill>
            </a:endParaRPr>
          </a:p>
        </p:txBody>
      </p:sp>
      <p:sp>
        <p:nvSpPr>
          <p:cNvPr id="3" name="Content Placeholder 2"/>
          <p:cNvSpPr>
            <a:spLocks noGrp="1"/>
          </p:cNvSpPr>
          <p:nvPr>
            <p:ph sz="half" idx="1"/>
          </p:nvPr>
        </p:nvSpPr>
        <p:spPr>
          <a:xfrm>
            <a:off x="457200" y="1719263"/>
            <a:ext cx="8228013" cy="4373562"/>
          </a:xfrm>
        </p:spPr>
        <p:txBody>
          <a:bodyPr/>
          <a:lstStyle/>
          <a:p>
            <a:pPr marL="457200" indent="-457200">
              <a:buFont typeface="Arial" panose="020B0604020202020204" pitchFamily="34" charset="0"/>
              <a:buChar char="•"/>
              <a:defRPr/>
            </a:pPr>
            <a:r>
              <a:rPr lang="it-IT" altLang="en-US" sz="3200" dirty="0" smtClean="0">
                <a:latin typeface="+mj-lt"/>
              </a:rPr>
              <a:t>Estimated by different research gr</a:t>
            </a:r>
            <a:r>
              <a:rPr lang="fr-FR" altLang="en-US" sz="3200" dirty="0" smtClean="0">
                <a:latin typeface="+mj-lt"/>
              </a:rPr>
              <a:t>oups</a:t>
            </a:r>
          </a:p>
          <a:p>
            <a:pPr marL="457200" indent="-457200">
              <a:buFont typeface="Arial" panose="020B0604020202020204" pitchFamily="34" charset="0"/>
              <a:buChar char="•"/>
              <a:defRPr/>
            </a:pPr>
            <a:r>
              <a:rPr lang="fr-FR" altLang="en-US" sz="3200" dirty="0" err="1" smtClean="0">
                <a:latin typeface="+mj-lt"/>
              </a:rPr>
              <a:t>Often</a:t>
            </a:r>
            <a:r>
              <a:rPr lang="fr-FR" altLang="en-US" sz="3200" dirty="0" smtClean="0">
                <a:latin typeface="+mj-lt"/>
              </a:rPr>
              <a:t> over </a:t>
            </a:r>
            <a:r>
              <a:rPr lang="fr-FR" altLang="en-US" sz="3200" dirty="0" err="1" smtClean="0">
                <a:latin typeface="+mj-lt"/>
              </a:rPr>
              <a:t>estimated</a:t>
            </a:r>
            <a:endParaRPr lang="fr-FR" altLang="en-US" sz="3200" dirty="0" smtClean="0">
              <a:latin typeface="+mj-lt"/>
            </a:endParaRPr>
          </a:p>
          <a:p>
            <a:pPr marL="457200" indent="-457200">
              <a:buFont typeface="Arial" panose="020B0604020202020204" pitchFamily="34" charset="0"/>
              <a:buChar char="•"/>
              <a:defRPr/>
            </a:pPr>
            <a:r>
              <a:rPr lang="fr-FR" altLang="en-US" sz="3200" dirty="0" smtClean="0">
                <a:latin typeface="+mj-lt"/>
              </a:rPr>
              <a:t>Not </a:t>
            </a:r>
            <a:r>
              <a:rPr lang="fr-FR" altLang="en-US" sz="3200" dirty="0" err="1" smtClean="0">
                <a:latin typeface="+mj-lt"/>
              </a:rPr>
              <a:t>normally</a:t>
            </a:r>
            <a:r>
              <a:rPr lang="fr-FR" altLang="en-US" sz="3200" dirty="0" smtClean="0">
                <a:latin typeface="+mj-lt"/>
              </a:rPr>
              <a:t> </a:t>
            </a:r>
            <a:r>
              <a:rPr lang="fr-FR" altLang="en-US" sz="3200" dirty="0" err="1" smtClean="0">
                <a:latin typeface="+mj-lt"/>
              </a:rPr>
              <a:t>distributed</a:t>
            </a:r>
            <a:endParaRPr lang="fr-FR" altLang="en-US" sz="3200" dirty="0" smtClean="0">
              <a:latin typeface="+mj-lt"/>
            </a:endParaRPr>
          </a:p>
          <a:p>
            <a:pPr marL="457200" indent="-457200">
              <a:buFont typeface="Arial" panose="020B0604020202020204" pitchFamily="34" charset="0"/>
              <a:buChar char="•"/>
              <a:defRPr/>
            </a:pPr>
            <a:endParaRPr lang="fr-FR" altLang="en-US" sz="3200" dirty="0">
              <a:latin typeface="+mj-lt"/>
            </a:endParaRPr>
          </a:p>
          <a:p>
            <a:pPr marL="457200" indent="-457200">
              <a:buFont typeface="Arial" panose="020B0604020202020204" pitchFamily="34" charset="0"/>
              <a:buChar char="•"/>
              <a:defRPr/>
            </a:pPr>
            <a:r>
              <a:rPr lang="fr-FR" altLang="en-US" sz="3200" dirty="0" err="1" smtClean="0">
                <a:latin typeface="+mj-lt"/>
              </a:rPr>
              <a:t>Consequently</a:t>
            </a:r>
            <a:r>
              <a:rPr lang="fr-FR" altLang="en-US" sz="3200" dirty="0" smtClean="0">
                <a:latin typeface="+mj-lt"/>
              </a:rPr>
              <a:t> </a:t>
            </a:r>
            <a:r>
              <a:rPr lang="fr-FR" altLang="en-US" sz="3200" dirty="0" err="1" smtClean="0">
                <a:latin typeface="+mj-lt"/>
              </a:rPr>
              <a:t>calculating</a:t>
            </a:r>
            <a:r>
              <a:rPr lang="fr-FR" altLang="en-US" sz="3200" dirty="0" smtClean="0">
                <a:latin typeface="+mj-lt"/>
              </a:rPr>
              <a:t> « model </a:t>
            </a:r>
            <a:r>
              <a:rPr lang="fr-FR" altLang="en-US" sz="3200" dirty="0" err="1" smtClean="0">
                <a:latin typeface="+mj-lt"/>
              </a:rPr>
              <a:t>errors</a:t>
            </a:r>
            <a:r>
              <a:rPr lang="fr-FR" altLang="en-US" sz="3200" dirty="0" smtClean="0">
                <a:latin typeface="+mj-lt"/>
              </a:rPr>
              <a:t> » </a:t>
            </a:r>
            <a:r>
              <a:rPr lang="fr-FR" altLang="en-US" sz="3200" dirty="0" err="1" smtClean="0">
                <a:latin typeface="+mj-lt"/>
              </a:rPr>
              <a:t>is</a:t>
            </a:r>
            <a:r>
              <a:rPr lang="fr-FR" altLang="en-US" sz="3200" dirty="0" smtClean="0">
                <a:latin typeface="+mj-lt"/>
              </a:rPr>
              <a:t> </a:t>
            </a:r>
            <a:r>
              <a:rPr lang="fr-FR" altLang="en-US" sz="3200" dirty="0" err="1" smtClean="0">
                <a:latin typeface="+mj-lt"/>
              </a:rPr>
              <a:t>usually</a:t>
            </a:r>
            <a:r>
              <a:rPr lang="fr-FR" altLang="en-US" sz="3200" dirty="0" smtClean="0">
                <a:latin typeface="+mj-lt"/>
              </a:rPr>
              <a:t> </a:t>
            </a:r>
            <a:r>
              <a:rPr lang="fr-FR" altLang="en-US" sz="3200" dirty="0" err="1" smtClean="0">
                <a:latin typeface="+mj-lt"/>
              </a:rPr>
              <a:t>misleading</a:t>
            </a:r>
            <a:r>
              <a:rPr lang="fr-FR" altLang="en-US" sz="3200" dirty="0" smtClean="0">
                <a:latin typeface="+mj-lt"/>
              </a:rPr>
              <a:t>.</a:t>
            </a:r>
          </a:p>
          <a:p>
            <a:pPr marL="457200" indent="-457200">
              <a:buFont typeface="Arial" panose="020B0604020202020204" pitchFamily="34" charset="0"/>
              <a:buChar char="•"/>
              <a:defRPr/>
            </a:pPr>
            <a:r>
              <a:rPr lang="fr-FR" altLang="en-US" sz="3200" dirty="0" smtClean="0">
                <a:latin typeface="+mj-lt"/>
              </a:rPr>
              <a:t>In </a:t>
            </a:r>
            <a:r>
              <a:rPr lang="fr-FR" altLang="en-US" sz="3200" dirty="0" err="1" smtClean="0">
                <a:latin typeface="+mj-lt"/>
              </a:rPr>
              <a:t>this</a:t>
            </a:r>
            <a:r>
              <a:rPr lang="fr-FR" altLang="en-US" sz="3200" dirty="0" smtClean="0">
                <a:latin typeface="+mj-lt"/>
              </a:rPr>
              <a:t> </a:t>
            </a:r>
            <a:r>
              <a:rPr lang="fr-FR" altLang="en-US" sz="3200" dirty="0" err="1" smtClean="0">
                <a:latin typeface="+mj-lt"/>
              </a:rPr>
              <a:t>work</a:t>
            </a:r>
            <a:r>
              <a:rPr lang="fr-FR" altLang="en-US" sz="3200" dirty="0" smtClean="0">
                <a:latin typeface="+mj-lt"/>
              </a:rPr>
              <a:t> </a:t>
            </a:r>
            <a:r>
              <a:rPr lang="fr-FR" altLang="en-US" sz="3200" dirty="0" err="1" smtClean="0">
                <a:latin typeface="+mj-lt"/>
              </a:rPr>
              <a:t>we</a:t>
            </a:r>
            <a:r>
              <a:rPr lang="fr-FR" altLang="en-US" sz="3200" dirty="0" smtClean="0">
                <a:latin typeface="+mj-lt"/>
              </a:rPr>
              <a:t> </a:t>
            </a:r>
            <a:r>
              <a:rPr lang="fr-FR" altLang="en-US" sz="3200" dirty="0" err="1" smtClean="0">
                <a:latin typeface="+mj-lt"/>
              </a:rPr>
              <a:t>exclude</a:t>
            </a:r>
            <a:r>
              <a:rPr lang="fr-FR" altLang="en-US" sz="3200" dirty="0" smtClean="0">
                <a:latin typeface="+mj-lt"/>
              </a:rPr>
              <a:t> all isotopes </a:t>
            </a:r>
            <a:r>
              <a:rPr lang="fr-FR" altLang="en-US" sz="3200" dirty="0" err="1" smtClean="0">
                <a:latin typeface="+mj-lt"/>
              </a:rPr>
              <a:t>with</a:t>
            </a:r>
            <a:r>
              <a:rPr lang="fr-FR" altLang="en-US" sz="3200" dirty="0" smtClean="0">
                <a:latin typeface="+mj-lt"/>
              </a:rPr>
              <a:t> </a:t>
            </a:r>
            <a:r>
              <a:rPr lang="fr-FR" altLang="en-US" sz="3200" dirty="0" err="1" smtClean="0">
                <a:latin typeface="+mj-lt"/>
              </a:rPr>
              <a:t>experimental</a:t>
            </a:r>
            <a:r>
              <a:rPr lang="fr-FR" altLang="en-US" sz="3200" dirty="0" smtClean="0">
                <a:latin typeface="+mj-lt"/>
              </a:rPr>
              <a:t>  </a:t>
            </a:r>
            <a:r>
              <a:rPr lang="fr-FR" altLang="en-US" sz="3200" dirty="0" err="1" smtClean="0">
                <a:latin typeface="+mj-lt"/>
              </a:rPr>
              <a:t>errors</a:t>
            </a:r>
            <a:r>
              <a:rPr lang="fr-FR" altLang="en-US" sz="3200" dirty="0" smtClean="0">
                <a:latin typeface="+mj-lt"/>
              </a:rPr>
              <a:t> &gt; 125 </a:t>
            </a:r>
            <a:r>
              <a:rPr lang="fr-FR" altLang="en-US" sz="3200" dirty="0" err="1" smtClean="0">
                <a:latin typeface="+mj-lt"/>
              </a:rPr>
              <a:t>keV</a:t>
            </a:r>
            <a:endParaRPr lang="fr-FR" altLang="en-US" sz="3200" dirty="0" smtClean="0">
              <a:latin typeface="+mj-lt"/>
            </a:endParaRPr>
          </a:p>
        </p:txBody>
      </p:sp>
      <p:sp>
        <p:nvSpPr>
          <p:cNvPr id="9220"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9221"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860A5201-2829-4210-918E-45F085E0E622}" type="slidenum">
              <a:rPr lang="en-US" altLang="en-US" sz="2400" smtClean="0">
                <a:latin typeface="Times New Roman" pitchFamily="18" charset="0"/>
                <a:ea typeface="Arial Unicode MS" pitchFamily="34" charset="-128"/>
              </a:rPr>
              <a:pPr eaLnBrk="1" hangingPunct="1">
                <a:spcBef>
                  <a:spcPct val="0"/>
                </a:spcBef>
                <a:buClrTx/>
                <a:buFontTx/>
                <a:buNone/>
              </a:pPr>
              <a:t>7</a:t>
            </a:fld>
            <a:endParaRPr lang="en-US" altLang="en-US" sz="2400" smtClean="0">
              <a:latin typeface="Times New Roman" pitchFamily="18" charset="0"/>
              <a:ea typeface="Arial Unicode MS"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0243" name="Slide Number Placeholder 5"/>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3A356749-907F-4597-8339-1210E1A2E0A1}" type="slidenum">
              <a:rPr lang="en-US" altLang="en-US" sz="2400" smtClean="0">
                <a:latin typeface="Times New Roman" pitchFamily="18" charset="0"/>
                <a:ea typeface="Arial Unicode MS" pitchFamily="34" charset="-128"/>
              </a:rPr>
              <a:pPr eaLnBrk="1" hangingPunct="1">
                <a:spcBef>
                  <a:spcPct val="0"/>
                </a:spcBef>
                <a:buClrTx/>
                <a:buFontTx/>
                <a:buNone/>
              </a:pPr>
              <a:t>8</a:t>
            </a:fld>
            <a:endParaRPr lang="en-US" altLang="en-US" sz="2400" smtClean="0">
              <a:latin typeface="Times New Roman" pitchFamily="18" charset="0"/>
              <a:ea typeface="Arial Unicode MS" pitchFamily="34" charset="-128"/>
            </a:endParaRPr>
          </a:p>
        </p:txBody>
      </p:sp>
      <p:sp>
        <p:nvSpPr>
          <p:cNvPr id="10244" name="Rectangle 2"/>
          <p:cNvSpPr>
            <a:spLocks noGrp="1" noChangeArrowheads="1"/>
          </p:cNvSpPr>
          <p:nvPr>
            <p:ph type="title"/>
          </p:nvPr>
        </p:nvSpPr>
        <p:spPr/>
        <p:txBody>
          <a:bodyPr/>
          <a:lstStyle/>
          <a:p>
            <a:pPr eaLnBrk="1" hangingPunct="1"/>
            <a:r>
              <a:rPr lang="en-GB" altLang="en-US" sz="4400" smtClean="0">
                <a:solidFill>
                  <a:schemeClr val="accent2"/>
                </a:solidFill>
              </a:rPr>
              <a:t>Model Error</a:t>
            </a:r>
          </a:p>
        </p:txBody>
      </p:sp>
      <p:sp>
        <p:nvSpPr>
          <p:cNvPr id="10245" name="Rectangle 3"/>
          <p:cNvSpPr>
            <a:spLocks noGrp="1" noChangeArrowheads="1"/>
          </p:cNvSpPr>
          <p:nvPr>
            <p:ph type="body" idx="1"/>
          </p:nvPr>
        </p:nvSpPr>
        <p:spPr/>
        <p:txBody>
          <a:bodyPr/>
          <a:lstStyle/>
          <a:p>
            <a:pPr eaLnBrk="1" hangingPunct="1"/>
            <a:r>
              <a:rPr lang="en-GB" altLang="en-US" sz="3600" smtClean="0"/>
              <a:t>The Model error is the same as the standard error but not only takes account of the number of arbitrary parameters (increasing the error above the RMS value) but also quadratically removes the effect of measurement errors. </a:t>
            </a:r>
          </a:p>
          <a:p>
            <a:pPr eaLnBrk="1" hangingPunct="1"/>
            <a:endParaRPr lang="en-GB"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endParaRPr lang="it-IT" altLang="it-IT" smtClean="0"/>
          </a:p>
        </p:txBody>
      </p:sp>
      <p:pic>
        <p:nvPicPr>
          <p:cNvPr id="11267"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68263" y="0"/>
            <a:ext cx="9075737" cy="6302375"/>
          </a:xfrm>
        </p:spPr>
      </p:pic>
      <p:sp>
        <p:nvSpPr>
          <p:cNvPr id="11268" name="Footer Placeholder 3"/>
          <p:cNvSpPr>
            <a:spLocks noGrp="1"/>
          </p:cNvSpPr>
          <p:nvPr>
            <p:ph type="ftr" sz="quarter" idx="11"/>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r>
              <a:rPr lang="en-US" altLang="en-US" sz="2400" smtClean="0">
                <a:latin typeface="Times New Roman" pitchFamily="18" charset="0"/>
                <a:ea typeface="Arial Unicode MS" pitchFamily="34" charset="-128"/>
              </a:rPr>
              <a:t>Collis IWAHLM14</a:t>
            </a:r>
          </a:p>
        </p:txBody>
      </p:sp>
      <p:sp>
        <p:nvSpPr>
          <p:cNvPr id="11269" name="Slide Number Placeholder 4"/>
          <p:cNvSpPr>
            <a:spLocks noGrp="1"/>
          </p:cNvSpPr>
          <p:nvPr>
            <p:ph type="sldNum" sz="quarter" idx="12"/>
          </p:nvPr>
        </p:nvSpPr>
        <p:spPr>
          <a:noFill/>
        </p:spPr>
        <p:txBody>
          <a:bodyPr/>
          <a:lstStyle>
            <a:lvl1pPr eaLnBrk="0" hangingPunct="0">
              <a:spcBef>
                <a:spcPts val="7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000">
                <a:solidFill>
                  <a:srgbClr val="000000"/>
                </a:solidFill>
                <a:latin typeface="Arial" charset="0"/>
                <a:ea typeface="SimSun" pitchFamily="2" charset="-122"/>
              </a:defRPr>
            </a:lvl1pPr>
            <a:lvl2pPr eaLnBrk="0" hangingPunct="0">
              <a:spcBef>
                <a:spcPts val="6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Arial" charset="0"/>
                <a:ea typeface="SimSun" pitchFamily="2" charset="-122"/>
              </a:defRPr>
            </a:lvl2pPr>
            <a:lvl3pPr eaLnBrk="0" hangingPunct="0">
              <a:spcBef>
                <a:spcPts val="575"/>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Arial" charset="0"/>
                <a:ea typeface="SimSun" pitchFamily="2" charset="-122"/>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pitchFamily="2" charset="-122"/>
              </a:defRPr>
            </a:lvl9pPr>
          </a:lstStyle>
          <a:p>
            <a:pPr eaLnBrk="1" hangingPunct="1">
              <a:spcBef>
                <a:spcPct val="0"/>
              </a:spcBef>
              <a:buClrTx/>
              <a:buFontTx/>
              <a:buNone/>
            </a:pPr>
            <a:fld id="{E53996CE-1C83-4387-875C-9C130347A271}" type="slidenum">
              <a:rPr lang="en-US" altLang="en-US" sz="2400" smtClean="0">
                <a:latin typeface="Times New Roman" pitchFamily="18" charset="0"/>
                <a:ea typeface="Arial Unicode MS" pitchFamily="34" charset="-128"/>
              </a:rPr>
              <a:pPr eaLnBrk="1" hangingPunct="1">
                <a:spcBef>
                  <a:spcPct val="0"/>
                </a:spcBef>
                <a:buClrTx/>
                <a:buFontTx/>
                <a:buNone/>
              </a:pPr>
              <a:t>9</a:t>
            </a:fld>
            <a:endParaRPr lang="en-US" altLang="en-US" sz="2400" smtClean="0">
              <a:latin typeface="Times New Roman" pitchFamily="18" charset="0"/>
              <a:ea typeface="Arial Unicode MS" pitchFamily="34" charset="-128"/>
            </a:endParaRPr>
          </a:p>
        </p:txBody>
      </p:sp>
    </p:spTree>
  </p:cSld>
  <p:clrMapOvr>
    <a:masterClrMapping/>
  </p:clrMapOvr>
</p:sld>
</file>

<file path=ppt/theme/theme1.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altLang="en-US" sz="2400" b="0" i="0" u="none" strike="noStrike" cap="none" normalizeH="0" baseline="0" smtClean="0">
            <a:ln>
              <a:noFill/>
            </a:ln>
            <a:solidFill>
              <a:schemeClr val="bg1"/>
            </a:solidFill>
            <a:effectLst/>
            <a:latin typeface="Times New Roman" pitchFamily="18"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altLang="en-US" sz="2400" b="0" i="0" u="none" strike="noStrike" cap="none" normalizeH="0" baseline="0" smtClean="0">
            <a:ln>
              <a:noFill/>
            </a:ln>
            <a:solidFill>
              <a:schemeClr val="bg1"/>
            </a:solidFill>
            <a:effectLst/>
            <a:latin typeface="Times New Roman" pitchFamily="18" charset="0"/>
            <a:ea typeface="SimSun" pitchFamily="2" charset="-12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altLang="en-US" sz="2400" b="0" i="0" u="none" strike="noStrike" cap="none" normalizeH="0" baseline="0" smtClean="0">
            <a:ln>
              <a:noFill/>
            </a:ln>
            <a:solidFill>
              <a:schemeClr val="bg1"/>
            </a:solidFill>
            <a:effectLst/>
            <a:latin typeface="Times New Roman" pitchFamily="18"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altLang="en-US" sz="2400" b="0" i="0" u="none" strike="noStrike" cap="none" normalizeH="0" baseline="0" smtClean="0">
            <a:ln>
              <a:noFill/>
            </a:ln>
            <a:solidFill>
              <a:schemeClr val="bg1"/>
            </a:solidFill>
            <a:effectLst/>
            <a:latin typeface="Times New Roman" pitchFamily="18" charset="0"/>
            <a:ea typeface="SimSun" pitchFamily="2" charset="-12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4549</TotalTime>
  <Words>1493</Words>
  <Application>Microsoft Office PowerPoint</Application>
  <PresentationFormat>On-screen Show (4:3)</PresentationFormat>
  <Paragraphs>279</Paragraphs>
  <Slides>31</Slides>
  <Notes>19</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Default Design</vt:lpstr>
      <vt:lpstr>1_Default Design</vt:lpstr>
      <vt:lpstr>Empirical Global Calculator of Atomic Masses and Reaction Energies  W J M F Collis</vt:lpstr>
      <vt:lpstr>Why interest in atomic masses?</vt:lpstr>
      <vt:lpstr>Definitions: Local / Global</vt:lpstr>
      <vt:lpstr>Local Nuclear Mass Relations as Partial Difference Equations</vt:lpstr>
      <vt:lpstr>Global semi-empirical von Weizsacker mass formula (1935)</vt:lpstr>
      <vt:lpstr>Data &amp; Methods</vt:lpstr>
      <vt:lpstr>Experimental errors</vt:lpstr>
      <vt:lpstr>Model Error</vt:lpstr>
      <vt:lpstr>PowerPoint Presentation</vt:lpstr>
      <vt:lpstr>Software </vt:lpstr>
      <vt:lpstr>The empirical approach</vt:lpstr>
      <vt:lpstr>Garvey Kelson (local) Transverse Mass relation (1966)</vt:lpstr>
      <vt:lpstr>PHYSICAL REVIEW C 90, 054320 (2014) Improved Jänecke mass formula Z. He, M. Bao, Y. M. Zhao and A. Arima</vt:lpstr>
      <vt:lpstr>Strategy</vt:lpstr>
      <vt:lpstr>“Guessing” the corresponding differential equation.</vt:lpstr>
      <vt:lpstr>Corresponding global solution</vt:lpstr>
      <vt:lpstr>The arbitrary functions f(x)</vt:lpstr>
      <vt:lpstr>An improvement with </vt:lpstr>
      <vt:lpstr>A superior local relation.</vt:lpstr>
      <vt:lpstr>Corresponding global solution</vt:lpstr>
      <vt:lpstr>6th order? A step too far?</vt:lpstr>
      <vt:lpstr>The “Odd” function</vt:lpstr>
      <vt:lpstr>Reducing the number of parameters.</vt:lpstr>
      <vt:lpstr>Comparison of Mass Predictions with Observed.</vt:lpstr>
      <vt:lpstr>Summary of Global Models</vt:lpstr>
      <vt:lpstr>Judgement of the Scientific Establishment</vt:lpstr>
      <vt:lpstr>Neutron Separation Energy S1n</vt:lpstr>
      <vt:lpstr>Proton Separation Energy S1p</vt:lpstr>
      <vt:lpstr>Lies, damn lies and statistics!</vt:lpstr>
      <vt:lpstr>Summary of RMS Separation Energies </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Chuwi</dc:creator>
  <cp:lastModifiedBy>Chuwi</cp:lastModifiedBy>
  <cp:revision>157</cp:revision>
  <cp:lastPrinted>1601-01-01T00:00:00Z</cp:lastPrinted>
  <dcterms:created xsi:type="dcterms:W3CDTF">1601-01-01T00:00:00Z</dcterms:created>
  <dcterms:modified xsi:type="dcterms:W3CDTF">2021-08-31T15:52:09Z</dcterms:modified>
</cp:coreProperties>
</file>