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04" r:id="rId4"/>
    <p:sldId id="299" r:id="rId5"/>
    <p:sldId id="305" r:id="rId6"/>
    <p:sldId id="293" r:id="rId7"/>
    <p:sldId id="306" r:id="rId8"/>
    <p:sldId id="313" r:id="rId9"/>
    <p:sldId id="310" r:id="rId10"/>
    <p:sldId id="311" r:id="rId11"/>
    <p:sldId id="312" r:id="rId12"/>
    <p:sldId id="314" r:id="rId13"/>
    <p:sldId id="315" r:id="rId14"/>
    <p:sldId id="316" r:id="rId15"/>
    <p:sldId id="307" r:id="rId16"/>
    <p:sldId id="317" r:id="rId17"/>
    <p:sldId id="321" r:id="rId18"/>
    <p:sldId id="320" r:id="rId19"/>
    <p:sldId id="318" r:id="rId20"/>
    <p:sldId id="319" r:id="rId21"/>
    <p:sldId id="308" r:id="rId22"/>
    <p:sldId id="303" r:id="rId23"/>
    <p:sldId id="32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/>
    <p:restoredTop sz="94687"/>
  </p:normalViewPr>
  <p:slideViewPr>
    <p:cSldViewPr snapToGrid="0" snapToObjects="1">
      <p:cViewPr varScale="1">
        <p:scale>
          <a:sx n="112" d="100"/>
          <a:sy n="112" d="100"/>
        </p:scale>
        <p:origin x="44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743B0-DD8C-BF49-9D52-5E382978B014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74C66-0216-604C-8D14-89F118625F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1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51A5C-E3AC-8E49-A803-9F18EF340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C823DB-69F0-1A40-9A87-8E486342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D8557-E57E-0F4B-8AE0-37FB1C61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E7EF70-A135-9741-922B-AB6714C2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BB2278-4FA3-E847-90B8-D3918EB1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82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E0F54-FF53-7645-837C-0A1194B1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4A3EC9-5256-F944-A7E7-F838BD408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4EC1DF-AB69-B24B-85BC-6B162EA6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6D7F7A-F2D3-2B45-B5E8-50F22F69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D2BF5B-0539-FC49-A95D-F2D750B9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4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A2A48C-EB7C-A24F-A401-25B30775C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5F63B8-3AF2-F347-943F-4B3F6B9C2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B6725-247E-1B40-8A84-3FEE54E3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F328DD-DD56-F54F-8D0B-D0836EAD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4FB894-DA26-5342-A828-B8154157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12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C6983-2540-2249-AD4A-8C65D632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C47408-E1C1-1645-9201-8802D4EA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F5761-B649-8B45-8EF1-D1C8447E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1CDBB6-E6F9-3B44-A6D1-7E509602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58DBAB-0AE3-B54F-916E-0A8089FA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F478-E80A-C64D-A511-EE96B1D5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34BEC-9E70-A744-B9A8-92F0DED6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F6B9C-3133-C74B-BDC9-9D41DDAE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2CBE8F-901C-DA49-9AE0-B7493BA7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DB1BEF-06AC-5146-B211-C2A18739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77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DD02E-EE99-214D-B258-1BFC48F4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70F5A2-50BE-4E42-960E-A0AB7C06C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A419FB-BAD2-B74D-BE2F-BFFCA439B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609880-D9B5-0F42-BC12-6542244B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4428C7-6EDC-0F47-BB6A-D16D11A3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8CE699-658A-4747-A85D-E2594625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38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39F2C-3DE2-FA42-814F-51282F73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58F47B-BACA-C64A-B2AB-946F7CE61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C94D12-4BD3-BE42-8A5B-A64BDE547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C10062-2351-C440-A633-925A7F1A4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0DEDA6-4D6D-BE49-81CC-8FFBD95FC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24AF90-CE02-3248-9C60-F24B3F03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B4BB82-5ADD-6F4F-953D-E355C87F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6BB890-E3AE-734B-B2A0-6DB3671E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19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36DA8-D5A4-2943-A093-859515E0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657FA7-563D-6747-BEC4-C744B2F5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B39031-1A00-AE48-B340-08271EC7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90CCFC-6583-1F40-A5A8-CEB4179E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7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5C424D-8A3D-9B4F-B341-7331A0AF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0AADA1-BF5F-6B43-AC0E-CE9F8D2A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7B80AF-6C72-174B-878D-9F367BCB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86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DFEFD3-07F7-EC4A-AF24-5E0E88F2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9BD467-EBCA-4442-AB63-11773534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22B16F-3D46-C040-A7EC-99E3EB7BA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F616DC-EB0B-A140-8AD9-B980B5DF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1239C7-2C23-564A-9C04-E7CABBCF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9BFF89-06DB-4249-95B8-C2AC08D1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03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3885D-E99F-1247-9F06-29474D11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BDE3BB-C9D5-BB4F-B2F2-D0AC69390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C9C8D8-84E9-4242-AC1F-50A4995C1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C26776-308A-ED48-9346-D16DB796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83686C-7152-5445-B04C-06696478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0516BB-B631-134E-9FBF-1402F5E9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79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2A6B1C-6A61-7247-B124-EC5286B3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A18423-5FDB-F445-9C8A-D479AD0A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A9E3F-BDA9-7045-9D13-267D60E6C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BCA0F-E910-C74B-88CA-B1DD2FC047BE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97A868-B4F5-4E41-8DE2-B1B61D8F9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B99732-8922-CD4C-9527-9E96DB8BC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B361-EBA2-494F-83C9-42D0FBFC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6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AC9F2-A19B-1347-A0F3-58AE60E7A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014" y="1861878"/>
            <a:ext cx="10504967" cy="1394084"/>
          </a:xfrm>
        </p:spPr>
        <p:txBody>
          <a:bodyPr>
            <a:normAutofit/>
          </a:bodyPr>
          <a:lstStyle/>
          <a:p>
            <a:r>
              <a:rPr lang="en-US" sz="4400" b="1" dirty="0"/>
              <a:t>Direct Electrical Power Generation with Palladium and Iron in a Hydrogen Atmosphere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C1DEA3-5816-3E48-8EFB-66FFB8FCE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Jean-Paul Biberian</a:t>
            </a:r>
          </a:p>
          <a:p>
            <a:r>
              <a:rPr lang="en-US" sz="1800" dirty="0"/>
              <a:t>Aix-Marseilles University, France</a:t>
            </a:r>
          </a:p>
        </p:txBody>
      </p:sp>
    </p:spTree>
    <p:extLst>
      <p:ext uri="{BB962C8B-B14F-4D97-AF65-F5344CB8AC3E}">
        <p14:creationId xmlns:p14="http://schemas.microsoft.com/office/powerpoint/2010/main" val="33900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3"/>
    </mc:Choice>
    <mc:Fallback xmlns="">
      <p:transition spd="slow" advTm="177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A4D97AA-257D-4144-89E2-5269B68B097C}"/>
              </a:ext>
            </a:extLst>
          </p:cNvPr>
          <p:cNvSpPr txBox="1"/>
          <p:nvPr/>
        </p:nvSpPr>
        <p:spPr>
          <a:xfrm>
            <a:off x="4959499" y="4925289"/>
            <a:ext cx="227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Second set-up MG-5</a:t>
            </a:r>
          </a:p>
        </p:txBody>
      </p:sp>
      <p:pic>
        <p:nvPicPr>
          <p:cNvPr id="23" name="Image 22" descr="Une image contenant tasse, table, intérieur, arts de la table&#10;&#10;Description générée automatiquement">
            <a:extLst>
              <a:ext uri="{FF2B5EF4-FFF2-40B4-BE49-F238E27FC236}">
                <a16:creationId xmlns:a16="http://schemas.microsoft.com/office/drawing/2014/main" id="{A53F8A62-8BC7-754F-91A8-3288EEEF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81" y="865174"/>
            <a:ext cx="5274342" cy="34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A4D97AA-257D-4144-89E2-5269B68B097C}"/>
              </a:ext>
            </a:extLst>
          </p:cNvPr>
          <p:cNvSpPr txBox="1"/>
          <p:nvPr/>
        </p:nvSpPr>
        <p:spPr>
          <a:xfrm>
            <a:off x="971107" y="810489"/>
            <a:ext cx="1024978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New experiment with two coaxial cylinders 10 cm of length ant about 5 cm in diameter. The outer cylinder is made of a silver foil with on the inner surface a Pd deposit by electrolysis. The inner cylinder is made of stainless steel. Under vacuum, there is no voltage. However, under hydrogen, the voltage measured with a voltmeter (10 </a:t>
            </a:r>
            <a:r>
              <a:rPr lang="en-US" dirty="0" err="1"/>
              <a:t>MOhm</a:t>
            </a:r>
            <a:r>
              <a:rPr lang="en-US" dirty="0"/>
              <a:t>) shows a Voltage of 740mV!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P</a:t>
            </a:r>
            <a:r>
              <a:rPr lang="en-US" dirty="0"/>
              <a:t>ower measurements :</a:t>
            </a:r>
            <a:br>
              <a:rPr lang="en-US" sz="1400" dirty="0"/>
            </a:br>
            <a:br>
              <a:rPr lang="en-US" sz="1400" dirty="0"/>
            </a:br>
            <a:r>
              <a:rPr lang="en-US" dirty="0"/>
              <a:t>R=1.5MOhm     734mV   0.36 micro Watt</a:t>
            </a:r>
            <a:br>
              <a:rPr lang="en-US" sz="1400" dirty="0"/>
            </a:br>
            <a:br>
              <a:rPr lang="en-US" sz="1400" dirty="0"/>
            </a:br>
            <a:r>
              <a:rPr lang="en-US" dirty="0"/>
              <a:t>R=150kOhm     640mV.   2.7 micro Watts</a:t>
            </a:r>
            <a:br>
              <a:rPr lang="en-US" sz="1400" dirty="0"/>
            </a:br>
            <a:br>
              <a:rPr lang="en-US" sz="1400" dirty="0"/>
            </a:br>
            <a:r>
              <a:rPr lang="en-US" dirty="0"/>
              <a:t>R=56kOhm        500mV.   4.5 </a:t>
            </a:r>
            <a:r>
              <a:rPr lang="en-US" dirty="0" err="1"/>
              <a:t>microWatts</a:t>
            </a:r>
            <a:br>
              <a:rPr lang="en-US" sz="1400" dirty="0"/>
            </a:br>
            <a:br>
              <a:rPr lang="en-US" sz="1400" dirty="0"/>
            </a:br>
            <a:r>
              <a:rPr lang="en-US" dirty="0"/>
              <a:t>R=1kOhm          50mV.      2.5 micro Watts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pumping out the hydrogen the voltage drops to zero. Adding again hydrogen or deuterium, the voltage increases slowly</a:t>
            </a:r>
          </a:p>
          <a:p>
            <a:br>
              <a:rPr lang="en-US" sz="1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2C93D2-862C-BF4A-8DEB-3A9BF816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819CAA-D3D8-6840-A70C-A4D4116B2EED}"/>
              </a:ext>
            </a:extLst>
          </p:cNvPr>
          <p:cNvSpPr txBox="1"/>
          <p:nvPr/>
        </p:nvSpPr>
        <p:spPr>
          <a:xfrm>
            <a:off x="2402957" y="5802673"/>
            <a:ext cx="630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pumping out the cell, addition of hydrogen, then deuterium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0EFFE7-795C-2E47-8B46-C21CB273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90" y="-1"/>
            <a:ext cx="8211514" cy="5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819CAA-D3D8-6840-A70C-A4D4116B2EED}"/>
              </a:ext>
            </a:extLst>
          </p:cNvPr>
          <p:cNvSpPr txBox="1"/>
          <p:nvPr/>
        </p:nvSpPr>
        <p:spPr>
          <a:xfrm>
            <a:off x="3593803" y="5302943"/>
            <a:ext cx="406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Voltage reversal with temperature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D9A75A-EF7C-AC42-8988-4DD9A065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96" y="187475"/>
            <a:ext cx="7092393" cy="50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9206DA-9025-5743-B7E9-11C034C5D5D4}"/>
              </a:ext>
            </a:extLst>
          </p:cNvPr>
          <p:cNvSpPr txBox="1"/>
          <p:nvPr/>
        </p:nvSpPr>
        <p:spPr>
          <a:xfrm>
            <a:off x="1360967" y="2167116"/>
            <a:ext cx="969689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</a:t>
            </a:r>
            <a:endParaRPr lang="en-US" dirty="0"/>
          </a:p>
          <a:p>
            <a:r>
              <a:rPr lang="en-US" sz="5400" b="1" dirty="0"/>
              <a:t>4 – Experiments with iron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0"/>
    </mc:Choice>
    <mc:Fallback xmlns="">
      <p:transition spd="slow" advTm="4294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A4D97AA-257D-4144-89E2-5269B68B097C}"/>
              </a:ext>
            </a:extLst>
          </p:cNvPr>
          <p:cNvSpPr txBox="1"/>
          <p:nvPr/>
        </p:nvSpPr>
        <p:spPr>
          <a:xfrm>
            <a:off x="971106" y="810489"/>
            <a:ext cx="105014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Deposition of Iron</a:t>
            </a:r>
          </a:p>
          <a:p>
            <a:pPr algn="ctr"/>
            <a:endParaRPr lang="en-US" sz="2400" b="1" dirty="0"/>
          </a:p>
          <a:p>
            <a:r>
              <a:rPr lang="en-US" sz="2400" b="1" dirty="0"/>
              <a:t>Trials: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Electrolysis with FeCl3 did not work at all, the two stainless-steel tubes got etched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added iron in the FeCL3 solution in order to produce FeCl2. Did not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Electrolysis of a stainless-steel 6mm in diameter tube as anode and a 12mm copper tube as cathode in HCl: 10% HCl and 90% H2O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Maximum voltage observed 13mV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819CAA-D3D8-6840-A70C-A4D4116B2EED}"/>
              </a:ext>
            </a:extLst>
          </p:cNvPr>
          <p:cNvSpPr txBox="1"/>
          <p:nvPr/>
        </p:nvSpPr>
        <p:spPr>
          <a:xfrm>
            <a:off x="2636874" y="5302943"/>
            <a:ext cx="653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 working electrode and stainless-steel counter electrode</a:t>
            </a:r>
          </a:p>
        </p:txBody>
      </p:sp>
      <p:pic>
        <p:nvPicPr>
          <p:cNvPr id="6" name="Image 5" descr="Une image contenant texte, intérieur, outil&#10;&#10;Description générée automatiquement">
            <a:extLst>
              <a:ext uri="{FF2B5EF4-FFF2-40B4-BE49-F238E27FC236}">
                <a16:creationId xmlns:a16="http://schemas.microsoft.com/office/drawing/2014/main" id="{22BF198D-AE95-B348-9A51-1F0A573C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628900"/>
            <a:ext cx="8915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819CAA-D3D8-6840-A70C-A4D4116B2EED}"/>
              </a:ext>
            </a:extLst>
          </p:cNvPr>
          <p:cNvSpPr txBox="1"/>
          <p:nvPr/>
        </p:nvSpPr>
        <p:spPr>
          <a:xfrm>
            <a:off x="3593803" y="5302943"/>
            <a:ext cx="406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Voltage reversal with temperature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A0B99-8772-1C49-B6C7-747B638E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574800"/>
            <a:ext cx="9525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819CAA-D3D8-6840-A70C-A4D4116B2EED}"/>
              </a:ext>
            </a:extLst>
          </p:cNvPr>
          <p:cNvSpPr txBox="1"/>
          <p:nvPr/>
        </p:nvSpPr>
        <p:spPr>
          <a:xfrm>
            <a:off x="3593802" y="5302943"/>
            <a:ext cx="505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powder coming out of the device after use</a:t>
            </a:r>
          </a:p>
          <a:p>
            <a:r>
              <a:rPr lang="en-US" dirty="0"/>
              <a:t>The powder is magnetic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EF6856-FA9C-D74C-86C1-D7E0DB32D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24" y="244134"/>
            <a:ext cx="4529471" cy="43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9206DA-9025-5743-B7E9-11C034C5D5D4}"/>
              </a:ext>
            </a:extLst>
          </p:cNvPr>
          <p:cNvSpPr txBox="1"/>
          <p:nvPr/>
        </p:nvSpPr>
        <p:spPr>
          <a:xfrm>
            <a:off x="4836295" y="1249579"/>
            <a:ext cx="42864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Summary</a:t>
            </a:r>
          </a:p>
          <a:p>
            <a:endParaRPr lang="en-US" dirty="0"/>
          </a:p>
          <a:p>
            <a:r>
              <a:rPr lang="en-US" sz="2000" dirty="0"/>
              <a:t>1 – Introduction</a:t>
            </a:r>
          </a:p>
          <a:p>
            <a:endParaRPr lang="en-US" sz="2000" dirty="0"/>
          </a:p>
          <a:p>
            <a:r>
              <a:rPr lang="en-US" sz="2000" dirty="0"/>
              <a:t>2 – Experimental set-up</a:t>
            </a:r>
          </a:p>
          <a:p>
            <a:endParaRPr lang="en-US" sz="2000" dirty="0"/>
          </a:p>
          <a:p>
            <a:r>
              <a:rPr lang="en-US" sz="2000" dirty="0"/>
              <a:t>3 – Experiments  with palladium</a:t>
            </a:r>
          </a:p>
          <a:p>
            <a:endParaRPr lang="en-US" sz="2000" dirty="0"/>
          </a:p>
          <a:p>
            <a:r>
              <a:rPr lang="en-US" sz="2000" dirty="0"/>
              <a:t>4 – Experiments  with iron</a:t>
            </a:r>
          </a:p>
          <a:p>
            <a:endParaRPr lang="en-US" sz="2000" dirty="0"/>
          </a:p>
          <a:p>
            <a:r>
              <a:rPr lang="en-US" sz="2000" dirty="0"/>
              <a:t>5 – Conclusion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0"/>
    </mc:Choice>
    <mc:Fallback xmlns="">
      <p:transition spd="slow" advTm="4294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819CAA-D3D8-6840-A70C-A4D4116B2EED}"/>
              </a:ext>
            </a:extLst>
          </p:cNvPr>
          <p:cNvSpPr txBox="1"/>
          <p:nvPr/>
        </p:nvSpPr>
        <p:spPr>
          <a:xfrm>
            <a:off x="3593803" y="5302943"/>
            <a:ext cx="46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Stainless steel counter electrode after usage</a:t>
            </a:r>
          </a:p>
        </p:txBody>
      </p:sp>
      <p:pic>
        <p:nvPicPr>
          <p:cNvPr id="4" name="Image 3" descr="Une image contenant texte, intérieur, fermer&#10;&#10;Description générée automatiquement">
            <a:extLst>
              <a:ext uri="{FF2B5EF4-FFF2-40B4-BE49-F238E27FC236}">
                <a16:creationId xmlns:a16="http://schemas.microsoft.com/office/drawing/2014/main" id="{A9FA7DCC-72D2-FE4E-B40E-90D34BBA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05" y="544891"/>
            <a:ext cx="9321800" cy="1651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802639A-82EA-4A43-BD0C-C6506525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225" y="2195891"/>
            <a:ext cx="2970914" cy="27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9206DA-9025-5743-B7E9-11C034C5D5D4}"/>
              </a:ext>
            </a:extLst>
          </p:cNvPr>
          <p:cNvSpPr txBox="1"/>
          <p:nvPr/>
        </p:nvSpPr>
        <p:spPr>
          <a:xfrm>
            <a:off x="3444950" y="2305339"/>
            <a:ext cx="44869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</a:t>
            </a:r>
            <a:endParaRPr lang="en-US" dirty="0"/>
          </a:p>
          <a:p>
            <a:r>
              <a:rPr lang="en-US" sz="5400" b="1" dirty="0"/>
              <a:t>5 – Conclusion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0"/>
    </mc:Choice>
    <mc:Fallback xmlns="">
      <p:transition spd="slow" advTm="4294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7E13344-1AEB-624D-9347-1E47584CE350}"/>
              </a:ext>
            </a:extLst>
          </p:cNvPr>
          <p:cNvSpPr txBox="1"/>
          <p:nvPr/>
        </p:nvSpPr>
        <p:spPr>
          <a:xfrm>
            <a:off x="2062716" y="1488558"/>
            <a:ext cx="7910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doubt a new phenomenon has been discovered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Palladium, iron and hydrogen are key elements, but maybe more will be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Electrical power varies with resistive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Voltage varies with temperature and seems to increase with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metal deposits are very critical, and not well understood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increasing the surface of the electrodes and by putting them in series, it should be possible to light an 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5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"/>
    </mc:Choice>
    <mc:Fallback xmlns="">
      <p:transition spd="slow" advTm="291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9A1049-C4E5-AB4F-9291-3E372396670E}"/>
              </a:ext>
            </a:extLst>
          </p:cNvPr>
          <p:cNvSpPr txBox="1"/>
          <p:nvPr/>
        </p:nvSpPr>
        <p:spPr>
          <a:xfrm>
            <a:off x="3646969" y="2905780"/>
            <a:ext cx="450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685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"/>
    </mc:Choice>
    <mc:Fallback xmlns="">
      <p:transition spd="slow" advTm="29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9206DA-9025-5743-B7E9-11C034C5D5D4}"/>
              </a:ext>
            </a:extLst>
          </p:cNvPr>
          <p:cNvSpPr txBox="1"/>
          <p:nvPr/>
        </p:nvSpPr>
        <p:spPr>
          <a:xfrm>
            <a:off x="3774557" y="2167116"/>
            <a:ext cx="522058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</a:t>
            </a:r>
            <a:endParaRPr lang="en-US" dirty="0"/>
          </a:p>
          <a:p>
            <a:r>
              <a:rPr lang="en-US" sz="5400" b="1" dirty="0"/>
              <a:t>1 – Introduction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0"/>
    </mc:Choice>
    <mc:Fallback xmlns="">
      <p:transition spd="slow" advTm="429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9206DA-9025-5743-B7E9-11C034C5D5D4}"/>
              </a:ext>
            </a:extLst>
          </p:cNvPr>
          <p:cNvSpPr txBox="1"/>
          <p:nvPr/>
        </p:nvSpPr>
        <p:spPr>
          <a:xfrm>
            <a:off x="1763485" y="1153886"/>
            <a:ext cx="8577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1 - Introduction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This work follows the pioneering work of Frank Gordon and Harper Whitehouse on Lattice Energy Conversion. Experiments have been made with palladium and iron in hydrogen and deuterium atmospheres.</a:t>
            </a:r>
          </a:p>
        </p:txBody>
      </p:sp>
    </p:spTree>
    <p:extLst>
      <p:ext uri="{BB962C8B-B14F-4D97-AF65-F5344CB8AC3E}">
        <p14:creationId xmlns:p14="http://schemas.microsoft.com/office/powerpoint/2010/main" val="11925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94"/>
    </mc:Choice>
    <mc:Fallback xmlns="">
      <p:transition spd="slow" advTm="657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9206DA-9025-5743-B7E9-11C034C5D5D4}"/>
              </a:ext>
            </a:extLst>
          </p:cNvPr>
          <p:cNvSpPr txBox="1"/>
          <p:nvPr/>
        </p:nvSpPr>
        <p:spPr>
          <a:xfrm>
            <a:off x="2470298" y="2167116"/>
            <a:ext cx="72514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</a:t>
            </a:r>
            <a:endParaRPr lang="en-US" dirty="0"/>
          </a:p>
          <a:p>
            <a:r>
              <a:rPr lang="en-US" sz="5400" b="1" dirty="0"/>
              <a:t>2 – Experimental Set-up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0"/>
    </mc:Choice>
    <mc:Fallback xmlns="">
      <p:transition spd="slow" advTm="4294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A4D97AA-257D-4144-89E2-5269B68B097C}"/>
              </a:ext>
            </a:extLst>
          </p:cNvPr>
          <p:cNvSpPr txBox="1"/>
          <p:nvPr/>
        </p:nvSpPr>
        <p:spPr>
          <a:xfrm>
            <a:off x="3965944" y="969977"/>
            <a:ext cx="4678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3600" dirty="0"/>
              <a:t>Use of coaxial tubes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0AFD19D-5DB6-5646-88A0-68E92DC3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297814"/>
            <a:ext cx="9525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9206DA-9025-5743-B7E9-11C034C5D5D4}"/>
              </a:ext>
            </a:extLst>
          </p:cNvPr>
          <p:cNvSpPr txBox="1"/>
          <p:nvPr/>
        </p:nvSpPr>
        <p:spPr>
          <a:xfrm>
            <a:off x="1360967" y="2167116"/>
            <a:ext cx="969689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</a:t>
            </a:r>
            <a:endParaRPr lang="en-US" dirty="0"/>
          </a:p>
          <a:p>
            <a:r>
              <a:rPr lang="en-US" sz="5400" b="1" dirty="0"/>
              <a:t>3 – Experiments with palladium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0"/>
    </mc:Choice>
    <mc:Fallback xmlns="">
      <p:transition spd="slow" advTm="429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A4D97AA-257D-4144-89E2-5269B68B097C}"/>
              </a:ext>
            </a:extLst>
          </p:cNvPr>
          <p:cNvSpPr txBox="1"/>
          <p:nvPr/>
        </p:nvSpPr>
        <p:spPr>
          <a:xfrm>
            <a:off x="5254850" y="4914656"/>
            <a:ext cx="190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First set-up MG-4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AE971C5-8009-C14E-8522-D99986AD0E00}"/>
              </a:ext>
            </a:extLst>
          </p:cNvPr>
          <p:cNvGrpSpPr/>
          <p:nvPr/>
        </p:nvGrpSpPr>
        <p:grpSpPr>
          <a:xfrm>
            <a:off x="2664469" y="943683"/>
            <a:ext cx="6914754" cy="1244014"/>
            <a:chOff x="2244439" y="1619748"/>
            <a:chExt cx="6914754" cy="1244014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1933074-E671-A44A-9128-8246E34E9B9B}"/>
                </a:ext>
              </a:extLst>
            </p:cNvPr>
            <p:cNvGrpSpPr/>
            <p:nvPr/>
          </p:nvGrpSpPr>
          <p:grpSpPr>
            <a:xfrm>
              <a:off x="2789411" y="2133755"/>
              <a:ext cx="4199431" cy="216000"/>
              <a:chOff x="2789411" y="2133755"/>
              <a:chExt cx="4199431" cy="216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49D2-E954-164B-944A-95A5519039C9}"/>
                  </a:ext>
                </a:extLst>
              </p:cNvPr>
              <p:cNvSpPr/>
              <p:nvPr/>
            </p:nvSpPr>
            <p:spPr>
              <a:xfrm>
                <a:off x="3002222" y="2133755"/>
                <a:ext cx="3960000" cy="216000"/>
              </a:xfrm>
              <a:prstGeom prst="rect">
                <a:avLst/>
              </a:pr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B36F501-A51D-254F-8513-ABDA022B8991}"/>
                  </a:ext>
                </a:extLst>
              </p:cNvPr>
              <p:cNvSpPr/>
              <p:nvPr/>
            </p:nvSpPr>
            <p:spPr>
              <a:xfrm>
                <a:off x="2956290" y="2162975"/>
                <a:ext cx="82268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FE97AA6-F9BC-3445-A4B5-1D66058E9F0D}"/>
                  </a:ext>
                </a:extLst>
              </p:cNvPr>
              <p:cNvSpPr/>
              <p:nvPr/>
            </p:nvSpPr>
            <p:spPr>
              <a:xfrm>
                <a:off x="6910234" y="2151923"/>
                <a:ext cx="78608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235A9F-871A-AE43-B0C7-23777F127F82}"/>
                  </a:ext>
                </a:extLst>
              </p:cNvPr>
              <p:cNvSpPr/>
              <p:nvPr/>
            </p:nvSpPr>
            <p:spPr>
              <a:xfrm>
                <a:off x="2789411" y="2202197"/>
                <a:ext cx="3603171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87B06F8-9A54-5A46-951F-B4253BEFACCC}"/>
                  </a:ext>
                </a:extLst>
              </p:cNvPr>
              <p:cNvSpPr/>
              <p:nvPr/>
            </p:nvSpPr>
            <p:spPr>
              <a:xfrm>
                <a:off x="2975602" y="2283811"/>
                <a:ext cx="411506" cy="4571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E7FEF6-C2D9-084B-8EA6-9D3C975597A5}"/>
                  </a:ext>
                </a:extLst>
              </p:cNvPr>
              <p:cNvSpPr/>
              <p:nvPr/>
            </p:nvSpPr>
            <p:spPr>
              <a:xfrm>
                <a:off x="2982662" y="2151588"/>
                <a:ext cx="411506" cy="4571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7A0B104-543E-914A-993B-680804A730D8}"/>
                </a:ext>
              </a:extLst>
            </p:cNvPr>
            <p:cNvSpPr txBox="1"/>
            <p:nvPr/>
          </p:nvSpPr>
          <p:spPr>
            <a:xfrm>
              <a:off x="2244439" y="1619748"/>
              <a:ext cx="1774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2mmx100mm Pd-Ag rod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D99B24A-7D27-2E48-A167-4D343332657D}"/>
                </a:ext>
              </a:extLst>
            </p:cNvPr>
            <p:cNvSpPr txBox="1"/>
            <p:nvPr/>
          </p:nvSpPr>
          <p:spPr>
            <a:xfrm>
              <a:off x="2699621" y="2586763"/>
              <a:ext cx="588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Epoxy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A2C6F36-B0DB-A84E-BDA2-9FE62E562897}"/>
                </a:ext>
              </a:extLst>
            </p:cNvPr>
            <p:cNvSpPr txBox="1"/>
            <p:nvPr/>
          </p:nvSpPr>
          <p:spPr>
            <a:xfrm>
              <a:off x="3916802" y="2586763"/>
              <a:ext cx="2179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6mm OD stainless steel tube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91FC2EEF-1B22-4B4C-9A6A-80F8F8378DD9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2646310" y="1866639"/>
              <a:ext cx="143101" cy="3715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7808A9A0-957F-464B-A97E-10CE803B5C6B}"/>
                </a:ext>
              </a:extLst>
            </p:cNvPr>
            <p:cNvCxnSpPr>
              <a:stCxn id="8" idx="0"/>
              <a:endCxn id="18" idx="0"/>
            </p:cNvCxnSpPr>
            <p:nvPr/>
          </p:nvCxnSpPr>
          <p:spPr>
            <a:xfrm flipV="1">
              <a:off x="2993914" y="2283811"/>
              <a:ext cx="187441" cy="3029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EEBBF91F-0901-7D4C-9F47-15388C8BAA34}"/>
                </a:ext>
              </a:extLst>
            </p:cNvPr>
            <p:cNvCxnSpPr/>
            <p:nvPr/>
          </p:nvCxnSpPr>
          <p:spPr>
            <a:xfrm flipV="1">
              <a:off x="4497275" y="2387917"/>
              <a:ext cx="187441" cy="3029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7F32F4E-18C5-414C-8029-06C77F6B55C0}"/>
                </a:ext>
              </a:extLst>
            </p:cNvPr>
            <p:cNvSpPr txBox="1"/>
            <p:nvPr/>
          </p:nvSpPr>
          <p:spPr>
            <a:xfrm>
              <a:off x="6979995" y="1973622"/>
              <a:ext cx="2179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Swagelok fittings for pumping and H2/D2 filling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E1F7BE53-D3E2-3543-A57B-B8A4C2EB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51" y="3035269"/>
            <a:ext cx="6197512" cy="15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A4D97AA-257D-4144-89E2-5269B68B097C}"/>
              </a:ext>
            </a:extLst>
          </p:cNvPr>
          <p:cNvSpPr txBox="1"/>
          <p:nvPr/>
        </p:nvSpPr>
        <p:spPr>
          <a:xfrm>
            <a:off x="4553101" y="1724889"/>
            <a:ext cx="4686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2800" b="1" dirty="0"/>
              <a:t>Resistance effect</a:t>
            </a:r>
          </a:p>
          <a:p>
            <a:endParaRPr lang="en-US" dirty="0"/>
          </a:p>
          <a:p>
            <a:r>
              <a:rPr lang="fr-FR" dirty="0"/>
              <a:t>355mV </a:t>
            </a:r>
            <a:r>
              <a:rPr lang="fr-FR" dirty="0" err="1"/>
              <a:t>with</a:t>
            </a:r>
            <a:r>
              <a:rPr lang="fr-FR" dirty="0"/>
              <a:t> 10 </a:t>
            </a:r>
            <a:r>
              <a:rPr lang="fr-FR" dirty="0" err="1"/>
              <a:t>Mohm</a:t>
            </a:r>
            <a:r>
              <a:rPr lang="fr-FR" dirty="0"/>
              <a:t>     12 nano Watts</a:t>
            </a:r>
            <a:br>
              <a:rPr lang="fr-FR" dirty="0"/>
            </a:br>
            <a:r>
              <a:rPr lang="fr-FR" dirty="0"/>
              <a:t>155mV </a:t>
            </a:r>
            <a:r>
              <a:rPr lang="fr-FR" dirty="0" err="1"/>
              <a:t>with</a:t>
            </a:r>
            <a:r>
              <a:rPr lang="fr-FR" dirty="0"/>
              <a:t> 1.5 </a:t>
            </a:r>
            <a:r>
              <a:rPr lang="fr-FR" dirty="0" err="1"/>
              <a:t>Mohm</a:t>
            </a:r>
            <a:r>
              <a:rPr lang="fr-FR" dirty="0"/>
              <a:t>    16 nano Watts</a:t>
            </a:r>
            <a:br>
              <a:rPr lang="fr-FR" dirty="0"/>
            </a:br>
            <a:r>
              <a:rPr lang="fr-FR" dirty="0"/>
              <a:t> 33mV  </a:t>
            </a:r>
            <a:r>
              <a:rPr lang="fr-FR" dirty="0" err="1"/>
              <a:t>with</a:t>
            </a:r>
            <a:r>
              <a:rPr lang="fr-FR" dirty="0"/>
              <a:t> 15 kOhm     73 nano Watts</a:t>
            </a:r>
          </a:p>
          <a:p>
            <a:endParaRPr lang="fr-FR" dirty="0"/>
          </a:p>
          <a:p>
            <a:r>
              <a:rPr lang="fr-FR" dirty="0"/>
              <a:t>330 mV </a:t>
            </a:r>
            <a:r>
              <a:rPr lang="fr-FR" dirty="0" err="1"/>
              <a:t>with</a:t>
            </a:r>
            <a:r>
              <a:rPr lang="fr-FR" dirty="0"/>
              <a:t> 10 </a:t>
            </a:r>
            <a:r>
              <a:rPr lang="fr-FR" dirty="0" err="1"/>
              <a:t>Mohm</a:t>
            </a:r>
            <a:r>
              <a:rPr lang="fr-FR" dirty="0"/>
              <a:t>      11 nano Watts</a:t>
            </a:r>
            <a:br>
              <a:rPr lang="fr-FR" dirty="0"/>
            </a:br>
            <a:r>
              <a:rPr lang="fr-FR" dirty="0"/>
              <a:t>120 mV </a:t>
            </a:r>
            <a:r>
              <a:rPr lang="fr-FR" dirty="0" err="1"/>
              <a:t>with</a:t>
            </a:r>
            <a:r>
              <a:rPr lang="fr-FR" dirty="0"/>
              <a:t> 1 </a:t>
            </a:r>
            <a:r>
              <a:rPr lang="fr-FR" dirty="0" err="1"/>
              <a:t>Mohm</a:t>
            </a:r>
            <a:r>
              <a:rPr lang="fr-FR" dirty="0"/>
              <a:t>.       14 nano Watts</a:t>
            </a:r>
            <a:br>
              <a:rPr lang="fr-FR" dirty="0"/>
            </a:br>
            <a:r>
              <a:rPr lang="fr-FR" dirty="0"/>
              <a:t>65 mV  </a:t>
            </a:r>
            <a:r>
              <a:rPr lang="fr-FR" dirty="0" err="1"/>
              <a:t>with</a:t>
            </a:r>
            <a:r>
              <a:rPr lang="fr-FR" dirty="0"/>
              <a:t>   500 kOhm   8.5 nano Watts</a:t>
            </a:r>
            <a:br>
              <a:rPr lang="fr-FR" dirty="0"/>
            </a:br>
            <a:r>
              <a:rPr lang="fr-FR" dirty="0"/>
              <a:t>5 mV    </a:t>
            </a:r>
            <a:r>
              <a:rPr lang="fr-FR" dirty="0" err="1"/>
              <a:t>with</a:t>
            </a:r>
            <a:r>
              <a:rPr lang="fr-FR" dirty="0"/>
              <a:t>    30 kOhm    0.8 nano Watts</a:t>
            </a:r>
            <a:br>
              <a:rPr lang="fr-FR" dirty="0"/>
            </a:br>
            <a:r>
              <a:rPr lang="fr-FR" dirty="0"/>
              <a:t>.15mV  </a:t>
            </a:r>
            <a:r>
              <a:rPr lang="fr-FR" dirty="0" err="1"/>
              <a:t>with</a:t>
            </a:r>
            <a:r>
              <a:rPr lang="fr-FR" dirty="0"/>
              <a:t>      1 kOhm   0.02 nano Watts</a:t>
            </a:r>
            <a:br>
              <a:rPr lang="fr-F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84129</TotalTime>
  <Words>533</Words>
  <Application>Microsoft Macintosh PowerPoint</Application>
  <PresentationFormat>Grand écran</PresentationFormat>
  <Paragraphs>84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Direct Electrical Power Generation with Palladium and Iron in a Hydrogen Atmosphere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with Nissan powder September 2019</dc:title>
  <dc:creator>Jean-Paul Biberian</dc:creator>
  <cp:lastModifiedBy>Jean-Paul Biberian</cp:lastModifiedBy>
  <cp:revision>147</cp:revision>
  <cp:lastPrinted>2020-10-21T04:24:56Z</cp:lastPrinted>
  <dcterms:created xsi:type="dcterms:W3CDTF">2019-11-13T20:25:12Z</dcterms:created>
  <dcterms:modified xsi:type="dcterms:W3CDTF">2021-08-30T06:54:36Z</dcterms:modified>
</cp:coreProperties>
</file>