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610" r:id="rId3"/>
    <p:sldId id="581" r:id="rId4"/>
    <p:sldId id="611" r:id="rId5"/>
    <p:sldId id="608" r:id="rId6"/>
    <p:sldId id="587" r:id="rId7"/>
    <p:sldId id="548" r:id="rId8"/>
    <p:sldId id="549" r:id="rId9"/>
    <p:sldId id="598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601" r:id="rId18"/>
    <p:sldId id="606" r:id="rId19"/>
    <p:sldId id="607" r:id="rId20"/>
    <p:sldId id="602" r:id="rId21"/>
    <p:sldId id="603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485" r:id="rId30"/>
    <p:sldId id="486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3DD"/>
    <a:srgbClr val="006600"/>
    <a:srgbClr val="A50021"/>
    <a:srgbClr val="1A1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9843" autoAdjust="0"/>
    <p:restoredTop sz="95429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523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28ED1-4AC9-4E68-8371-22154F65B456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B838ED-A2DF-4889-A9DF-99A25862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780" units="in"/>
          <inkml:channel name="Y" type="integer" max="18630" units="in"/>
          <inkml:channel name="F" type="integer" max="255" units="dev"/>
        </inkml:traceFormat>
        <inkml:channelProperties>
          <inkml:channelProperty channel="X" name="resolution" value="3003.63647" units="1/in"/>
          <inkml:channelProperty channel="Y" name="resolution" value="3010.66577" units="1/in"/>
          <inkml:channelProperty channel="F" name="resolution" value="INF" units="1/dev"/>
        </inkml:channelProperties>
      </inkml:inkSource>
      <inkml:timestamp xml:id="ts0" timeString="2010-02-06T18:35:11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1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4316 4641 2,'0'0'4,"-5"-9"-1,5 9 1,0 0-1,0 0 0,0 0-1,0 0 0,0 0-1,0 0 0,0 0 0,0 0-1,0 0 0,0 0 1,0 0-1,0 0 1,0 0 0,0 0-1,0 0 1,0 0 0,0 0-1,0 0 0,3 9 1,-3-9-1,0 0 0,0 0 1,0 0-1,0 0 0,5 10 0,-5-10 1,0 0-1,0 0 0,8 11 0,-8-11 1,0 0-1,7 12 0,-7-12 1,6 9-1,-6-9 0,5 9 1,-5-9-1,0 0 0,10 10 0,-10-10 1,0 0-1,10 9 0,-10-9 1,0 0-1,0 0 0,10 6 0,-10-6 1,0 0-1,10 6 0,-10-6 0,9 5 0,-9-5 1,12 4-1,-12-4 0,11 1 1,-11-1 0,13-1-1,-13 1 1,11-3 0,-11 3-1,12-2 1,-12 2-1,12-1 0,-12 1 1,14-1-1,-14 1 0,15-2 0,-4 1 0,-2 0 1,1-1-1,1 1 1,2-2 0,-1 2 0,2-2 1,-2 1-1,1-1 1,-2 2 1,2-1-1,-2 1 0,1 1-1,-1 1 1,0 1-1,1 1 0,-1 1-1,2-2 1,-1 1 0,0-2 0,0 0 0,0-1 0,-2-1 0,2-1 0,-1 0 0,-1 0-1,0-1 1,-1 2-1,-9 1 1,18-1-1,-18 1 0,14 1 0,-14-1 0,15 4 0,-15-4 1,14 4-1,-14-4 0,14 4 0,-14-4 0,14 5 0,-14-5 0,12 5 0,-12-5 1,12 10-1,-12-10 0,14 15 0,-14-15 0,15 16 0,-7-7 1,1 0-1,-9-9 0,17 18 1,-17-18-1,15 16 0,-15-16 0,15 19 1,-10-10-1,1 2 0,-2 0 0,0 4 0,-1-2 0,0 1 2,-1 0-2,0 0 0,-2-3 0,1 0 1,-1-1-1,0-10 0,0 14 0,0-14 1,0 0-1,0 10 0,0-10 0,0 0 1,0 0-1,0 0 0,0 0 0,0 0 1,0 0-1,0 0 0,0 0 1,0 0-1,6-9 0,-6 9 0,0 0 0,5-13 1,-5 13-1,4-12 0,-4 12 0,6-13 1,-9-2-11,15 13 3,-13-15 1,14 13-1,-11-14 1,14 13-1,-13-16 1,14 14-1,-5-5 9,0-1-1,-1 1-1,2 2 0,0 0 1,-1 0 0,1 1 0,1 0 0,-2 0 0,2 1 0,0 1 0,-1-1 0,0 2 0,2 1 0,-3 2-1,0 0 0,2 1 1,-3-1-1,2 0 0,0-1 0,0 0 1,-1-2-1,2 1 0,-2-1 1,1 0-1,-1 0 0,0 2 1,-1 0-1,0 1 0,-1 1 1,-1 1-1,-9 1 0,18-2 1,-7 3 0,-2-2 0,1 2 0,-10-1-1,20-3 1,-20 3 0,18 0-1,-8 2 1,-10-2-1,18 2 1,-9-2-1,2 1 0,-2-1 0,5 1 1,-4-1-1,1 0 0,1 0-1,-1-1 1,0 1 1,-1 1-1,1 0 0,-2-1 0,0 1 0,0-1 0,-9 0 0,16 3 0,-16-3 0,15 3 0,-15-3-1,15 4 1,-15-4 0,15 6 0,-15-6 0,14 5 0,-14-5 0,15 7 0,-15-7 0,13 7 0,-13-7-1,13 7 1,-13-7 0,13 6 0,-13-6 0,12 4 0,-12-4 0,15 3 0,-15-3 0,15 1 0,-15-1 0,14 0 0,-14 0 0,15-3 0,-15 3 1,20-10-1,-9 2 0,4 0 0,-2-2 0,2-2 0,1-2 1,-1 1 0,-2 1 0,-1 1 0,-5 0 1,-7 11 0,10-15-1,-10 15-1,0 0-3,-10-10-6,-1 8-14,1 5-1</inkml:trace>
  <inkml:trace contextRef="#ctx0" brushRef="#br0" timeOffset="11922">4989 5188 0,'0'0'3,"-2"-15"-1,2 15-1,-1-10 0,1 10-1,0 0 1,0 0-1,0 0 1,0 0 0,0 0 0,0 0 0,0 0 1,0 0-1,0 0 1,0 0-1,0 0 0,0 9 0,0-9-1,0 0 0,-4 11 0,4-11 0,0 10 0,0-10 1,-2 14-1,0-5 1,-1 0-1,2 4 0,-1 0 1,1 1 0,-1 2-1,2 0 1,-1 1-1,1 2 1,-1 0 1,1 1-1,0-1 0,0 2 1,0-2 0,-1 0-1,1 0 0,0-4 0,-1 0-1,2-2 1,-1-3 0,0-1-1,0-9 1,0 14 0,0-14 1,0 0 0,-2 11 0,2-11 0,0 0 0,0 0-1,-5 11 1,5-11-1,-2 10 0,2-10-1,-1 12 0,1-12 0,-1 13 1,1-13-1,0 12 1,0-12 0,0 0 0,0 10-1,0-10 2,0 0-2,0 0 1,0 0-3,0 0-5,0-14-11,0 14 0</inkml:trace>
  <inkml:trace contextRef="#ctx0" brushRef="#br0" timeOffset="12875">5110 5172 4,'0'0'5,"0"0"-2,-2 11 0,2-11-2,-3 11 0,3-11 0,-2 10-1,2-10 1,0 0-1,-5 11 1,5-11 0,0 0 0,0 0-1,-3 9 1,3-9 0,-1 10-1,1-10 1,0 15-1,0-4 1,1 88 1,-5-6-9,15-70 2,-17-13-1,15 15 1</inkml:trace>
  <inkml:trace contextRef="#ctx0" brushRef="#br0" timeOffset="15360">5121 5505 0,'0'0'2,"0"0"-1,0 0 0,-5 10 0,5-10 0,0 0 0,-3 10 0,3-10 1,0 0-1,0 11 0,0-11 0,0 0 0,0 0 0,2 11-1,-2-11 0,0 0 1,3 12-1,-3-12 0,3 9 0,-3-9 0,4 11 0,-4-11 0,4 10 0,-4-10 0,0 0 0,6 12 1,-6-12-1,0 0 0,2 9 0,-2-9 0,0 0 1,0 0-1,0 0 0,0 0 0,0 0 0,1 9 1,-1-9-1,0 0 0,0 0 1,0 0-1,-2 10 0,2-10 1,0 0-1,0 0 0,-1 9 0,1-9 1,0 0-1,0 0 1,0 0 0,0 0 0,-5 9 0,5-9 1,0 0-1,0 0 0,0 0 0,0 0 0,0 0-1,0 0 1,-9 4 0,9-4 0,0 0-1,0 0 1,0 0-1,0 0 0,0 0-1,0 0-5,-3-11-8,3 11-1</inkml:trace>
  <inkml:trace contextRef="#ctx0" brushRef="#br0" timeOffset="20344">4570 5968 11,'0'0'13,"-5"-11"-1,5 11-3,0 0 0,0 0-11,0 0 2,0 0-2,0 0 0,0 0-2,0 0-1,-7 10 0,7-10-1,-4 14 9,2-4-2,-1 3 0,0 3 0,-3 3 1,1 1-1,-1 2 0,2 1 0,-3-2 0,2 2 0,-1-3 0,1 1-1,-2-4 1,2 0-1,0-1 1,1-1-1,-1-1 1,0 0-1,1-2 0,1-1 1,-3 1 0,3-2-1,-2-1 1,5-9-1,-8 16 1,8-16 0,-9 15-1,9-15 0,-6 12 1,6-12-1,-5 9 0,5-9 0,0 0 1,-7 10-1,7-10 0,0 0 0,0 0 0,0 0-1,0 0-2,0 0-4,0 0-13,6 78 0</inkml:trace>
  <inkml:trace contextRef="#ctx0" brushRef="#br0" timeOffset="27219">4891 5985 3,'0'0'3,"0"0"-1,0 0-1,0 0 0,0 0-1,0 0 0,0 0 1,0 0-1,0 0 1,0 0 0,0 0 0,0 0 0,0 0-1,0 0 1,0 0-1,0 0 0,-9 2 0,9-2 0,0 0 0,-13 10 0,13-10 0,-11 11 0,11-11 0,-10 13 0,10-13 1,-10 15-1,10-15 0,-10 18 0,5-9 0,0 0 0,0 1 0,1 1 1,0 0-1,0-1 0,1 0 0,0 0 0,0 0 0,-1 0 1,1 0-1,0 0 0,-2 0 1,1 1 0,0-1-1,-1 1 1,2 0-1,-1-1 1,0 1-1,1-1 1,0 2-1,1-1 0,-1 1 0,1-1 1,-2 3-1,3-3 0,-2 0 1,2-1-1,-1 2 1,0-2 0,2-10 0,-2 14 0,2-14 0,-2 14 1,2-14-1,0 10 0,0-10 1,0 0-1,4 12 0,-4-12-1,0 0 1,9 11-1,-9-11 1,0 0 0,13 7-1,-13-7 1,0 0 0,13 4 0,-13-4-1,0 0 1,12 1-1,-12-1 1,0 0-1,13 1 0,-13-1 0,0 0 0,12 0 1,-12 0-1,0 0 0,12-1 0,-12 1 0,0 0 0,14-2 0,-14 2 0,10-3 0,-10 3 0,12-5 1,-12 5-1,15-6 0,-15 6 0,17-8 0,-17 8 0,19-7 0,-9 3 0,0 1 0,-10 3 0,16-5 1,-16 5-1,14-8 0,-14 8 0,8-9 1,-8 9-1,6-10 0,-6 10 0,5-12 1,-5 12-1,3-15 0,-3 15 0,2-16 0,-2 16 1,1-18-1,-1 7 0,1-1 0,-1 0 0,0-1 0,2 1 1,-1-1-1,2 0 0,-1 0 0,0 0 1,-1 2-1,1-1 0,-1 3 0,-2-1 1,1 10 0,-4-15 0,4 15 0,-5-15 1,5 15 0,-6-12 0,6 12 0,-6-12 1,6 12-2,-6-12 1,6 12-1,-5-11 0,5 11-1,-6-10 1,6 10-1,-5-10 0,5 10 0,-8-11 0,8 11 0,-7-9 0,7 9 0,-7-10 0,7 10 0,-6-11 0,6 11 0,0 0 0,-7-12 0,7 12 0,0 0 0,0 0-1,-13 0-1,13 0-2,-11 8-4,11-8-10,-14 9-2,14-9-1</inkml:trace>
  <inkml:trace contextRef="#ctx0" brushRef="#br0" timeOffset="29672">5194 5905 4,'0'0'3,"0"0"0,0 0 0,0 0-1,0 0 1,0 0 0,0 0-1,0 0 0,0 0 0,0 0-1,0 0 1,0 0-1,8 9 0,-8-9-1,0 0 1,0 0 0,0 0-1,0 0 1,-2 12-1,2-12 1,-4 11-1,4-11 1,-6 15-1,6-15 0,-7 18 0,1-9 1,6-9-1,-9 17 0,9-17 0,-8 14 0,8-14 0,-7 14 1,7-14-1,-4 9 0,4-9 0,0 0 0,0 0 0,-3 9 0,3-9-1,0 0 1,0 0 0,0 0 0,0 0 0,0 0 1,9 4-1,-9-4 0,0 0 0,0 0 0,11 9 0,-11-9 1,0 0-1,12 7 2,-12-7-1,10 1 0,-10-1 1,10 0 0,-10 0-1,11-1 0,-11 1 0,16-2 0,-16 2-1,17 0 0,-6 0 0,0 0 0,0-1 0,0 1 0,-1 0 1,0 1-1,-10-1 0,13 0 0,-13 0 0,9 0 0,-9 0 0,0 0 1,0 0-1,10 4 0,-10-4 0,0 0 0,11 3 0,-11-3 0,0 0 0,12 3 0,-12-3 0,10 1 1,-10-1-1,10-1 0,-10 1 0,9-1 0,-9 1 1,0 0-1,0 0 1,9-3-1,-9 3 1,0 0-1,0 0 1,0 0-1,0 0 1,0 0-1,0 0 0,0 0 0,0 0 0,0 0 0,0 0 0,0 0-1,0 0 1,0 0 0,0 0 0,0 0 0,0 0 0,9 2 0,-9-2 1,0 0-1,0 0 0,0 0 1,0 0-1,0 0 1,0 0 0,0 0-1,0 0 1,0 0 0,0 0-1,0 0 1,0 0-1,0 0-1,0 0-2,0 0-4,0 0-12,0 0-1</inkml:trace>
  <inkml:trace contextRef="#ctx0" brushRef="#br0" timeOffset="31078">5391 5853 5,'-2'10'4,"2"-10"0,0 0 0,-3 11-2,3-11 0,0 0-1,-2 15 0,2-15 0,-3 14-1,1-5 1,0 1 0,0 2 0,0-1 0,0 1 0,-1 2 0,1-1 1,-1-2 0,0 2-1,-1 0 1,1-1 0,-1 1 0,0 2-1,0-2 0,-1 0-1,2 2 1,0-3-1,1 0 0,0-1 0,0 0 0,2-11 0,-4 16 0,4-16 1,-4 13-1,4-13 0,-6 13 1,6-13-1,-6 10 0,6-10 1,0 0-1,-11 9 0,11-9 1,0 0-1,0 0 0,0 0 0,0 0 0,0 0 0,-9 7 0,9-7 0,0 0 0,0 0 0,0 0 0,-6 12 0,6-12 0,0 0 1,0 0-1,-10 9 0,10-9 1,0 0-1,0 0 1,-10 3 0,10-3 1,0 0-1,0 0 1,0 0-1,0 0 1,0 0-1,0 0 0,-9 1 0,9-1-1,0 0-2,0 0-7,0 0-9,0 0-1</inkml:trace>
  <inkml:trace contextRef="#ctx0" brushRef="#br0" timeOffset="34641">5533 6360 7,'12'-12'7,"-12"12"0,9-11-1,-9 11-2,12-11 1,-12 11-2,17-12 0,-17 12-1,17-13 0,-7 8 0,-1 0-1,2 0 0,-11 5-1,14-6 1,-14 6-1,13-4 1,-13 4-1,11 0 1,-11 0-10,12 0 3,-12 0 0,12 0 0,-12 0 0,11-1 0,-11 1 0,9-2-1,-9 2 9,0 0-2,0 0 0,0 0 0,10 0 0,-10 0 0,0 0-1,0 0 1,0 0 0,0 0 0,0 0 0,9 7 0,-9-7 0,0 0 0,0 0 0,2 9 0,-2-9 0,-2 9 5,2-9 1,-4 14 0,4-14 1,-5 18-1,1-9 0,1 1 0,-1 2 0,0-2-3,1-1-4,-2 1 2,1 1-1,-1-1 0,1 0 0,-2 0 0,2-1 0,4-9 0,-11 17 0,11-17 0,-10 14 0,10-14 0,-7 12 0,7-12 0,0 0 0,-9 11 0,9-11 0,0 0 0,0 0 0,0 0 0,0 0 0,0 0 1,0 0-1,0 0 0,7-12 0,-7 12 0,6-11 0,-6 11 0,9-14 0,-4 5 0,1-1 0,1 0 0,0 1 0,1-2 0,1-12 1,7 19-10,-13-14 3,14 14-1,-13-15 1,13 15 0,-13-14-1,14 16 1,-18 2-1,13-13 9,-13 13-3,16-11 1,-16 11 0,14-6-1,-14 6 1,0 0 0,12-4 0,-12 4 0,0 0 0,9-1 0,-9 1-1,0 0 1,9 1 0,-9-1 0,0 0 0,0 0 0</inkml:trace>
  <inkml:trace contextRef="#ctx0" brushRef="#br0" timeOffset="43000">5850 6293 1,'0'0'2,"0"0"0,0 0 1,0 0-1,0 0 0,9-4 0,-9 4 1,0 0-1,0 0 0,0 0 0,10-3-1,-10 3 1,0 0-1,0 0 0,9-2 0,-9 2 0,0 0-1,0 0 0,11-3 1,-11 3-1,9-2 0,-9 2 1,12-3 0,-12 3 0,11-3 1,-11 3-1,11-3 1,-11 3-1,0 0 1,11-4-1,-11 4 0,0 0-1,0 0 1,11 0-1,-11 0 1,0 0 0,0 0 0,0 0 0,10 5 0,-10-5 1,0 0-1,0 0 0,9 5 0,-9-5 0,0 0 0,0 0-1,12 5 1,-12-5-1,0 0 1,10 3-1,-10-3 0,0 0 0,9 4 1,-9-4-1,0 0 0,0 0 0,0 0 0,0 0 1,0 0-1,7 9 0,-7-9 1,0 0-1,0 0 0,0 0 1,-4 9-1,4-9 1,0 0-1,-7 14 1,7-14-1,-6 9 0,6-9 1,-6 11-1,6-11 1,-7 10-1,7-10 0,-9 10 1,9-10-1,-10 9 0,10-9 1,-11 10-1,11-10 0,-8 9 0,8-9 0,0 0 1,-9 14-1,9-14 0,0 0 0,0 0 0,-8 10 0,8-10 0,0 0 0,0 0 0,-8 11 0,8-11 0,0 0 0,-6 11 0,6-11 0,0 0 0,-6 11 1,6-11-1,0 0 0,-7 10 0,7-10 0,0 0 1,-4 9-1,4-9 0,0 0 0,-3 10 1,3-10-1,0 0 0,0 9 0,0-9 0,0 0 0,0 0 0,1 12 0,-1-12 0,0 0 0,0 0 0,4 11 1,-4-11-1,0 0 0,0 0 0,13 8 0,-13-8 0,0 0 1,12 2-1,-12-2 0,9 0 0,-9 0 0,11-1 0,-11 1 1,10 0-1,-10 0-1,10 0 1,-10 0 0,9 2 0,-9-2 0,0 0 0,12 2 0,-12-2 0,0 0-3,0 0-12,9 3-5,-9-3-1</inkml:trace>
  <inkml:trace contextRef="#ctx0" brushRef="#br0" timeOffset="44766">6298 6304 11,'0'0'11,"0"0"-1,-1-10-1,1 10-2,0 0-1,0 0-1,0 0-1,0 0-1,0 0-1,0 0-1,0 0 0,0 0 0,0 0 1,10-4-2,-10 4 2,10-2-2,-10 2 1,13-2 0,-13 2-1,17-3 0,-17 3 0,17-3 0,-17 3 0,18-4 0,-9 3 0,0-1 0,-9 2 0,16-1 1,-16 1-1,12 0 0,-12 0 0,9 3 0,-9-3 1,0 0-1,0 0 0,8 11 0,-8-11 1,0 0-1,3 12 0,-3-12 0,1 9 1,-1-9-1,0 13 0,0-13 0,-1 14 0,1-14 1,-4 16-1,4-16 0,-4 18 0,4-18 0,-7 17 0,7-17 1,-7 18-1,7-18 0,-8 16 0,8-16 0,-8 15 2,8-15-2,-9 15 0,9-15 0,-9 14 1,9-14-1,-9 13 0,9-13 0,-7 12 0,7-12 0,-6 9 1,6-9-1,0 0 0,-9 10 0,9-10 1,0 0-1,-9 8 0,9-8 0,0 0 1,0 0-1,-10 6 0,10-6 0,0 0 0,0 0 0,-11 10 0,11-10 0,0 0 0,0 0 0,-10 9 0,10-9 1,0 0-1,0 0 0,0 0 0,0 0 0,0 0 0,0 0 0,0 0 0,0 0 0,0 0 0,0 0 0,0 0 1,0 0-1,0 0 0,0 0 1,0 0-1,0 0 1,0 0-1,10-10 0,-10 10 0,7-10 0,-7 10 1,9-9-1,-9 9 0,9-13 0,-9 13 1,12-15-1,-12 15 0,15-13 0,-15 13 0,16-15 0,-6 9 0,1-3 0,1 2 0,0 0 0,1-2 0,1 0 0,-2-2 0,3 2-1,0-2 1,-2 0 0,1-2 0,0 2 0,-2 2-1,-1 1 1,0 1 0,-2 0-1,0 3 1,-9 4 0,16-5 0,-16 5-1,12-1 1,-12 1 0,10 1 0,-10-1 0,0 0 0,0 0-1,10 9 1,-10-9 0,4 12 0,-4-12 1,2 12-1,-2-12 0,0 13 0,0-13 0,-2 17 0,2-17 0,-2 14 0,2-14 1,-2 14-2,2-14 2,-1 15-1,1-15 0,-2 11 0,2-11 0,-4 12 0,4-12 0,-6 13 0,6-13 1,-6 12-1,6-12 0,-6 12 0,6-12 0,-7 12 0,7-12 1,-8 12-1,8-12 0,-8 11 0,8-11 0,-7 11 0,7-11 0,-7 10 1,7-10-1,0 0 0,-6 12 0,6-12 0,0 0 0,0 0 0,0 0 1,0 0-1,-10 7 0,10-7 0,0 0 0,0 0 0,0 0 0,0 0 0,0 0 0,0 0 0,0 0 1,0 0-1,0 0 0,0 0 0,0 0 0,0 0 0,0 0 0,0 0 0,0 0 0,0 0 0,0 0 0,0 0 1,0 0-1,-1-10 0,1 10 0,4-11 0,-4 11 0,6-10 0,-6 10 0,6-12 0,-6 12 0,10-12 0,-10 12 0,10-14 0,-10 14 0,16-15 0,-16 15 0,14-15 0,-14 15 0,14-15 0,-14 15 0,14-13-1,-14 13 1,13-13 0,-13 13 0,16-15 0,-6 8 0,0 0 0,0 0-1,-1 0 1,2-1 0,-11 8 0,15-13-1,-15 13 1,13-9 0,-13 9 0,11-6 0,-11 6 0,10-4 0,-10 4-1,0 0 1,10 0 0,-10 0 0,0 0 0,9 1 0,-9-1 0,0 0 0,0 0 0,0 0 0,6 10 0,-6-10 0,0 0 0,-4 10 0,4-10 0,0 0 0,0 0 0,0 0 1,6 9-1,-6-9 0,0 0 0,0 0 0,0 0 0,9 5 0,-9-5 0,0 0 0,0 0 0,0 0 0,0 0 0,0 0 0,0 0 0,0 0 0,0 0 0,0 0 0,0 0 0,0 0 0,0 0 0,3 10 0,-3-10 0,0 0 0,0 0 0,-4 11 0,4-11 0,0 0 0,-5 13 0,5-13 0,-1 11 0,1-11 0,-3 10-1,3-10 1,-3 10 0,3-10 1,-5 12-1,5-12 0,-6 13 0,6-13 0,-5 13 0,5-13 0,-5 13 0,5-13 0,-5 14 0,5-14 0,-4 15 0,4-15 0,-2 10 0,2-10 0,0 0 0,-2 11 0,2-11 0,0 0 0,0 0 0,4 12 0,-4-12 0,0 0 0,0 0 0,1 10 0,-1-10 0,0 0 0,0 0 0,4 11-1,-4-11 1,0 0 0,0 0 0,11 7 0,-11-7 0,0 0 0,10 2 0,-10-2 0,0 0 0,0 0 0,10 3 0,-10-3 0,0 0 0,0 0 0,0 0 0,12 2 0,-12-2 0,0 0 1,0 0-2,0 0-5,0 0-18,0 0-1,-10-4 1</inkml:trace>
  <inkml:trace contextRef="#ctx0" brushRef="#br1" timeOffset="120828">232 394 9,'0'0'9,"-3"-10"-1,3 10-2,1-10-1,-1 10-1,0 0-2,0 0-1,12-10 0,-12 10 0,12-2 0,-12 2 0,17-1 1,-7 0-1,0 1 1,4 0 0,0 2-1,2-2 1,2 2-2,1-1 1,4 1-1,2-3 1,3 1-1,3-1 0,5-2 1,5 0-1,2-1 0,6-1 1,3 0-1,3 0 0,2-3 0,7 2 1,3-1-1,3-1 0,6 0 0,7 0 0,3-2 0,4 2 0,2 0 0,-2 1 1,1 0-1,0 0 0,-2 2 1,-4 0-1,-2 2 0,-4 2 0,-1 0 0,-2 1 0,-2 1 0,-2 1 0,-5 0 0,3 0 0,-2 1 1,-1-2-1,-3 0 1,-2 0 0,-5 0 0,-3-2 0,-2 1 1,-8 0-1,-3 0 0,-4 0 0,-4 1 0,-4 0 1,-1 3-1,-3 0-1,-4 1 1,1 0 0,-2 1 0,2 0 0,-3 0-1,2 1 2,-2 0-1,0-1 0,-2 0-1,1-1 1,-3 1 0,-2 0 0,2 0 0,-2 3-1,-1 1 1,0 0-1,-1 2 0,-1 3 0,0 1 0,0 4 1,-1 2-1,-1 1 0,1 0 0,2 3 0,0 0 0,1 4 0,2 3-1,0 0 1,1 4 1,4 6-1,0 4 0,0 6 0,1 2 0,1 4 1,-1 3-1,2 0 0,0 3 0,1-1 0,-1 1 1,3 0 0,0 1 0,-1-2 0,2 1 0,2-1 1,-3 0-1,2-1 1,-1 2-1,-3-2 0,1 5-1,-2 2 1,-1 2-1,-4 1 0,2-2 0,-4 5 1,0 0-1,-1 0 0,-1-1 1,0-1-1,1 0 0,-1-3 1,-1 1-1,1-7 0,0 0 1,1-6 0,1 0 0,-2-4 1,1-1 0,-1-3-1,0 1 1,0 0-1,0-2 1,-3-3-2,-1-2 1,0-2 0,1-2 0,-3-2 0,1-2 1,-1-3-1,1-2 1,1-2-1,-1-2 1,1-4-1,-1-2-1,1-6 1,0-2-1,-9-14 1,16 15-1,-16-15 0,15 6-1,-6-5-14,-9-1-12,6-17-3,-9-1 1,-10-18-1</inkml:trace>
  <inkml:trace contextRef="#ctx0" brushRef="#br1" timeOffset="123078">683 5 7,'0'0'10,"1"-9"0,-1 9-1,0 0-1,0 0-1,0 0-2,-11-2-2,11 2-1,-15 16-1,2-3-1,0 3 0,-6 2 0,-2 3 1,-4 1-1,-1 3 0,-4 0 0,-3 1 0,-2-1 0,0 1 1,0-1-1,1-1 0,-1-1 0,0-1 0,2-2 1,2-3-1,3-2 0,2-1 0,3-4 1,3-1-1,5-3 0,2-2 1,13-4-1,-14 5 1,14-5-1,0 0 0,-9 9 0,9-9 0,-6 10 1,6-10-1,-7 13 1,7-13 0,-9 14 0,9-14 0,-8 12 0,8-12 1,-7 9 0,7-9 0,0 0 1,0 0 2,-11 9-2,11-9 0,0 0 1,0 0-1,0 0-1,0 0 0,0 0-1,0 0 0,0 0 0,0 0-1,-9 1 1,9-1-1,0 0 0,0 0 0,0 0 0,3 12 0,-3-12 0,7 10 0,-7-10 0,20 13-1,-6-4 1,5 2 0,3 1-1,4 1 1,5 1 0,2 2 0,4 1-4,1 2-13,2-2-7,2-1 0,-8-8-2</inkml:trace>
  <inkml:trace contextRef="#ctx0" brushRef="#br1" timeOffset="137875">308 679 1,'-9'0'2,"9"0"1,0 0 0,0 0 0,0 0 1,-11-2-1,11 2-1,0 0 0,0 0 0,-12 3-1,12-3 0,0 0-1,-10 7 0,10-7 0,0 0 0,-9 5 0,9-5 0,0 0 0,0 0 1,0 0 0,0 0 0,0 0 0,0 0 0,0 0 0,0 0 0,0 0 0,0 0 0,0 0 0,0 0-1,0 0 1,0 0 0,0 0 1,0 0 0,0 0 1,0 0 0,0 0-1,10-3 1,-10 3 0,0 0-1,13-4 0,-13 4-1,0 0 0,13-5 0,-13 5 1,0 0-1,12-1 0,-12 1-1,0 0 1,10 0 0,-10 0-1,9 1 1,-9-1-1,10 3 1,-10-3-1,12 2 1,-12-2-1,11 4 0,-11-4 1,10 5-1,-10-5 0,0 0 0,12 7 1,-12-7-1,0 0 0,9 6 1,-9-6-1,0 0 0,9 10 0,-9-10 0,0 0 0,10 13 1,-10-13-1,0 0 0,12 12 0,-12-12 0,0 0 0,9 8 0,-9-8 0,0 0 0,9 9 0,-9-9 0,0 0 0,11 11 0,-11-11 0,0 0 0,12 8 0,-12-8 0,0 0 0,11 9 0,-11-9 0,0 0 0,8 9 0,-8-9 0,0 0 0,9 10 0,-9-10 0,0 0 0,11 11 0,-11-11 0,0 0 0,10 9 0,-10-9 0,0 0 0,0 0 0,0 0 0,0 0 0,10 9 0,-10-9 0,0 0 0,0 0 1,9 5-1,-9-5 0,0 0 0,10 2 0,-10-2 0,0 0 0,0 0 0,9 0 0,-9 0 0,0 0 0,0 0 1,0 0-1,0 0 0,0 0 1,0 0-1,0 0 0,0 0 0,0 0 0,9-4 0,-9 4 0,0 0 1,0 0-1,0 0 0,0 0 0,0 0 1,10-2-1,-10 2 0,0 0 0,9 1 0,-9-1 0,0 0 0,0 0 0,10 2 1,-10-2-1,0 0 0,0 0 2,0 0-2,0 0 1,0 0 0,0 0 0,0 0 0,0 0-1,0 0 1,0 0-1,9-4 0,-9 4 1,0 0-1,0 0 1,0 0 0,0 0 0,0 0 0,0 0 0,0 0-1,0 0-4,0 0-19,0 0 1,-6-22-2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780" units="in"/>
          <inkml:channel name="Y" type="integer" max="18630" units="in"/>
          <inkml:channel name="F" type="integer" max="255" units="dev"/>
        </inkml:traceFormat>
        <inkml:channelProperties>
          <inkml:channelProperty channel="X" name="resolution" value="3003.63647" units="1/in"/>
          <inkml:channelProperty channel="Y" name="resolution" value="3010.66577" units="1/in"/>
          <inkml:channelProperty channel="F" name="resolution" value="INF" units="1/dev"/>
        </inkml:channelProperties>
      </inkml:inkSource>
      <inkml:timestamp xml:id="ts0" timeString="2010-02-06T18:37:03.640"/>
    </inkml:context>
    <inkml:brush xml:id="br0">
      <inkml:brushProperty name="width" value="0.09701" units="cm"/>
      <inkml:brushProperty name="height" value="0.09701" units="cm"/>
      <inkml:brushProperty name="color" value="#0000FF"/>
      <inkml:brushProperty name="fitToCurve" value="1"/>
    </inkml:brush>
  </inkml:definitions>
  <inkml:trace contextRef="#ctx0" brushRef="#br0">1403 0 0,'0'0'3,"0"0"-1,0 0-1,0 0 1,0 0-2,0 0 1,0 0-1,0 0 0,0 0 1,0 0-1,0 0 0,0 0 0,0 0 1,0 0-1,0 0 1,0 0 0,3 10 0,-3-10 0,0 9-1,0-9 1,1 12-1,-1-12 1,1 18-1,0-9 0,0 2 0,1 0 0,1 3 0,0 0 0,0 1 0,-1 2 1,1-1-1,0 2 0,-1 1 0,1 0 0,-1 1 1,-1 0-1,0 3 1,0 1-1,0 2 1,0 1-1,0 3 0,-1 2 1,1 1-1,1 3 0,-1 1 0,1 0 0,0 2-1,1 1 1,-1-1 1,-1 0-1,1 0 0,-4 1 1,1-2 0,0 0-1,-1 2 1,0-1-1,0 2 1,0 2-1,0 1 1,0-2-1,0 2 0,0-3 0,0-2 1,-2-4-1,1-3 0,-1-4 1,-1-2-1,-1-5 0,1-2 1,-1-1-1,1-5 1,1-1-1,4-12 0,-7 17 0,7-17 1,-5 9-1,5-9 0,0 0 0,-11 10 1,11-10-1,-13 10 0,13-10 0,-18 15 0,4-7 0,2 1 1,-3 1-1,-1 0 0,0 0 0,-2-1 1,1 0-1,0 1 0,-2 1 0,-1 1 1,-1 0-1,0 1 0,-4 2 1,0-2 0,-2 1 1,-1 0 0,-1-1 0,1-3 0,-1 2 0,0-2 0,1-2-1,-1 1 0,1 0 1,1 0-1,-1 1-1,-2-1 2,0 1-1,-1 1 1,-1 0 0,-1 0 0,0-1 0,-2 2 0,1 0 0,-1 0 1,1-1-1,1-1 0,-1 2 0,1-2 0,3 0 2,1-2-2,1 1 0,3-3 1,3-1-1,1-2 0,2-1 0,2-2 0,1 0 0,2-2-1,1 0 0,0 0-1,3 0 0,10 2 1,-15-3-1,15 3-1,-10-2 0,10 2 0,0 0-2,0 0-2,0 0-2,0 0-6,9 11-9,-9-11-1,17-1 1</inkml:trace>
  <inkml:trace contextRef="#ctx0" brushRef="#br0" timeOffset="1344">545 1538 8,'0'0'15,"0"0"1,0 0-15,-10-3-1,10 3 2,0 0-1,-4 11 1,4-11-1,-7 16 1,2-6 0,-3 5 0,-2 1 0,-1 1 0,-3 4-1,-3-1 0,-3 3 0,-3-1 0,-5 3 0,0-2-1,-3 4 1,-1-2-1,-1 2 1,0 1-1,2-4 0,-1 4 0,5-3 0,2-1 0,2-2 1,2-2-1,3-3 0,3-2 0,4 0 0,0-5 0,4 0 1,7-10-1,-9 14 0,9-14 0,-1 9 0,1-9 0,0 0 0,4 10 0,-4-10 1,0 0-1,0 0 0,9 9 0,-9-9 0,0 0 1,0 0-1,12 7 0,-12-7 1,0 0-1,14 6 0,-14-6 0,13 5 1,-13-5-1,18 3 1,-7-1-1,2-2 1,5 2 0,0-1 0,5 2-1,1 0 1,6 1-1,1 2 1,3-1-1,-1 1 0,0 0 0,-1 1 1,-1-2-1,-3 0 1,-3-2 0,-2 0-1,-5-1 1,-2 1 0,-3-2 0,-3 0 0,-10-1 0,12 1 2,-12-1-1,0 0 0,0 0 0,0 0 0,0-9 0,0 9 0,0 0-1,0 0 0,-8-10-1,8 10 1,0 0-4,0 0-10,-5-10-11,5 10 1,1-21-1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BE6D79-1E2F-47AF-9B87-8422E3D1A9EC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D2E7E8-C9B2-4F40-857B-50C70D56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2E7E8-C9B2-4F40-857B-50C70D56D8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5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AAAD500-B6B8-47A3-BD9D-701B66D7C673}" type="slidenum">
              <a:rPr lang="en-US" sz="1200">
                <a:effectLst/>
                <a:latin typeface="Calibri" pitchFamily="34" charset="0"/>
                <a:cs typeface="Arial" charset="0"/>
              </a:rPr>
              <a:pPr algn="r" eaLnBrk="1" hangingPunct="1"/>
              <a:t>19</a:t>
            </a:fld>
            <a:endParaRPr lang="en-US" sz="1200"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smtClean="0"/>
              <a:t> Dr. John Bockris previously showed that heat events could be triggered by subjecting bulk Pd to external stimuli such as electric fields, magnetic fields, as well as RF.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smtClean="0"/>
              <a:t>As shown in slide 2, in the absence of an external field, SEMs show that the Pd deposit has a cauliflower-like morphology.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sz="1600" smtClean="0"/>
              <a:t> When Pd/D co-deposition experiments were done in the presence of an external electric field, micro-volcano like features were observed in the SEMs that were suggestive of localized melting of the Pd metal under water.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0" name="Rectangle 3"/>
          <p:cNvSpPr>
            <a:spLocks noGrp="1"/>
          </p:cNvSpPr>
          <p:nvPr>
            <p:ph type="body" idx="1"/>
          </p:nvPr>
        </p:nvSpPr>
        <p:spPr bwMode="auto">
          <a:xfrm>
            <a:off x="686421" y="4416425"/>
            <a:ext cx="5485158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46FB-E8B2-4732-9E70-6B1E4F943E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6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9943E-208A-435A-BFE7-64DB0A2EAB4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80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EA6079-44A9-4DC6-93CE-36DBF1FA37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21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3BBD4-8B27-4960-A2A0-252794E7EA9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0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346FB-E8B2-4732-9E70-6B1E4F943E1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AE75FE9-541F-4478-BDE6-A887007EADBF}" type="slidenum">
              <a:rPr lang="en-US" sz="1200">
                <a:effectLst/>
                <a:latin typeface="Calibri" pitchFamily="34" charset="0"/>
                <a:cs typeface="Arial" charset="0"/>
              </a:rPr>
              <a:pPr algn="r" eaLnBrk="1" hangingPunct="1"/>
              <a:t>18</a:t>
            </a:fld>
            <a:endParaRPr lang="en-US" sz="1200">
              <a:effectLst/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D863-A095-4E46-B2F7-922F4B40651C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9268-4F38-4FA0-95AC-13F3BF8A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605A-329C-4B39-ACAA-16A054A3837C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203FB-47EB-4500-9454-E62719CB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AF7A-9ECD-4AC5-8B13-FAC9C21029B9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0D6B-3A04-4746-B495-AEF24C6F9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B0A7-5CBE-4A48-BF90-15F6132482DF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7877-8A18-4259-9343-E32D53C3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2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27EF-2EB0-40CB-B138-FB0D4DD4717D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B2DA-9957-40B6-AAFB-F1DDF45B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430C-2A09-43C8-B9CE-6F4A8C1F27F0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78D5-9D20-4024-A81F-1DBC9D27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773A-1E64-4435-B581-5FF60C763599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236E-0D84-4ACA-A878-6A0AFF86E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B912-6F68-4093-9CFA-948D69FE6E00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1861-266F-4FDC-80A2-6CEB9A9D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8466-A3CD-4FEF-ADC7-B1C69EC66062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CB42-02DA-482F-AA3D-F4145202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FA7E-D820-4DF1-9CAF-614DD80B65AC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DF0F-4960-494C-A5DB-65A938903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CBAA-8854-45DB-979F-195FDA49158F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B323-0D30-483D-ACD6-878E11AD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9FE3-5691-4B03-9A5B-2EE054DD2B9F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EC5B-66F5-4EF1-B105-7473163E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9AB26-0EDB-49F0-87E3-770BED77DF49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28BFE4-F6C4-4B4F-894C-C38CEFCD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PU_sig132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5" y="6280208"/>
            <a:ext cx="13692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purdue.edu/people/faculty/yekim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microsoft.com/office/2007/relationships/hdphoto" Target="../media/hdphoto1.wdp"/><Relationship Id="rId5" Type="http://schemas.openxmlformats.org/officeDocument/2006/relationships/image" Target="../media/image16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6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36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5.emf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5.wmf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250295" y="304800"/>
            <a:ext cx="8686800" cy="5715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Theory </a:t>
            </a:r>
            <a:r>
              <a:rPr lang="en-US" sz="2800" b="1" dirty="0"/>
              <a:t>of </a:t>
            </a:r>
            <a:r>
              <a:rPr lang="en-US" sz="2800" b="1" dirty="0" smtClean="0"/>
              <a:t>Bose-Einstein Condensation </a:t>
            </a:r>
            <a:r>
              <a:rPr lang="en-US" sz="2800" b="1" dirty="0"/>
              <a:t>Nuclear </a:t>
            </a:r>
            <a:r>
              <a:rPr lang="en-US" sz="2800" b="1" dirty="0" smtClean="0"/>
              <a:t>Fusion</a:t>
            </a:r>
            <a:br>
              <a:rPr lang="en-US" sz="2800" b="1" dirty="0" smtClean="0"/>
            </a:br>
            <a:r>
              <a:rPr lang="en-US" sz="2800" b="1" dirty="0" smtClean="0"/>
              <a:t>and Cryogenic Ignition of Deuteron Fusion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in </a:t>
            </a:r>
            <a:r>
              <a:rPr lang="en-US" sz="2800" b="1" dirty="0" smtClean="0"/>
              <a:t>Micro/Nano-Scale Metal Particles:</a:t>
            </a:r>
            <a:br>
              <a:rPr lang="en-US" sz="2800" b="1" dirty="0" smtClean="0"/>
            </a:br>
            <a:r>
              <a:rPr lang="en-US" sz="2800" b="1" dirty="0" smtClean="0"/>
              <a:t>Alternate Approach to Clean Fusion </a:t>
            </a:r>
            <a:r>
              <a:rPr lang="en-US" sz="2800" b="1" smtClean="0"/>
              <a:t>Energy Generation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700" b="1" dirty="0" smtClean="0"/>
              <a:t>Yeong E. Kim</a:t>
            </a:r>
            <a:br>
              <a:rPr lang="en-US" sz="2700" b="1" dirty="0" smtClean="0"/>
            </a:br>
            <a:r>
              <a:rPr lang="en-US" sz="2400" b="1" dirty="0" smtClean="0"/>
              <a:t>Department of Physics, Purdue University</a:t>
            </a:r>
            <a:br>
              <a:rPr lang="en-US" sz="2400" b="1" dirty="0" smtClean="0"/>
            </a:br>
            <a:r>
              <a:rPr lang="en-US" sz="2400" b="1" dirty="0" smtClean="0"/>
              <a:t>West Lafayette, Indiana 47907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hlinkClick r:id="rId3"/>
              </a:rPr>
              <a:t>http://www.physics.purdue.edu/people/faculty/yekim.shtml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 smtClean="0"/>
              <a:t>Presented at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 10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Workshop</a:t>
            </a:r>
            <a:br>
              <a:rPr lang="en-US" sz="2000" b="1" dirty="0" smtClean="0"/>
            </a:br>
            <a:r>
              <a:rPr lang="en-US" sz="2000" b="1" dirty="0" smtClean="0"/>
              <a:t>Siena, Italy</a:t>
            </a:r>
            <a:br>
              <a:rPr lang="en-US" sz="2000" b="1" dirty="0" smtClean="0"/>
            </a:br>
            <a:r>
              <a:rPr lang="en-US" sz="2000" b="1" dirty="0" smtClean="0"/>
              <a:t>April 10 -14, 2012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81000" y="59340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6" name="Picture 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24" y="5430863"/>
            <a:ext cx="2166142" cy="84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latin typeface="Calibri" pitchFamily="34" charset="0"/>
              </a:rPr>
              <a:t>Bose-Einstein </a:t>
            </a:r>
            <a:r>
              <a:rPr lang="en-US" sz="2400" b="1" dirty="0">
                <a:latin typeface="Calibri" pitchFamily="34" charset="0"/>
              </a:rPr>
              <a:t>Condensation (BEC) Mechanism</a:t>
            </a:r>
          </a:p>
        </p:txBody>
      </p:sp>
      <p:graphicFrame>
        <p:nvGraphicFramePr>
          <p:cNvPr id="10482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71812"/>
              </p:ext>
            </p:extLst>
          </p:nvPr>
        </p:nvGraphicFramePr>
        <p:xfrm>
          <a:off x="4521200" y="3366476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18" name="Equation" r:id="rId4" imgW="101600" imgH="177800" progId="Equation.3">
                  <p:embed/>
                </p:oleObj>
              </mc:Choice>
              <mc:Fallback>
                <p:oleObj name="Equation" r:id="rId4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66476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" name="Text Box 6"/>
          <p:cNvSpPr txBox="1">
            <a:spLocks noChangeArrowheads="1"/>
          </p:cNvSpPr>
          <p:nvPr/>
        </p:nvSpPr>
        <p:spPr bwMode="auto">
          <a:xfrm>
            <a:off x="533400" y="635976"/>
            <a:ext cx="7696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-body </a:t>
            </a:r>
            <a:r>
              <a:rPr lang="en-US" sz="2000" dirty="0" smtClean="0">
                <a:latin typeface="+mn-lt"/>
              </a:rPr>
              <a:t>Schrödinger </a:t>
            </a:r>
            <a:r>
              <a:rPr lang="en-US" sz="2000" dirty="0">
                <a:latin typeface="+mn-lt"/>
              </a:rPr>
              <a:t>equation for the system is</a:t>
            </a:r>
          </a:p>
          <a:p>
            <a:pPr eaLnBrk="0" hangingPunct="0">
              <a:spcBef>
                <a:spcPct val="50000"/>
              </a:spcBef>
            </a:pPr>
            <a:endParaRPr lang="en-US" sz="2200" dirty="0">
              <a:latin typeface="Times" pitchFamily="18" charset="0"/>
            </a:endParaRPr>
          </a:p>
        </p:txBody>
      </p:sp>
      <p:graphicFrame>
        <p:nvGraphicFramePr>
          <p:cNvPr id="10483" name="Object 2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966741"/>
              </p:ext>
            </p:extLst>
          </p:nvPr>
        </p:nvGraphicFramePr>
        <p:xfrm>
          <a:off x="2362200" y="1321776"/>
          <a:ext cx="3733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19" name="Equation" r:id="rId6" imgW="2184400" imgH="469900" progId="">
                  <p:embed/>
                </p:oleObj>
              </mc:Choice>
              <mc:Fallback>
                <p:oleObj name="Equation" r:id="rId6" imgW="21844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21776"/>
                        <a:ext cx="3733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" name="Text Box 8"/>
          <p:cNvSpPr txBox="1">
            <a:spLocks noChangeArrowheads="1"/>
          </p:cNvSpPr>
          <p:nvPr/>
        </p:nvSpPr>
        <p:spPr bwMode="auto">
          <a:xfrm>
            <a:off x="457200" y="2154112"/>
            <a:ext cx="800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where </a:t>
            </a:r>
            <a:r>
              <a:rPr lang="en-US" sz="2000" i="1" dirty="0">
                <a:latin typeface="+mn-lt"/>
              </a:rPr>
              <a:t>m </a:t>
            </a:r>
            <a:r>
              <a:rPr lang="en-US" sz="2000" dirty="0">
                <a:latin typeface="+mn-lt"/>
              </a:rPr>
              <a:t>is the rest mass of the nucleus.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electron degrees of freedom can be incorporated by using the electron-screened Coulomb potential (Debye screening</a:t>
            </a:r>
            <a:r>
              <a:rPr lang="en-US" sz="2400" dirty="0" smtClean="0">
                <a:latin typeface="+mn-lt"/>
              </a:rPr>
              <a:t>).</a:t>
            </a:r>
            <a:endParaRPr lang="en-US" dirty="0">
              <a:latin typeface="+mn-lt"/>
            </a:endParaRPr>
          </a:p>
        </p:txBody>
      </p:sp>
      <p:sp>
        <p:nvSpPr>
          <p:cNvPr id="10488" name="Text Box 10"/>
          <p:cNvSpPr txBox="1">
            <a:spLocks noChangeArrowheads="1"/>
          </p:cNvSpPr>
          <p:nvPr/>
        </p:nvSpPr>
        <p:spPr bwMode="auto">
          <a:xfrm>
            <a:off x="8077200" y="1016976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(1)</a:t>
            </a:r>
          </a:p>
        </p:txBody>
      </p:sp>
      <p:sp>
        <p:nvSpPr>
          <p:cNvPr id="10489" name="Text Box 11"/>
          <p:cNvSpPr txBox="1">
            <a:spLocks noChangeArrowheads="1"/>
          </p:cNvSpPr>
          <p:nvPr/>
        </p:nvSpPr>
        <p:spPr bwMode="auto">
          <a:xfrm>
            <a:off x="8077200" y="1474176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(2)</a:t>
            </a:r>
          </a:p>
        </p:txBody>
      </p:sp>
      <p:graphicFrame>
        <p:nvGraphicFramePr>
          <p:cNvPr id="10484" name="Object 2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68813"/>
              </p:ext>
            </p:extLst>
          </p:nvPr>
        </p:nvGraphicFramePr>
        <p:xfrm>
          <a:off x="3505200" y="1016976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20" name="Equation" r:id="rId8" imgW="698197" imgH="165028" progId="Equation.DSMT4">
                  <p:embed/>
                </p:oleObj>
              </mc:Choice>
              <mc:Fallback>
                <p:oleObj name="Equation" r:id="rId8" imgW="69819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16976"/>
                        <a:ext cx="1828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0" name="Slide Number Placeholder 1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CCE3DC1-C99E-4264-BA66-EDE489ED8D9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5356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4800" y="345537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3" name="Content Placeholder 6" descr="Curve.tif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7213" y="3635375"/>
            <a:ext cx="38862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14800" y="3683000"/>
            <a:ext cx="4948238" cy="2830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The BEC state is the ground state occupied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by nearly all N deuterons (N bosons)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A </a:t>
            </a:r>
            <a:r>
              <a:rPr lang="en-US" sz="2000" dirty="0" err="1">
                <a:latin typeface="+mn-lt"/>
                <a:cs typeface="+mn-cs"/>
              </a:rPr>
              <a:t>Pd</a:t>
            </a:r>
            <a:r>
              <a:rPr lang="en-US" sz="2000" dirty="0">
                <a:latin typeface="+mn-lt"/>
                <a:cs typeface="+mn-cs"/>
              </a:rPr>
              <a:t> particle of diameter ~</a:t>
            </a:r>
            <a:r>
              <a:rPr lang="en-US" sz="2000" dirty="0" smtClean="0">
                <a:latin typeface="+mn-lt"/>
                <a:cs typeface="+mn-cs"/>
              </a:rPr>
              <a:t>10 nm </a:t>
            </a:r>
            <a:r>
              <a:rPr lang="en-US" sz="2000" dirty="0">
                <a:latin typeface="+mn-lt"/>
                <a:cs typeface="+mn-cs"/>
              </a:rPr>
              <a:t>will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contain N = 10</a:t>
            </a:r>
            <a:r>
              <a:rPr lang="en-US" sz="2000" baseline="30000" dirty="0">
                <a:latin typeface="+mn-lt"/>
                <a:cs typeface="+mn-cs"/>
              </a:rPr>
              <a:t>4</a:t>
            </a:r>
            <a:r>
              <a:rPr lang="en-US" sz="2000" dirty="0">
                <a:latin typeface="+mn-lt"/>
                <a:cs typeface="+mn-cs"/>
              </a:rPr>
              <a:t> – 10</a:t>
            </a:r>
            <a:r>
              <a:rPr lang="en-US" sz="2000" baseline="30000" dirty="0">
                <a:latin typeface="+mn-lt"/>
                <a:cs typeface="+mn-cs"/>
              </a:rPr>
              <a:t>5</a:t>
            </a:r>
            <a:r>
              <a:rPr lang="en-US" sz="2000" dirty="0">
                <a:latin typeface="+mn-lt"/>
                <a:cs typeface="+mn-cs"/>
              </a:rPr>
              <a:t> deuterons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For the atomic BEC case, a single trap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contained  ~10</a:t>
            </a:r>
            <a:r>
              <a:rPr lang="en-US" sz="2000" baseline="30000" dirty="0">
                <a:latin typeface="+mn-lt"/>
                <a:cs typeface="+mn-cs"/>
              </a:rPr>
              <a:t>4 </a:t>
            </a:r>
            <a:r>
              <a:rPr lang="en-US" sz="2000" dirty="0">
                <a:latin typeface="+mn-lt"/>
                <a:cs typeface="+mn-cs"/>
              </a:rPr>
              <a:t>atoms at </a:t>
            </a:r>
            <a:r>
              <a:rPr lang="en-US" sz="2000" dirty="0" smtClean="0">
                <a:latin typeface="+mn-lt"/>
                <a:cs typeface="+mn-cs"/>
              </a:rPr>
              <a:t>T = ~170 </a:t>
            </a:r>
            <a:r>
              <a:rPr lang="en-US" sz="2000" dirty="0" err="1" smtClean="0">
                <a:latin typeface="+mn-lt"/>
                <a:cs typeface="+mn-cs"/>
              </a:rPr>
              <a:t>nK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0495" name="TextBox 10"/>
          <p:cNvSpPr txBox="1">
            <a:spLocks noChangeArrowheads="1"/>
          </p:cNvSpPr>
          <p:nvPr/>
        </p:nvSpPr>
        <p:spPr bwMode="auto">
          <a:xfrm>
            <a:off x="152400" y="5122863"/>
            <a:ext cx="1527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Excited  States</a:t>
            </a:r>
          </a:p>
        </p:txBody>
      </p:sp>
      <p:sp>
        <p:nvSpPr>
          <p:cNvPr id="10496" name="TextBox 31"/>
          <p:cNvSpPr txBox="1">
            <a:spLocks noChangeArrowheads="1"/>
          </p:cNvSpPr>
          <p:nvPr/>
        </p:nvSpPr>
        <p:spPr bwMode="auto">
          <a:xfrm>
            <a:off x="657225" y="5688013"/>
            <a:ext cx="1425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Ground State</a:t>
            </a:r>
          </a:p>
        </p:txBody>
      </p:sp>
    </p:spTree>
    <p:extLst>
      <p:ext uri="{BB962C8B-B14F-4D97-AF65-F5344CB8AC3E}">
        <p14:creationId xmlns:p14="http://schemas.microsoft.com/office/powerpoint/2010/main" val="25641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34" name="Object 2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667574"/>
              </p:ext>
            </p:extLst>
          </p:nvPr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38" name="Equation" r:id="rId4" imgW="101600" imgH="177800" progId="Equation.3">
                  <p:embed/>
                </p:oleObj>
              </mc:Choice>
              <mc:Fallback>
                <p:oleObj name="Equation" r:id="rId4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44" name="Text Box 6"/>
          <p:cNvSpPr txBox="1">
            <a:spLocks noChangeArrowheads="1"/>
          </p:cNvSpPr>
          <p:nvPr/>
        </p:nvSpPr>
        <p:spPr bwMode="auto">
          <a:xfrm>
            <a:off x="533400" y="609600"/>
            <a:ext cx="7696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i="1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-body </a:t>
            </a:r>
            <a:r>
              <a:rPr lang="en-US" sz="2000" dirty="0" smtClean="0">
                <a:latin typeface="+mn-lt"/>
              </a:rPr>
              <a:t>Schrödinger </a:t>
            </a:r>
            <a:r>
              <a:rPr lang="en-US" sz="2000" dirty="0">
                <a:latin typeface="+mn-lt"/>
              </a:rPr>
              <a:t>equation for the system:</a:t>
            </a:r>
          </a:p>
          <a:p>
            <a:pPr eaLnBrk="0" hangingPunct="0">
              <a:spcBef>
                <a:spcPct val="50000"/>
              </a:spcBef>
            </a:pPr>
            <a:endParaRPr lang="en-US" sz="2200" dirty="0">
              <a:latin typeface="Times" pitchFamily="18" charset="0"/>
            </a:endParaRPr>
          </a:p>
        </p:txBody>
      </p:sp>
      <p:graphicFrame>
        <p:nvGraphicFramePr>
          <p:cNvPr id="368935" name="Object 2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146772"/>
              </p:ext>
            </p:extLst>
          </p:nvPr>
        </p:nvGraphicFramePr>
        <p:xfrm>
          <a:off x="2362200" y="1295400"/>
          <a:ext cx="3733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39" name="Equation" r:id="rId6" imgW="2184400" imgH="469900" progId="">
                  <p:embed/>
                </p:oleObj>
              </mc:Choice>
              <mc:Fallback>
                <p:oleObj name="Equation" r:id="rId6" imgW="21844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400"/>
                        <a:ext cx="3733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45" name="Text Box 10"/>
          <p:cNvSpPr txBox="1">
            <a:spLocks noChangeArrowheads="1"/>
          </p:cNvSpPr>
          <p:nvPr/>
        </p:nvSpPr>
        <p:spPr bwMode="auto">
          <a:xfrm>
            <a:off x="8077200" y="990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(1)</a:t>
            </a:r>
          </a:p>
        </p:txBody>
      </p:sp>
      <p:sp>
        <p:nvSpPr>
          <p:cNvPr id="368946" name="Text Box 11"/>
          <p:cNvSpPr txBox="1">
            <a:spLocks noChangeArrowheads="1"/>
          </p:cNvSpPr>
          <p:nvPr/>
        </p:nvSpPr>
        <p:spPr bwMode="auto">
          <a:xfrm>
            <a:off x="8077200" y="14478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(2)</a:t>
            </a:r>
          </a:p>
        </p:txBody>
      </p:sp>
      <p:graphicFrame>
        <p:nvGraphicFramePr>
          <p:cNvPr id="368936" name="Object 2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921"/>
              </p:ext>
            </p:extLst>
          </p:nvPr>
        </p:nvGraphicFramePr>
        <p:xfrm>
          <a:off x="3505200" y="990600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0" name="Equation" r:id="rId8" imgW="698197" imgH="165028" progId="">
                  <p:embed/>
                </p:oleObj>
              </mc:Choice>
              <mc:Fallback>
                <p:oleObj name="Equation" r:id="rId8" imgW="698197" imgH="1650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1828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47" name="Slide Number Placeholder 1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1E5352F-E5D3-4089-A26C-D804D66B8AB3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68948" name="Text Box 17"/>
          <p:cNvSpPr txBox="1">
            <a:spLocks noChangeArrowheads="1"/>
          </p:cNvSpPr>
          <p:nvPr/>
        </p:nvSpPr>
        <p:spPr bwMode="auto">
          <a:xfrm>
            <a:off x="8085138" y="2881313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(3)</a:t>
            </a:r>
          </a:p>
        </p:txBody>
      </p:sp>
      <p:sp>
        <p:nvSpPr>
          <p:cNvPr id="368949" name="Text Box 11"/>
          <p:cNvSpPr txBox="1">
            <a:spLocks noChangeArrowheads="1"/>
          </p:cNvSpPr>
          <p:nvPr/>
        </p:nvSpPr>
        <p:spPr bwMode="auto">
          <a:xfrm>
            <a:off x="8077200" y="3548087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(4)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36781" y="549117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51" name="TextBox 7"/>
          <p:cNvSpPr txBox="1">
            <a:spLocks noChangeArrowheads="1"/>
          </p:cNvSpPr>
          <p:nvPr/>
        </p:nvSpPr>
        <p:spPr bwMode="auto">
          <a:xfrm>
            <a:off x="514350" y="2133600"/>
            <a:ext cx="7734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Once we obtain a solution         for the ground state from </a:t>
            </a:r>
            <a:r>
              <a:rPr lang="en-US" dirty="0" err="1">
                <a:latin typeface="Calibri" pitchFamily="34" charset="0"/>
              </a:rPr>
              <a:t>Eqs</a:t>
            </a:r>
            <a:r>
              <a:rPr lang="en-US" dirty="0">
                <a:latin typeface="Calibri" pitchFamily="34" charset="0"/>
              </a:rPr>
              <a:t>. (1) and (2), the nuclear reaction rate can be calculate by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where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The S is the astrophysical S-factor, which appears in</a:t>
            </a:r>
          </a:p>
          <a:p>
            <a:r>
              <a:rPr lang="en-US" dirty="0">
                <a:latin typeface="Calibri" pitchFamily="34" charset="0"/>
              </a:rPr>
              <a:t>and                 is the Gamow factor with</a:t>
            </a:r>
          </a:p>
        </p:txBody>
      </p:sp>
      <p:graphicFrame>
        <p:nvGraphicFramePr>
          <p:cNvPr id="368937" name="Object 2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36686"/>
              </p:ext>
            </p:extLst>
          </p:nvPr>
        </p:nvGraphicFramePr>
        <p:xfrm>
          <a:off x="3124200" y="2159000"/>
          <a:ext cx="4651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1" name="Equation" r:id="rId10" imgW="177480" imgH="164880" progId="">
                  <p:embed/>
                </p:oleObj>
              </mc:Choice>
              <mc:Fallback>
                <p:oleObj name="Equation" r:id="rId10" imgW="1774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59000"/>
                        <a:ext cx="4651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38" name="Object 2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18063"/>
              </p:ext>
            </p:extLst>
          </p:nvPr>
        </p:nvGraphicFramePr>
        <p:xfrm>
          <a:off x="2205038" y="2779713"/>
          <a:ext cx="45037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2" name="Equation" r:id="rId12" imgW="1854200" imgH="482600" progId="">
                  <p:embed/>
                </p:oleObj>
              </mc:Choice>
              <mc:Fallback>
                <p:oleObj name="Equation" r:id="rId12" imgW="18542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779713"/>
                        <a:ext cx="45037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39" name="Object 2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36252"/>
              </p:ext>
            </p:extLst>
          </p:nvPr>
        </p:nvGraphicFramePr>
        <p:xfrm>
          <a:off x="1600200" y="3579504"/>
          <a:ext cx="42386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3" name="Equation" r:id="rId14" imgW="2692080" imgH="393480" progId="">
                  <p:embed/>
                </p:oleObj>
              </mc:Choice>
              <mc:Fallback>
                <p:oleObj name="Equation" r:id="rId14" imgW="269208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79504"/>
                        <a:ext cx="42386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40" name="Object 3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02799"/>
              </p:ext>
            </p:extLst>
          </p:nvPr>
        </p:nvGraphicFramePr>
        <p:xfrm>
          <a:off x="6280150" y="3684375"/>
          <a:ext cx="1143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4" name="Equation" r:id="rId16" imgW="838200" imgH="228600" progId="">
                  <p:embed/>
                </p:oleObj>
              </mc:Choice>
              <mc:Fallback>
                <p:oleObj name="Equation" r:id="rId16" imgW="8382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3684375"/>
                        <a:ext cx="1143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41" name="Object 3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85093"/>
              </p:ext>
            </p:extLst>
          </p:nvPr>
        </p:nvGraphicFramePr>
        <p:xfrm>
          <a:off x="2812718" y="4648200"/>
          <a:ext cx="17399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5" name="Equation" r:id="rId18" imgW="837836" imgH="393529" progId="">
                  <p:embed/>
                </p:oleObj>
              </mc:Choice>
              <mc:Fallback>
                <p:oleObj name="Equation" r:id="rId18" imgW="837836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718" y="4648200"/>
                        <a:ext cx="17399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42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98167"/>
              </p:ext>
            </p:extLst>
          </p:nvPr>
        </p:nvGraphicFramePr>
        <p:xfrm>
          <a:off x="4653462" y="4572000"/>
          <a:ext cx="312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6" name="Equation" r:id="rId20" imgW="1866900" imgH="457200" progId="">
                  <p:embed/>
                </p:oleObj>
              </mc:Choice>
              <mc:Fallback>
                <p:oleObj name="Equation" r:id="rId20" imgW="18669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462" y="4572000"/>
                        <a:ext cx="312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43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22174"/>
              </p:ext>
            </p:extLst>
          </p:nvPr>
        </p:nvGraphicFramePr>
        <p:xfrm>
          <a:off x="1066800" y="4344273"/>
          <a:ext cx="6540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47" name="Equation" r:id="rId22" imgW="317225" imgH="203024" progId="">
                  <p:embed/>
                </p:oleObj>
              </mc:Choice>
              <mc:Fallback>
                <p:oleObj name="Equation" r:id="rId22" imgW="317225" imgH="2030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4273"/>
                        <a:ext cx="6540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52" name="TextBox 17"/>
          <p:cNvSpPr txBox="1">
            <a:spLocks noChangeArrowheads="1"/>
          </p:cNvSpPr>
          <p:nvPr/>
        </p:nvSpPr>
        <p:spPr bwMode="auto">
          <a:xfrm>
            <a:off x="508663" y="5138739"/>
            <a:ext cx="574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The delta function represents the short-range nuclear force</a:t>
            </a:r>
          </a:p>
        </p:txBody>
      </p:sp>
      <p:sp>
        <p:nvSpPr>
          <p:cNvPr id="368953" name="TextBox 18"/>
          <p:cNvSpPr txBox="1">
            <a:spLocks noChangeArrowheads="1"/>
          </p:cNvSpPr>
          <p:nvPr/>
        </p:nvSpPr>
        <p:spPr bwMode="auto">
          <a:xfrm>
            <a:off x="501650" y="5664394"/>
            <a:ext cx="8172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For details, see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Kim, et al., “Optical Theorem Formulation of Low Energy Nuclear Reactions”,  Phys. Rev.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C 55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, 181 (1997); </a:t>
            </a:r>
            <a:r>
              <a:rPr lang="en-US" dirty="0" smtClean="0">
                <a:solidFill>
                  <a:srgbClr val="1A157D"/>
                </a:solidFill>
                <a:latin typeface="Calibri" pitchFamily="34" charset="0"/>
              </a:rPr>
              <a:t>Kim </a:t>
            </a:r>
            <a:r>
              <a:rPr lang="en-US" dirty="0">
                <a:solidFill>
                  <a:srgbClr val="1A157D"/>
                </a:solidFill>
                <a:latin typeface="Calibri" pitchFamily="34" charset="0"/>
              </a:rPr>
              <a:t>and Zubarev, Fusion Technology </a:t>
            </a:r>
            <a:r>
              <a:rPr lang="en-US" b="1" dirty="0" smtClean="0">
                <a:solidFill>
                  <a:srgbClr val="1A157D"/>
                </a:solidFill>
                <a:latin typeface="Calibri" pitchFamily="34" charset="0"/>
              </a:rPr>
              <a:t>37, </a:t>
            </a:r>
            <a:r>
              <a:rPr lang="en-US" dirty="0" smtClean="0">
                <a:solidFill>
                  <a:srgbClr val="1A157D"/>
                </a:solidFill>
                <a:latin typeface="Calibri" pitchFamily="34" charset="0"/>
              </a:rPr>
              <a:t>151 (2000) </a:t>
            </a:r>
            <a:endParaRPr lang="en-US" dirty="0">
              <a:solidFill>
                <a:srgbClr val="1A157D"/>
              </a:solidFill>
              <a:latin typeface="Calibri" pitchFamily="34" charset="0"/>
            </a:endParaRPr>
          </a:p>
        </p:txBody>
      </p:sp>
      <p:sp>
        <p:nvSpPr>
          <p:cNvPr id="368954" name="TextBox 1"/>
          <p:cNvSpPr txBox="1">
            <a:spLocks noChangeArrowheads="1"/>
          </p:cNvSpPr>
          <p:nvPr/>
        </p:nvSpPr>
        <p:spPr bwMode="auto">
          <a:xfrm>
            <a:off x="236538" y="196850"/>
            <a:ext cx="88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Theoretical Derivation of Reaction Rate for (D+D) fusion in BEC state</a:t>
            </a:r>
          </a:p>
        </p:txBody>
      </p:sp>
    </p:spTree>
    <p:extLst>
      <p:ext uri="{BB962C8B-B14F-4D97-AF65-F5344CB8AC3E}">
        <p14:creationId xmlns:p14="http://schemas.microsoft.com/office/powerpoint/2010/main" val="25416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853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292065"/>
              </p:ext>
            </p:extLst>
          </p:nvPr>
        </p:nvGraphicFramePr>
        <p:xfrm>
          <a:off x="4521200" y="3243388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2" name="Equation" r:id="rId4" imgW="101600" imgH="177800" progId="Equation.3">
                  <p:embed/>
                </p:oleObj>
              </mc:Choice>
              <mc:Fallback>
                <p:oleObj name="Equation" r:id="rId4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243388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858" name="Text Box 6"/>
          <p:cNvSpPr txBox="1">
            <a:spLocks noChangeArrowheads="1"/>
          </p:cNvSpPr>
          <p:nvPr/>
        </p:nvSpPr>
        <p:spPr bwMode="auto">
          <a:xfrm>
            <a:off x="304800" y="382588"/>
            <a:ext cx="79533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+mn-lt"/>
              </a:rPr>
              <a:t>We now seek a reliable approximate solution of        satisfying N-body </a:t>
            </a:r>
            <a:r>
              <a:rPr lang="en-US" sz="2000" b="1" dirty="0" smtClean="0">
                <a:latin typeface="+mn-lt"/>
              </a:rPr>
              <a:t>Schrödinger </a:t>
            </a:r>
            <a:r>
              <a:rPr lang="en-US" sz="2000" b="1" dirty="0">
                <a:latin typeface="+mn-lt"/>
              </a:rPr>
              <a:t>equation</a:t>
            </a:r>
          </a:p>
          <a:p>
            <a:pPr eaLnBrk="0" hangingPunct="0">
              <a:spcBef>
                <a:spcPct val="50000"/>
              </a:spcBef>
            </a:pPr>
            <a:endParaRPr lang="en-US" sz="2200" dirty="0">
              <a:latin typeface="Times" pitchFamily="18" charset="0"/>
            </a:endParaRPr>
          </a:p>
        </p:txBody>
      </p:sp>
      <p:graphicFrame>
        <p:nvGraphicFramePr>
          <p:cNvPr id="371854" name="Object 142"/>
          <p:cNvGraphicFramePr>
            <a:graphicFrameLocks noChangeAspect="1"/>
          </p:cNvGraphicFramePr>
          <p:nvPr/>
        </p:nvGraphicFramePr>
        <p:xfrm>
          <a:off x="2362200" y="1295400"/>
          <a:ext cx="3733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3" name="Equation" r:id="rId6" imgW="2184400" imgH="469900" progId="">
                  <p:embed/>
                </p:oleObj>
              </mc:Choice>
              <mc:Fallback>
                <p:oleObj name="Equation" r:id="rId6" imgW="21844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400"/>
                        <a:ext cx="3733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859" name="Text Box 10"/>
          <p:cNvSpPr txBox="1">
            <a:spLocks noChangeArrowheads="1"/>
          </p:cNvSpPr>
          <p:nvPr/>
        </p:nvSpPr>
        <p:spPr bwMode="auto">
          <a:xfrm>
            <a:off x="8077200" y="990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(1)</a:t>
            </a:r>
          </a:p>
        </p:txBody>
      </p:sp>
      <p:sp>
        <p:nvSpPr>
          <p:cNvPr id="371860" name="Text Box 11"/>
          <p:cNvSpPr txBox="1">
            <a:spLocks noChangeArrowheads="1"/>
          </p:cNvSpPr>
          <p:nvPr/>
        </p:nvSpPr>
        <p:spPr bwMode="auto">
          <a:xfrm>
            <a:off x="80772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(2)</a:t>
            </a:r>
          </a:p>
        </p:txBody>
      </p:sp>
      <p:graphicFrame>
        <p:nvGraphicFramePr>
          <p:cNvPr id="371855" name="Object 143"/>
          <p:cNvGraphicFramePr>
            <a:graphicFrameLocks noChangeAspect="1"/>
          </p:cNvGraphicFramePr>
          <p:nvPr/>
        </p:nvGraphicFramePr>
        <p:xfrm>
          <a:off x="3505200" y="990600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4" name="Equation" r:id="rId8" imgW="698197" imgH="165028" progId="">
                  <p:embed/>
                </p:oleObj>
              </mc:Choice>
              <mc:Fallback>
                <p:oleObj name="Equation" r:id="rId8" imgW="698197" imgH="1650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1828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861" name="Slide Number Placeholder 1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791C4C9-0036-49A4-B7B5-9E840258625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71862" name="Text Box 2"/>
          <p:cNvSpPr txBox="1">
            <a:spLocks noChangeArrowheads="1"/>
          </p:cNvSpPr>
          <p:nvPr/>
        </p:nvSpPr>
        <p:spPr bwMode="auto">
          <a:xfrm>
            <a:off x="250825" y="2195638"/>
            <a:ext cx="8458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Method 1:  Equivalent Linear Two-Body (ELTB)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Method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 b="1" dirty="0" smtClean="0">
                <a:latin typeface="+mn-lt"/>
              </a:rPr>
              <a:t>Kim </a:t>
            </a:r>
            <a:r>
              <a:rPr lang="en-US" sz="1600" b="1" dirty="0">
                <a:latin typeface="+mn-lt"/>
              </a:rPr>
              <a:t>and Zubarev, J. Phys. B: At. Mol. Opt. Phys. 33, 55 (2000); Phys. Rev. A 64, 013603-1 (2000); Phys. Rev.  A 66, 053602 (2002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Method 2:  Mean-Field Theory                                                                                              </a:t>
            </a:r>
            <a:endParaRPr lang="en-US" b="1" dirty="0" smtClean="0">
              <a:solidFill>
                <a:srgbClr val="C00000"/>
              </a:solidFill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600" b="1" dirty="0" smtClean="0">
                <a:latin typeface="+mn-lt"/>
              </a:rPr>
              <a:t>Kim </a:t>
            </a:r>
            <a:r>
              <a:rPr lang="en-US" sz="1600" b="1" dirty="0">
                <a:latin typeface="+mn-lt"/>
              </a:rPr>
              <a:t>and Zubarev, Italian Physical Society Proceedings 70, 375 (2000); Phys. Rev. A 64, 013603-1 (2000</a:t>
            </a:r>
            <a:r>
              <a:rPr lang="en-US" sz="1600" b="1" dirty="0" smtClean="0">
                <a:latin typeface="+mn-lt"/>
              </a:rPr>
              <a:t>)</a:t>
            </a:r>
            <a:endParaRPr lang="en-US" sz="1600" b="1" dirty="0">
              <a:latin typeface="+mn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" y="2057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1856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512915"/>
              </p:ext>
            </p:extLst>
          </p:nvPr>
        </p:nvGraphicFramePr>
        <p:xfrm>
          <a:off x="5486400" y="457200"/>
          <a:ext cx="4651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5" name="Equation" r:id="rId10" imgW="177480" imgH="164880" progId="">
                  <p:embed/>
                </p:oleObj>
              </mc:Choice>
              <mc:Fallback>
                <p:oleObj name="Equation" r:id="rId10" imgW="1774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4651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864" name="TextBox 9"/>
          <p:cNvSpPr txBox="1">
            <a:spLocks noChangeArrowheads="1"/>
          </p:cNvSpPr>
          <p:nvPr/>
        </p:nvSpPr>
        <p:spPr bwMode="auto">
          <a:xfrm>
            <a:off x="304800" y="4411631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These two are two independent </a:t>
            </a:r>
            <a:r>
              <a:rPr lang="en-US" sz="2000" b="1" dirty="0" smtClean="0">
                <a:latin typeface="Calibri" pitchFamily="34" charset="0"/>
              </a:rPr>
              <a:t>theoretical methods, developed </a:t>
            </a:r>
            <a:r>
              <a:rPr lang="en-US" sz="2000" b="1" dirty="0">
                <a:latin typeface="Calibri" pitchFamily="34" charset="0"/>
              </a:rPr>
              <a:t>to investigate the atomic BEC systems. 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Both methods provided reliable theoretical descriptions of experimental data for the atomic BEC systems (</a:t>
            </a:r>
            <a:r>
              <a:rPr lang="en-US" sz="2000" b="1" baseline="30000" dirty="0">
                <a:latin typeface="Calibri" pitchFamily="34" charset="0"/>
              </a:rPr>
              <a:t>7</a:t>
            </a:r>
            <a:r>
              <a:rPr lang="en-US" sz="2000" b="1" dirty="0">
                <a:latin typeface="Calibri" pitchFamily="34" charset="0"/>
              </a:rPr>
              <a:t>Li, </a:t>
            </a:r>
            <a:r>
              <a:rPr lang="en-US" sz="2000" b="1" baseline="30000" dirty="0">
                <a:latin typeface="Calibri" pitchFamily="34" charset="0"/>
              </a:rPr>
              <a:t>23</a:t>
            </a:r>
            <a:r>
              <a:rPr lang="en-US" sz="2000" b="1" dirty="0">
                <a:latin typeface="Calibri" pitchFamily="34" charset="0"/>
              </a:rPr>
              <a:t>Na,</a:t>
            </a:r>
            <a:r>
              <a:rPr lang="en-US" sz="2000" b="1" baseline="30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and </a:t>
            </a:r>
            <a:r>
              <a:rPr lang="en-US" sz="2000" b="1" baseline="30000" dirty="0">
                <a:latin typeface="Calibri" pitchFamily="34" charset="0"/>
              </a:rPr>
              <a:t> 87</a:t>
            </a:r>
            <a:r>
              <a:rPr lang="en-US" sz="2000" b="1" dirty="0">
                <a:latin typeface="Calibri" pitchFamily="34" charset="0"/>
              </a:rPr>
              <a:t>Rb),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>
                <a:latin typeface="Calibri" pitchFamily="34" charset="0"/>
              </a:rPr>
              <a:t>We used both methods to calculate the reaction rates for DD fusion </a:t>
            </a:r>
            <a:r>
              <a:rPr lang="en-US" sz="2000" b="1" dirty="0" smtClean="0">
                <a:latin typeface="Calibri" pitchFamily="34" charset="0"/>
              </a:rPr>
              <a:t>using     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(agree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within  a factor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of 2!!)</a:t>
            </a: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371857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52356"/>
              </p:ext>
            </p:extLst>
          </p:nvPr>
        </p:nvGraphicFramePr>
        <p:xfrm>
          <a:off x="1295400" y="6033123"/>
          <a:ext cx="46513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6" name="Equation" r:id="rId12" imgW="177480" imgH="164880" progId="">
                  <p:embed/>
                </p:oleObj>
              </mc:Choice>
              <mc:Fallback>
                <p:oleObj name="Equation" r:id="rId12" imgW="1774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33123"/>
                        <a:ext cx="46513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50825" y="4288519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862" grpId="0"/>
      <p:bldP spid="3718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00" name="Rectangle 2"/>
          <p:cNvSpPr>
            <a:spLocks noChangeArrowheads="1"/>
          </p:cNvSpPr>
          <p:nvPr/>
        </p:nvSpPr>
        <p:spPr bwMode="auto">
          <a:xfrm>
            <a:off x="762000" y="1371600"/>
            <a:ext cx="7315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+mn-lt"/>
              </a:rPr>
              <a:t>							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+mn-lt"/>
              </a:rPr>
              <a:t>                                                          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+mn-lt"/>
            </a:endParaRPr>
          </a:p>
        </p:txBody>
      </p:sp>
      <p:graphicFrame>
        <p:nvGraphicFramePr>
          <p:cNvPr id="202897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816297"/>
              </p:ext>
            </p:extLst>
          </p:nvPr>
        </p:nvGraphicFramePr>
        <p:xfrm>
          <a:off x="2362200" y="2590800"/>
          <a:ext cx="41910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0" name="Equation" r:id="rId3" imgW="2387600" imgH="393700" progId="">
                  <p:embed/>
                </p:oleObj>
              </mc:Choice>
              <mc:Fallback>
                <p:oleObj name="Equation" r:id="rId3" imgW="2387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419100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901" name="TextBox 7"/>
          <p:cNvSpPr txBox="1">
            <a:spLocks noChangeArrowheads="1"/>
          </p:cNvSpPr>
          <p:nvPr/>
        </p:nvSpPr>
        <p:spPr bwMode="auto">
          <a:xfrm>
            <a:off x="1219200" y="381000"/>
            <a:ext cx="5972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+mn-lt"/>
                <a:cs typeface="Times New Roman" pitchFamily="18" charset="0"/>
              </a:rPr>
              <a:t> Reaction Rates for Large N</a:t>
            </a:r>
          </a:p>
        </p:txBody>
      </p:sp>
      <p:graphicFrame>
        <p:nvGraphicFramePr>
          <p:cNvPr id="202898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410850"/>
              </p:ext>
            </p:extLst>
          </p:nvPr>
        </p:nvGraphicFramePr>
        <p:xfrm>
          <a:off x="2209800" y="1828800"/>
          <a:ext cx="45720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1" name="Equation" r:id="rId5" imgW="2425700" imgH="419100" progId="Equation.DSMT4">
                  <p:embed/>
                </p:oleObj>
              </mc:Choice>
              <mc:Fallback>
                <p:oleObj name="Equation" r:id="rId5" imgW="2425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45720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902" name="Rectangle 8"/>
          <p:cNvSpPr>
            <a:spLocks noChangeArrowheads="1"/>
          </p:cNvSpPr>
          <p:nvPr/>
        </p:nvSpPr>
        <p:spPr bwMode="auto">
          <a:xfrm>
            <a:off x="1240970" y="3429000"/>
            <a:ext cx="6836229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+mn-lt"/>
              </a:rPr>
              <a:t>where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2200" dirty="0">
                <a:solidFill>
                  <a:schemeClr val="accent2"/>
                </a:solidFill>
                <a:latin typeface="+mn-lt"/>
              </a:rPr>
              <a:t>                                                                                                                    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S </a:t>
            </a:r>
            <a:r>
              <a:rPr lang="en-US" sz="2000" dirty="0">
                <a:latin typeface="+mn-lt"/>
              </a:rPr>
              <a:t>is the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S</a:t>
            </a:r>
            <a:r>
              <a:rPr lang="en-US" sz="2000" dirty="0">
                <a:latin typeface="+mn-lt"/>
              </a:rPr>
              <a:t>-factor in units of </a:t>
            </a:r>
            <a:r>
              <a:rPr lang="en-US" sz="2000" dirty="0" err="1">
                <a:latin typeface="+mn-lt"/>
              </a:rPr>
              <a:t>keV</a:t>
            </a:r>
            <a:r>
              <a:rPr lang="en-US" sz="2000" dirty="0">
                <a:latin typeface="+mn-lt"/>
              </a:rPr>
              <a:t>-barn, </a:t>
            </a:r>
            <a:r>
              <a:rPr lang="en-US" sz="2000" dirty="0" smtClean="0">
                <a:latin typeface="+mn-lt"/>
              </a:rPr>
              <a:t>proportional to nuclear   force strength                                                                                         </a:t>
            </a:r>
            <a:r>
              <a:rPr lang="en-US" sz="2000" dirty="0">
                <a:latin typeface="+mn-lt"/>
              </a:rPr>
              <a:t>B = 2</a:t>
            </a:r>
            <a:r>
              <a:rPr lang="en-US" sz="2000" dirty="0">
                <a:latin typeface="+mn-lt"/>
                <a:cs typeface="Times New Roman" pitchFamily="18" charset="0"/>
              </a:rPr>
              <a:t>ħ / (</a:t>
            </a:r>
            <a:r>
              <a:rPr lang="el-GR" sz="2000" dirty="0">
                <a:latin typeface="+mn-lt"/>
                <a:cs typeface="Times New Roman" pitchFamily="18" charset="0"/>
              </a:rPr>
              <a:t>π</a:t>
            </a:r>
            <a:r>
              <a:rPr lang="en-US" sz="2000" dirty="0">
                <a:latin typeface="+mn-lt"/>
                <a:cs typeface="Times New Roman" pitchFamily="18" charset="0"/>
              </a:rPr>
              <a:t> me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2</a:t>
            </a:r>
            <a:r>
              <a:rPr lang="en-US" sz="2000" dirty="0">
                <a:latin typeface="+mn-lt"/>
                <a:cs typeface="Times New Roman" pitchFamily="18" charset="0"/>
              </a:rPr>
              <a:t>) = 1.4 x 10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-18</a:t>
            </a:r>
            <a:r>
              <a:rPr lang="en-US" sz="2000" dirty="0">
                <a:latin typeface="+mn-lt"/>
                <a:cs typeface="Times New Roman" pitchFamily="18" charset="0"/>
              </a:rPr>
              <a:t> cm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3</a:t>
            </a:r>
            <a:r>
              <a:rPr lang="en-US" sz="2000" dirty="0">
                <a:latin typeface="+mn-lt"/>
                <a:cs typeface="Times New Roman" pitchFamily="18" charset="0"/>
              </a:rPr>
              <a:t>/sec x (</a:t>
            </a:r>
            <a:r>
              <a:rPr lang="en-US" sz="2000" dirty="0" err="1">
                <a:latin typeface="+mn-lt"/>
                <a:cs typeface="Times New Roman" pitchFamily="18" charset="0"/>
              </a:rPr>
              <a:t>keV</a:t>
            </a:r>
            <a:r>
              <a:rPr lang="en-US" sz="2000" dirty="0">
                <a:latin typeface="+mn-lt"/>
                <a:cs typeface="Times New Roman" pitchFamily="18" charset="0"/>
              </a:rPr>
              <a:t>-barn)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-1</a:t>
            </a:r>
            <a:r>
              <a:rPr lang="en-US" sz="2000" dirty="0">
                <a:latin typeface="+mn-lt"/>
                <a:cs typeface="Times New Roman" pitchFamily="18" charset="0"/>
              </a:rPr>
              <a:t>,                          </a:t>
            </a:r>
            <a:r>
              <a:rPr lang="en-US" sz="2000" dirty="0" err="1">
                <a:latin typeface="+mn-lt"/>
                <a:cs typeface="Times New Roman" pitchFamily="18" charset="0"/>
              </a:rPr>
              <a:t>D</a:t>
            </a:r>
            <a:r>
              <a:rPr lang="en-US" sz="2000" baseline="-25000" dirty="0" err="1">
                <a:latin typeface="+mn-lt"/>
                <a:cs typeface="Times New Roman" pitchFamily="18" charset="0"/>
              </a:rPr>
              <a:t>trap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 is the average diameter of the trap,                                              N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D</a:t>
            </a:r>
            <a:r>
              <a:rPr lang="en-US" sz="2000" dirty="0">
                <a:latin typeface="+mn-lt"/>
                <a:cs typeface="Times New Roman" pitchFamily="18" charset="0"/>
              </a:rPr>
              <a:t> is the total number of deuterons,                                                        N is the number of deuterons in a trap, and                                           </a:t>
            </a:r>
            <a:r>
              <a:rPr lang="en-US" sz="2000" dirty="0" err="1">
                <a:latin typeface="+mn-lt"/>
                <a:cs typeface="Times New Roman" pitchFamily="18" charset="0"/>
              </a:rPr>
              <a:t>n</a:t>
            </a:r>
            <a:r>
              <a:rPr lang="en-US" sz="2000" baseline="-25000" dirty="0" err="1">
                <a:latin typeface="+mn-lt"/>
                <a:cs typeface="Times New Roman" pitchFamily="18" charset="0"/>
              </a:rPr>
              <a:t>D</a:t>
            </a:r>
            <a:r>
              <a:rPr lang="en-US" sz="2000" dirty="0">
                <a:latin typeface="+mn-lt"/>
                <a:cs typeface="Times New Roman" pitchFamily="18" charset="0"/>
              </a:rPr>
              <a:t> is the deuteron density.                                                                          </a:t>
            </a:r>
            <a:r>
              <a:rPr lang="en-US" sz="2800" dirty="0">
                <a:solidFill>
                  <a:srgbClr val="A50021"/>
                </a:solidFill>
                <a:latin typeface="+mn-lt"/>
                <a:sym typeface="Symbol" pitchFamily="18" charset="2"/>
              </a:rPr>
              <a:t>S </a:t>
            </a:r>
            <a:r>
              <a:rPr lang="en-US" sz="2800" dirty="0">
                <a:latin typeface="+mn-lt"/>
                <a:sym typeface="Symbol" pitchFamily="18" charset="2"/>
              </a:rPr>
              <a:t>and</a:t>
            </a:r>
            <a:r>
              <a:rPr lang="en-US" sz="2800" dirty="0">
                <a:solidFill>
                  <a:srgbClr val="A50021"/>
                </a:solidFill>
                <a:latin typeface="+mn-lt"/>
                <a:sym typeface="Symbol" pitchFamily="18" charset="2"/>
              </a:rPr>
              <a:t> </a:t>
            </a:r>
            <a:r>
              <a:rPr lang="en-US" sz="2800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 </a:t>
            </a:r>
            <a:r>
              <a:rPr lang="en-US" sz="2800" dirty="0">
                <a:latin typeface="+mn-lt"/>
                <a:sym typeface="Symbol" pitchFamily="18" charset="2"/>
              </a:rPr>
              <a:t>are only two unknown </a:t>
            </a:r>
            <a:r>
              <a:rPr lang="en-US" sz="2800" dirty="0" smtClean="0">
                <a:latin typeface="+mn-lt"/>
                <a:sym typeface="Symbol" pitchFamily="18" charset="2"/>
              </a:rPr>
              <a:t>parameters!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02899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682505"/>
              </p:ext>
            </p:extLst>
          </p:nvPr>
        </p:nvGraphicFramePr>
        <p:xfrm>
          <a:off x="2133600" y="1219200"/>
          <a:ext cx="41132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2" name="Equation" r:id="rId7" imgW="1854200" imgH="482600" progId="">
                  <p:embed/>
                </p:oleObj>
              </mc:Choice>
              <mc:Fallback>
                <p:oleObj name="Equation" r:id="rId7" imgW="18542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19200"/>
                        <a:ext cx="41132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903" name="TextBox 10"/>
          <p:cNvSpPr txBox="1">
            <a:spLocks noChangeArrowheads="1"/>
          </p:cNvSpPr>
          <p:nvPr/>
        </p:nvSpPr>
        <p:spPr bwMode="auto">
          <a:xfrm>
            <a:off x="7696200" y="1219200"/>
            <a:ext cx="44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(3)</a:t>
            </a:r>
          </a:p>
        </p:txBody>
      </p:sp>
      <p:sp>
        <p:nvSpPr>
          <p:cNvPr id="202904" name="TextBox 12"/>
          <p:cNvSpPr txBox="1">
            <a:spLocks noChangeArrowheads="1"/>
          </p:cNvSpPr>
          <p:nvPr/>
        </p:nvSpPr>
        <p:spPr bwMode="auto">
          <a:xfrm>
            <a:off x="7696200" y="1981200"/>
            <a:ext cx="49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 (6)</a:t>
            </a:r>
          </a:p>
        </p:txBody>
      </p:sp>
      <p:sp>
        <p:nvSpPr>
          <p:cNvPr id="202905" name="TextBox 13"/>
          <p:cNvSpPr txBox="1">
            <a:spLocks noChangeArrowheads="1"/>
          </p:cNvSpPr>
          <p:nvPr/>
        </p:nvSpPr>
        <p:spPr bwMode="auto">
          <a:xfrm>
            <a:off x="7772400" y="2743200"/>
            <a:ext cx="44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+mn-lt"/>
              </a:rPr>
              <a:t>(7)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57200" y="965775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" y="3429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rved Right Arrow 21"/>
          <p:cNvSpPr/>
          <p:nvPr/>
        </p:nvSpPr>
        <p:spPr>
          <a:xfrm>
            <a:off x="990600" y="1447800"/>
            <a:ext cx="838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1066800" y="2362200"/>
            <a:ext cx="9144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7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00" name="Rectangle 2"/>
          <p:cNvSpPr>
            <a:spLocks noChangeArrowheads="1"/>
          </p:cNvSpPr>
          <p:nvPr/>
        </p:nvSpPr>
        <p:spPr bwMode="auto">
          <a:xfrm>
            <a:off x="762000" y="1371600"/>
            <a:ext cx="7315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							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                                                          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" pitchFamily="18" charset="0"/>
            </a:endParaRPr>
          </a:p>
        </p:txBody>
      </p:sp>
      <p:graphicFrame>
        <p:nvGraphicFramePr>
          <p:cNvPr id="202897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598989"/>
              </p:ext>
            </p:extLst>
          </p:nvPr>
        </p:nvGraphicFramePr>
        <p:xfrm>
          <a:off x="845261" y="1143000"/>
          <a:ext cx="6720051" cy="110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8" name="Equation" r:id="rId3" imgW="2387600" imgH="393700" progId="">
                  <p:embed/>
                </p:oleObj>
              </mc:Choice>
              <mc:Fallback>
                <p:oleObj name="Equation" r:id="rId3" imgW="23876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61" y="1143000"/>
                        <a:ext cx="6720051" cy="1107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901" name="TextBox 7"/>
          <p:cNvSpPr txBox="1">
            <a:spLocks noChangeArrowheads="1"/>
          </p:cNvSpPr>
          <p:nvPr/>
        </p:nvSpPr>
        <p:spPr bwMode="auto">
          <a:xfrm>
            <a:off x="1219200" y="0"/>
            <a:ext cx="5972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cs typeface="Times New Roman" pitchFamily="18" charset="0"/>
              </a:rPr>
              <a:t>Theoretical</a:t>
            </a:r>
            <a:r>
              <a:rPr lang="en-US" sz="3600" b="1" dirty="0">
                <a:cs typeface="Times New Roman" pitchFamily="18" charset="0"/>
              </a:rPr>
              <a:t> Significance</a:t>
            </a:r>
            <a:br>
              <a:rPr lang="en-US" sz="3600" b="1" dirty="0"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4673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Nuclear </a:t>
            </a:r>
            <a:r>
              <a:rPr lang="en-US" sz="2400" dirty="0"/>
              <a:t>fusion rate R for large N does not depend on the Gamow factor in contrast to the reaction rate for nuclear fusion in free </a:t>
            </a:r>
            <a:r>
              <a:rPr lang="en-US" sz="2400" dirty="0" smtClean="0"/>
              <a:t>space!  </a:t>
            </a:r>
            <a:r>
              <a:rPr lang="en-US" sz="2400" dirty="0" smtClean="0">
                <a:solidFill>
                  <a:srgbClr val="C00000"/>
                </a:solidFill>
              </a:rPr>
              <a:t>(Miracle #1)</a:t>
            </a:r>
            <a:endParaRPr lang="en-US" sz="2400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This provides theoretical explanation of  Coulomb barrier suppression for large 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Simple classical physical analogy:  For a spherical uniform charge distribution, the Coulomb field diminishes toward the center and vanishes at the </a:t>
            </a:r>
            <a:r>
              <a:rPr lang="en-US" sz="2400" dirty="0" smtClean="0"/>
              <a:t>center.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5715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BECNF theory can explain the following experimental observations either qualitatively or  quantitatively.</a:t>
            </a:r>
            <a:r>
              <a:rPr lang="en-US" sz="1800" b="1" dirty="0">
                <a:cs typeface="Times New Roman" pitchFamily="18" charset="0"/>
              </a:rPr>
              <a:t/>
            </a:r>
            <a:br>
              <a:rPr lang="en-US" sz="1800" b="1" dirty="0"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761999"/>
          </a:xfrm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1800" b="1" dirty="0" smtClean="0">
                <a:cs typeface="Times New Roman" pitchFamily="18" charset="0"/>
              </a:rPr>
              <a:t>Experimental Observations from both electrolysis and gas loading experiments (as of 2011, not complete) (over several hundred publications):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600" b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b="1" dirty="0" smtClean="0"/>
          </a:p>
        </p:txBody>
      </p:sp>
      <p:sp>
        <p:nvSpPr>
          <p:cNvPr id="53043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0D5D1A-2A9C-4176-9407-719DF5FF3040}" type="slidenum">
              <a:rPr lang="en-US" sz="1200">
                <a:latin typeface="+mn-lt"/>
              </a:rPr>
              <a:pPr algn="r"/>
              <a:t>15</a:t>
            </a:fld>
            <a:endParaRPr lang="en-US" sz="120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50" y="18288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[1]  The Coulomb barrier between two deuterons is </a:t>
            </a:r>
            <a:r>
              <a:rPr lang="en-US" sz="2000" dirty="0" smtClean="0">
                <a:cs typeface="Times New Roman" pitchFamily="18" charset="0"/>
              </a:rPr>
              <a:t>suppressed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(Miracle  #1)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[2]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Production of nuclear ashes with anomalous </a:t>
            </a:r>
            <a:r>
              <a:rPr lang="en-US" sz="2000" dirty="0" smtClean="0">
                <a:cs typeface="Times New Roman" pitchFamily="18" charset="0"/>
              </a:rPr>
              <a:t>low rates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dirty="0" smtClean="0">
                <a:cs typeface="Times New Roman" pitchFamily="18" charset="0"/>
              </a:rPr>
              <a:t>R(T</a:t>
            </a:r>
            <a:r>
              <a:rPr lang="en-US" sz="2000" dirty="0">
                <a:cs typeface="Times New Roman" pitchFamily="18" charset="0"/>
              </a:rPr>
              <a:t>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He) and R(n)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#2)</a:t>
            </a:r>
            <a:endParaRPr lang="en-US" sz="2000" dirty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] 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 production commensurate with excess heat production, no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23.8 MeV  gamma ray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549" y="3460016"/>
            <a:ext cx="830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cs typeface="Times New Roman" pitchFamily="18" charset="0"/>
              </a:rPr>
              <a:t>[4]  Excess heat production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(the amount of excess heat indicates its nuclear origin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US" sz="2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[5]  </a:t>
            </a:r>
            <a:r>
              <a:rPr lang="en-US" sz="2000" dirty="0">
                <a:cs typeface="Times New Roman" pitchFamily="18" charset="0"/>
              </a:rPr>
              <a:t>More tritium is produced than neutron R(T) &gt;&gt; R(n)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[6]  </a:t>
            </a:r>
            <a:r>
              <a:rPr lang="en-US" sz="2000" dirty="0">
                <a:cs typeface="Times New Roman" pitchFamily="18" charset="0"/>
              </a:rPr>
              <a:t>Production of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hot spots and micro-scale craters </a:t>
            </a:r>
            <a:r>
              <a:rPr lang="en-US" sz="2000" dirty="0">
                <a:cs typeface="Times New Roman" pitchFamily="18" charset="0"/>
              </a:rPr>
              <a:t>on metal </a:t>
            </a:r>
            <a:r>
              <a:rPr lang="en-US" sz="2000" dirty="0" smtClean="0">
                <a:cs typeface="Times New Roman" pitchFamily="18" charset="0"/>
              </a:rPr>
              <a:t>surface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4950" y="4913685"/>
            <a:ext cx="8060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[7]  Detection of radiations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8]  “Heat-after-death”</a:t>
            </a:r>
            <a:endParaRPr lang="en-US" sz="2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9]  Requirement of deuteron mobility (D/</a:t>
            </a:r>
            <a:r>
              <a:rPr lang="en-US" sz="2000" dirty="0" err="1">
                <a:cs typeface="Times New Roman" pitchFamily="18" charset="0"/>
              </a:rPr>
              <a:t>Pd</a:t>
            </a:r>
            <a:r>
              <a:rPr lang="en-US" sz="2000" dirty="0">
                <a:cs typeface="Times New Roman" pitchFamily="18" charset="0"/>
              </a:rPr>
              <a:t>  &gt; 0.9, electric current, pressure gradient, etc.)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10]  Requirement of deuterium purity (H/D &lt;&lt; 1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66131"/>
            <a:ext cx="4144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Deuteron fusion reactions in metal:</a:t>
            </a:r>
          </a:p>
          <a:p>
            <a:r>
              <a:rPr lang="en-US" dirty="0" smtClean="0"/>
              <a:t>[4]  D + 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aseline="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He </a:t>
            </a: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dirty="0">
                <a:cs typeface="Times New Roman" pitchFamily="18" charset="0"/>
              </a:rPr>
              <a:t>23.847 MeV	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643633"/>
              </p:ext>
            </p:extLst>
          </p:nvPr>
        </p:nvGraphicFramePr>
        <p:xfrm>
          <a:off x="904033" y="986081"/>
          <a:ext cx="7591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10" name="Equation" r:id="rId3" imgW="3924300" imgH="241300" progId="Equation.DSMT4">
                  <p:embed/>
                </p:oleObj>
              </mc:Choice>
              <mc:Fallback>
                <p:oleObj name="Equation" r:id="rId3" imgW="392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033" y="986081"/>
                        <a:ext cx="75914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exit channels [1] and [2] are </a:t>
            </a:r>
            <a:r>
              <a:rPr lang="en-US" dirty="0"/>
              <a:t>expected to have much lower probabilities than that of the exit channel </a:t>
            </a:r>
            <a:r>
              <a:rPr lang="en-US" dirty="0" smtClean="0"/>
              <a:t>[4] </a:t>
            </a:r>
            <a:r>
              <a:rPr lang="en-US" dirty="0"/>
              <a:t>since both </a:t>
            </a:r>
            <a:r>
              <a:rPr lang="en-US" dirty="0" smtClean="0"/>
              <a:t>[1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[2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involve centrifugal and Coulomb barrier transmissions of exit particles in the exit channels, while </a:t>
            </a:r>
            <a:r>
              <a:rPr lang="en-US" dirty="0" smtClean="0"/>
              <a:t>[4</a:t>
            </a:r>
            <a:r>
              <a:rPr lang="en-US" dirty="0"/>
              <a:t>]</a:t>
            </a:r>
            <a:r>
              <a:rPr lang="en-US" dirty="0" smtClean="0"/>
              <a:t> does </a:t>
            </a:r>
            <a:r>
              <a:rPr lang="en-US" dirty="0"/>
              <a:t>not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C00000"/>
                </a:solidFill>
              </a:rPr>
              <a:t>(Miracle #2)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26" y="3918677"/>
            <a:ext cx="4756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Other open exit channels are suppressed: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            [</a:t>
            </a:r>
            <a:r>
              <a:rPr lang="en-US" dirty="0">
                <a:cs typeface="Times New Roman" pitchFamily="18" charset="0"/>
              </a:rPr>
              <a:t>1]   D + D→ p + T + 4.033 MeV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dirty="0" smtClean="0">
                <a:cs typeface="Times New Roman" pitchFamily="18" charset="0"/>
              </a:rPr>
              <a:t>            [</a:t>
            </a:r>
            <a:r>
              <a:rPr lang="en-US" dirty="0">
                <a:cs typeface="Times New Roman" pitchFamily="18" charset="0"/>
              </a:rPr>
              <a:t>2]   D + D→ n + </a:t>
            </a:r>
            <a:r>
              <a:rPr lang="en-US" baseline="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He + 3.270 MeV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2068" y="3233171"/>
            <a:ext cx="742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This  mechanism can provide an explanation for constraints imposed on the secondary reactions by energetic </a:t>
            </a:r>
            <a:r>
              <a:rPr lang="en-US" baseline="30000" dirty="0" smtClean="0"/>
              <a:t>4</a:t>
            </a:r>
            <a:r>
              <a:rPr lang="en-US" dirty="0" smtClean="0"/>
              <a:t>He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226" y="2367466"/>
            <a:ext cx="527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Average Kinetic Energy &lt;T&gt; per deuteron: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259190"/>
              </p:ext>
            </p:extLst>
          </p:nvPr>
        </p:nvGraphicFramePr>
        <p:xfrm>
          <a:off x="1287462" y="2559378"/>
          <a:ext cx="5921375" cy="73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11" name="Equation" r:id="rId5" imgW="2234230" imgH="355446" progId="Equation.DSMT4">
                  <p:embed/>
                </p:oleObj>
              </mc:Choice>
              <mc:Fallback>
                <p:oleObj name="Equation" r:id="rId5" imgW="2234230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2" y="2559378"/>
                        <a:ext cx="5921375" cy="733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1092" y="1524000"/>
            <a:ext cx="7911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Times New Roman" pitchFamily="18" charset="0"/>
              </a:rPr>
              <a:t>where</a:t>
            </a:r>
            <a:r>
              <a:rPr lang="en-US" sz="2000" b="1" dirty="0">
                <a:latin typeface="+mn-lt"/>
                <a:cs typeface="Times New Roman" pitchFamily="18" charset="0"/>
              </a:rPr>
              <a:t> </a:t>
            </a:r>
            <a:r>
              <a:rPr lang="el-GR" sz="2000" b="1" dirty="0">
                <a:latin typeface="+mn-lt"/>
                <a:cs typeface="Times New Roman" pitchFamily="18" charset="0"/>
              </a:rPr>
              <a:t>ψ</a:t>
            </a:r>
            <a:r>
              <a:rPr lang="en-US" sz="2000" b="1" baseline="-25000" dirty="0">
                <a:latin typeface="+mn-lt"/>
                <a:cs typeface="Times New Roman" pitchFamily="18" charset="0"/>
              </a:rPr>
              <a:t>BEC</a:t>
            </a:r>
            <a:r>
              <a:rPr lang="en-US" sz="2000" b="1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is the Bose-Einstein condensate ground-state (a coherent quantum state) with N deuterons, and </a:t>
            </a:r>
            <a:r>
              <a:rPr lang="el-GR" sz="2000" dirty="0">
                <a:latin typeface="+mn-lt"/>
                <a:cs typeface="Times New Roman" pitchFamily="18" charset="0"/>
              </a:rPr>
              <a:t>ψ</a:t>
            </a:r>
            <a:r>
              <a:rPr lang="en-US" sz="2000" dirty="0">
                <a:latin typeface="+mn-lt"/>
                <a:cs typeface="Times New Roman" pitchFamily="18" charset="0"/>
              </a:rPr>
              <a:t>* are continuum final states.  </a:t>
            </a:r>
          </a:p>
        </p:txBody>
      </p:sp>
    </p:spTree>
    <p:extLst>
      <p:ext uri="{BB962C8B-B14F-4D97-AF65-F5344CB8AC3E}">
        <p14:creationId xmlns:p14="http://schemas.microsoft.com/office/powerpoint/2010/main" val="4753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801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9F9B7-CF84-4416-9306-F8D5DFF27AD4}" type="slidenum">
              <a:rPr lang="en-US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78963" name="Rectangle 1"/>
          <p:cNvSpPr>
            <a:spLocks noChangeArrowheads="1"/>
          </p:cNvSpPr>
          <p:nvPr/>
        </p:nvSpPr>
        <p:spPr bwMode="auto">
          <a:xfrm>
            <a:off x="179388" y="457200"/>
            <a:ext cx="86820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2400" b="1" dirty="0" smtClean="0">
                <a:latin typeface="+mn-lt"/>
                <a:cs typeface="Times New Roman" pitchFamily="18" charset="0"/>
              </a:rPr>
              <a:t>For </a:t>
            </a:r>
            <a:r>
              <a:rPr lang="en-US" sz="2400" b="1" dirty="0">
                <a:latin typeface="+mn-lt"/>
                <a:cs typeface="Times New Roman" pitchFamily="18" charset="0"/>
              </a:rPr>
              <a:t>a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single </a:t>
            </a:r>
            <a:r>
              <a:rPr lang="en-US" sz="2400" b="1" dirty="0">
                <a:latin typeface="+mn-lt"/>
                <a:cs typeface="Times New Roman" pitchFamily="18" charset="0"/>
              </a:rPr>
              <a:t>metal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particle containing </a:t>
            </a:r>
            <a:r>
              <a:rPr lang="en-US" sz="2400" b="1" dirty="0">
                <a:latin typeface="+mn-lt"/>
                <a:cs typeface="Times New Roman" pitchFamily="18" charset="0"/>
              </a:rPr>
              <a:t>N deuterons, we 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have                                </a:t>
            </a:r>
            <a:r>
              <a:rPr lang="en-US" sz="2400" dirty="0"/>
              <a:t> </a:t>
            </a:r>
            <a:r>
              <a:rPr lang="en-US" sz="2400" dirty="0" smtClean="0"/>
              <a:t>   [4]  D </a:t>
            </a:r>
            <a:r>
              <a:rPr lang="en-US" sz="2400" dirty="0"/>
              <a:t>+ D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aseline="30000" dirty="0">
                <a:cs typeface="Times New Roman" pitchFamily="18" charset="0"/>
              </a:rPr>
              <a:t>4</a:t>
            </a:r>
            <a:r>
              <a:rPr lang="en-US" sz="2400" dirty="0">
                <a:cs typeface="Times New Roman" pitchFamily="18" charset="0"/>
              </a:rPr>
              <a:t>He + 23.847 MeV</a:t>
            </a:r>
            <a:endParaRPr lang="en-US" sz="2400" b="1" dirty="0" smtClean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SzPct val="70000"/>
            </a:pPr>
            <a:endParaRPr lang="en-US" sz="24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37895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39893"/>
              </p:ext>
            </p:extLst>
          </p:nvPr>
        </p:nvGraphicFramePr>
        <p:xfrm>
          <a:off x="823913" y="1190625"/>
          <a:ext cx="7591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79" name="Equation" r:id="rId3" imgW="3924000" imgH="241200" progId="Equation.DSMT4">
                  <p:embed/>
                </p:oleObj>
              </mc:Choice>
              <mc:Fallback>
                <p:oleObj name="Equation" r:id="rId3" imgW="3924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190625"/>
                        <a:ext cx="75914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5" name="Rectangle 5"/>
          <p:cNvSpPr>
            <a:spLocks noChangeArrowheads="1"/>
          </p:cNvSpPr>
          <p:nvPr/>
        </p:nvSpPr>
        <p:spPr bwMode="auto">
          <a:xfrm>
            <a:off x="250825" y="1676400"/>
            <a:ext cx="87407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+mn-lt"/>
              </a:rPr>
              <a:t>Total momentum </a:t>
            </a:r>
            <a:r>
              <a:rPr lang="en-US" sz="2400" b="1" dirty="0" smtClean="0">
                <a:latin typeface="+mn-lt"/>
              </a:rPr>
              <a:t>conservation</a:t>
            </a:r>
            <a:r>
              <a:rPr lang="en-US" sz="2400" b="1" dirty="0">
                <a:latin typeface="+mn-lt"/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(Miracle </a:t>
            </a:r>
            <a:r>
              <a:rPr lang="en-US" sz="2000" b="1" dirty="0" smtClean="0">
                <a:solidFill>
                  <a:srgbClr val="C00000"/>
                </a:solidFill>
              </a:rPr>
              <a:t>#3)</a:t>
            </a:r>
            <a:r>
              <a:rPr lang="en-US" sz="2000" b="1" dirty="0" smtClean="0">
                <a:latin typeface="+mn-lt"/>
              </a:rPr>
              <a:t>:  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       </a:t>
            </a:r>
            <a:r>
              <a:rPr lang="en-US" sz="2400" dirty="0" smtClean="0">
                <a:latin typeface="+mn-lt"/>
              </a:rPr>
              <a:t> Initial </a:t>
            </a:r>
            <a:r>
              <a:rPr lang="en-US" sz="2400" dirty="0">
                <a:latin typeface="+mn-lt"/>
              </a:rPr>
              <a:t>total momentum:</a:t>
            </a:r>
          </a:p>
          <a:p>
            <a:pPr>
              <a:buSzPct val="70000"/>
            </a:pPr>
            <a:r>
              <a:rPr lang="en-US" sz="2400" dirty="0">
                <a:latin typeface="+mn-lt"/>
                <a:cs typeface="Times New Roman" pitchFamily="18" charset="0"/>
              </a:rPr>
              <a:t>        Final total momentum:</a:t>
            </a:r>
          </a:p>
          <a:p>
            <a:pPr>
              <a:buSzPct val="70000"/>
              <a:buFont typeface="Wingdings 2" pitchFamily="18" charset="2"/>
              <a:buNone/>
            </a:pP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78966" name="Slide Number Placeholder 5"/>
          <p:cNvSpPr txBox="1">
            <a:spLocks noGrp="1"/>
          </p:cNvSpPr>
          <p:nvPr/>
        </p:nvSpPr>
        <p:spPr bwMode="auto">
          <a:xfrm>
            <a:off x="6553200" y="64801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DF2D50-A00A-4D53-A965-08FD9265A66B}" type="slidenum">
              <a:rPr lang="en-US" sz="1200">
                <a:solidFill>
                  <a:srgbClr val="898989"/>
                </a:solidFill>
                <a:latin typeface="+mn-lt"/>
              </a:rPr>
              <a:pPr algn="r"/>
              <a:t>17</a:t>
            </a:fld>
            <a:endParaRPr lang="en-US" sz="120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378959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752845"/>
              </p:ext>
            </p:extLst>
          </p:nvPr>
        </p:nvGraphicFramePr>
        <p:xfrm>
          <a:off x="4114800" y="2043589"/>
          <a:ext cx="1692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0" name="Equation" r:id="rId5" imgW="787320" imgH="215640" progId="">
                  <p:embed/>
                </p:oleObj>
              </mc:Choice>
              <mc:Fallback>
                <p:oleObj name="Equation" r:id="rId5" imgW="787320" imgH="21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43589"/>
                        <a:ext cx="16922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182585"/>
              </p:ext>
            </p:extLst>
          </p:nvPr>
        </p:nvGraphicFramePr>
        <p:xfrm>
          <a:off x="4038600" y="2430304"/>
          <a:ext cx="2755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81" name="Equation" r:id="rId7" imgW="1282680" imgH="215640" progId="">
                  <p:embed/>
                </p:oleObj>
              </mc:Choice>
              <mc:Fallback>
                <p:oleObj name="Equation" r:id="rId7" imgW="1282680" imgH="21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0304"/>
                        <a:ext cx="27559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705" y="2819400"/>
            <a:ext cx="792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US" sz="2400" dirty="0" smtClean="0">
                <a:cs typeface="Times New Roman" pitchFamily="18" charset="0"/>
              </a:rPr>
              <a:t>Excess </a:t>
            </a:r>
            <a:r>
              <a:rPr lang="en-US" sz="2400" dirty="0">
                <a:cs typeface="Times New Roman" pitchFamily="18" charset="0"/>
              </a:rPr>
              <a:t>energy (Q value) is absorbed by the BEC state and shared by (N-2) deuterons and reaction products</a:t>
            </a:r>
            <a:r>
              <a:rPr lang="en-US" sz="2400" baseline="30000" dirty="0"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He, etc.)</a:t>
            </a:r>
          </a:p>
          <a:p>
            <a:pPr>
              <a:buSzPct val="70000"/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 Star-like symmetric 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icro/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nano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-scale explosion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83" y="4495800"/>
            <a:ext cx="85637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This implies that the BEC state of deuterons in the micro/</a:t>
            </a:r>
            <a:r>
              <a:rPr lang="en-US" sz="2200" dirty="0" err="1" smtClean="0"/>
              <a:t>nano</a:t>
            </a:r>
            <a:r>
              <a:rPr lang="en-US" sz="2200" dirty="0" smtClean="0"/>
              <a:t> scale metal particle is destroyed once a DD fusion occurs.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This provides a prediction that the fusion rate  for smaller particles per unit volume will be larger than that for larger particles per unit volume.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09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8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3" grpId="0"/>
      <p:bldP spid="378965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0505-7902-4868-9506-89F58A93B1E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9941" name="Picture 2" descr="US3-6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US-1-17-b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ET-US1-11-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539750" y="0"/>
            <a:ext cx="8153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effectLst/>
                <a:latin typeface="Calibri" pitchFamily="34" charset="0"/>
                <a:cs typeface="Arial" charset="0"/>
              </a:rPr>
              <a:t>SEM images from Energetic Technologies Ltd. in Omer, Israel  </a:t>
            </a:r>
            <a:endParaRPr lang="en-US" sz="1800">
              <a:effectLst/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en-US" sz="1800">
                <a:effectLst/>
                <a:latin typeface="Calibri" pitchFamily="34" charset="0"/>
                <a:cs typeface="Arial" charset="0"/>
              </a:rPr>
              <a:t>Micro-craters produced in PdD metal in an electrolysis system held at 50 C in which excess heat and helium was produced.   A control cell with PdH did not produce excess heat, helium  or micro-craters.  The example in the upper left-hand SEM picture is a crater of 4 micron diameter and 6 micron depth.</a:t>
            </a:r>
          </a:p>
          <a:p>
            <a:pPr eaLnBrk="1" hangingPunct="1"/>
            <a:endParaRPr lang="en-US" sz="1800">
              <a:effectLst/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2" descr="US2-06-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267200"/>
            <a:ext cx="25669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My Documents\Energetics\EDS-SEM\Results\15.11.07\US3-03\US3-03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2672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:\My Documents\Energetics\EDS-SEM\Results\28.8.07-US3-01\US3-01-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566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8EB33D-0B73-4A44-B60A-911E3D13A847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195513" y="3357563"/>
            <a:ext cx="798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D=4 </a:t>
            </a:r>
            <a:r>
              <a:rPr lang="en-US" b="1">
                <a:solidFill>
                  <a:srgbClr val="FFFF00"/>
                </a:solidFill>
                <a:effectLst/>
                <a:latin typeface="Symbol" pitchFamily="18" charset="2"/>
                <a:cs typeface="Arial" charset="0"/>
                <a:sym typeface="Symbol" pitchFamily="18" charset="2"/>
              </a:rPr>
              <a:t></a:t>
            </a:r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5411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6/4/10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F02C-E6B7-4C32-B13F-41B4FE51C9C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400" smtClean="0"/>
              <a:t>SEM Images Obtained for a Cathode Subjected to an E-Field Showing Micro-Crater Features</a:t>
            </a:r>
          </a:p>
        </p:txBody>
      </p:sp>
      <p:pic>
        <p:nvPicPr>
          <p:cNvPr id="37895" name="Picture 5" descr="CFSample6203-25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2738"/>
            <a:ext cx="327660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6" descr="CFSample6203-14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3338"/>
            <a:ext cx="34290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4427538" y="4005263"/>
            <a:ext cx="3810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>
                <a:effectLst/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effectLst/>
                <a:latin typeface="Calibri" pitchFamily="34" charset="0"/>
                <a:cs typeface="Arial" charset="0"/>
              </a:rPr>
              <a:t>All data and images are from Navy SPAWAR’s released data, presented at the American Chemical Society Meeting in March, 2009.   </a:t>
            </a:r>
          </a:p>
          <a:p>
            <a:pPr eaLnBrk="1" hangingPunct="1">
              <a:buFontTx/>
              <a:buChar char="•"/>
            </a:pPr>
            <a:r>
              <a:rPr lang="en-US" sz="1600">
                <a:effectLst/>
                <a:latin typeface="Calibri" pitchFamily="34" charset="0"/>
                <a:cs typeface="Arial" charset="0"/>
              </a:rPr>
              <a:t> Included here with the permission of Dr. Larry Forsley of the SPAWAR collaboration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600">
              <a:effectLst/>
              <a:latin typeface="Calibri" pitchFamily="34" charset="0"/>
              <a:cs typeface="Arial" charset="0"/>
            </a:endParaRPr>
          </a:p>
          <a:p>
            <a:pPr eaLnBrk="1" hangingPunct="1"/>
            <a:endParaRPr lang="en-US" sz="1800"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C391B7-772E-442D-A6C6-6947A4BAD99C}" type="slidenum">
              <a:rPr lang="en-US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37899" name="Picture 2" descr="CFSample6203-11"/>
          <p:cNvPicPr>
            <a:picLocks noChangeAspect="1" noChangeArrowheads="1"/>
          </p:cNvPicPr>
          <p:nvPr/>
        </p:nvPicPr>
        <p:blipFill>
          <a:blip r:embed="rId5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35088"/>
            <a:ext cx="3816350" cy="257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5435600" y="2060575"/>
            <a:ext cx="887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D=50 </a:t>
            </a:r>
            <a:r>
              <a:rPr lang="en-US" b="1">
                <a:solidFill>
                  <a:srgbClr val="FFFF00"/>
                </a:solidFill>
                <a:effectLst/>
                <a:latin typeface="Symbol" pitchFamily="18" charset="2"/>
                <a:cs typeface="Arial" charset="0"/>
                <a:sym typeface="Symbol" pitchFamily="18" charset="2"/>
              </a:rPr>
              <a:t></a:t>
            </a:r>
            <a:r>
              <a:rPr lang="en-US" b="1">
                <a:solidFill>
                  <a:srgbClr val="FFFF00"/>
                </a:solidFill>
                <a:effectLst/>
                <a:latin typeface="Times New Roman" pitchFamily="18" charset="0"/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4409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4" y="1219200"/>
            <a:ext cx="832624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1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10D64-4AFF-412A-80AE-763299EA0DDC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17413" name="Group 24"/>
          <p:cNvGrpSpPr>
            <a:grpSpLocks/>
          </p:cNvGrpSpPr>
          <p:nvPr/>
        </p:nvGrpSpPr>
        <p:grpSpPr bwMode="auto">
          <a:xfrm>
            <a:off x="0" y="0"/>
            <a:ext cx="5943600" cy="3276600"/>
            <a:chOff x="930" y="981"/>
            <a:chExt cx="3877" cy="2635"/>
          </a:xfrm>
        </p:grpSpPr>
        <p:sp>
          <p:nvSpPr>
            <p:cNvPr id="17421" name="Text Box 14"/>
            <p:cNvSpPr txBox="1">
              <a:spLocks noChangeArrowheads="1"/>
            </p:cNvSpPr>
            <p:nvPr/>
          </p:nvSpPr>
          <p:spPr bwMode="auto">
            <a:xfrm>
              <a:off x="3166" y="1116"/>
              <a:ext cx="159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latin typeface="Times New Roman" pitchFamily="18" charset="0"/>
                </a:rPr>
                <a:t>(a) 0.1-</a:t>
              </a:r>
              <a:r>
                <a:rPr lang="en-US" altLang="ja-JP" sz="2000" b="1">
                  <a:latin typeface="Symbol" pitchFamily="18" charset="2"/>
                </a:rPr>
                <a:t>m</a:t>
              </a:r>
              <a:r>
                <a:rPr lang="en-US" altLang="ja-JP" sz="2000" b="1">
                  <a:latin typeface="Times New Roman" pitchFamily="18" charset="0"/>
                </a:rPr>
                <a:t>m</a:t>
              </a:r>
              <a:r>
                <a:rPr lang="en-US" altLang="ja-JP" sz="2000" b="1" i="1">
                  <a:latin typeface="Symbol" pitchFamily="18" charset="2"/>
                </a:rPr>
                <a:t>f</a:t>
              </a:r>
              <a:r>
                <a:rPr lang="en-US" altLang="ja-JP" sz="2000" b="1">
                  <a:latin typeface="Times New Roman" pitchFamily="18" charset="0"/>
                </a:rPr>
                <a:t> Pd</a:t>
              </a:r>
            </a:p>
          </p:txBody>
        </p:sp>
        <p:pic>
          <p:nvPicPr>
            <p:cNvPr id="17422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t="2615" r="31255" b="36613"/>
            <a:stretch>
              <a:fillRect/>
            </a:stretch>
          </p:blipFill>
          <p:spPr bwMode="auto">
            <a:xfrm>
              <a:off x="930" y="981"/>
              <a:ext cx="3877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0" y="3276600"/>
            <a:ext cx="6248400" cy="3581400"/>
            <a:chOff x="909" y="981"/>
            <a:chExt cx="3876" cy="2599"/>
          </a:xfrm>
        </p:grpSpPr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450" y="1117"/>
              <a:ext cx="2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2000" b="1">
                  <a:latin typeface="Times New Roman" pitchFamily="18" charset="0"/>
                </a:rPr>
                <a:t>(c) Mixed oxides of Pd</a:t>
              </a:r>
              <a:r>
                <a:rPr lang="en-US" altLang="ja-JP" sz="2000" b="1">
                  <a:latin typeface="Times New Roman" pitchFamily="18" charset="0"/>
                  <a:sym typeface="Symbol" pitchFamily="18" charset="2"/>
                </a:rPr>
                <a:t>Zr</a:t>
              </a:r>
              <a:endParaRPr lang="en-US" altLang="en-US" sz="2000" b="1">
                <a:latin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1742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t="2637" r="31255" b="36916"/>
            <a:stretch>
              <a:fillRect/>
            </a:stretch>
          </p:blipFill>
          <p:spPr bwMode="auto">
            <a:xfrm>
              <a:off x="909" y="981"/>
              <a:ext cx="3876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6324600" y="228600"/>
            <a:ext cx="2514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  <a:ea typeface="+mj-ea"/>
                <a:cs typeface="Times New Roman" pitchFamily="18" charset="0"/>
              </a:rPr>
              <a:t>A. Kitamura et al./ Physics Letters A 373 (2009) 3109-3112</a:t>
            </a:r>
          </a:p>
        </p:txBody>
      </p:sp>
      <p:sp>
        <p:nvSpPr>
          <p:cNvPr id="17416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8FDDEA-0EE2-4ADD-8CB5-C36D70BE682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214938" y="2857500"/>
            <a:ext cx="3903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(10.7-nm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Pd) &gt; R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(0.1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Pd)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4572000" y="4076700"/>
            <a:ext cx="44275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  <a:buFont typeface="Arial" charset="0"/>
              <a:buChar char="•"/>
            </a:pPr>
            <a:r>
              <a:rPr lang="en-US" sz="1800" b="1"/>
              <a:t>  </a:t>
            </a:r>
            <a:r>
              <a:rPr lang="en-US" sz="2000" b="1"/>
              <a:t>Consistent with Observation [9]: the requirement of deuteron mobility (D/Pd &gt; 0.9,  electric current, pressure gradient, etc.)</a:t>
            </a:r>
          </a:p>
          <a:p>
            <a:pPr>
              <a:spcBef>
                <a:spcPct val="50000"/>
              </a:spcBef>
            </a:pPr>
            <a:endParaRPr lang="en-US" sz="2000" b="1"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0463" y="1528763"/>
              <a:ext cx="2460625" cy="2363787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4983" y="1517963"/>
                <a:ext cx="2485465" cy="238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3225800"/>
              <a:ext cx="525463" cy="793750"/>
            </p14:xfrm>
          </p:contentPart>
        </mc:Choice>
        <mc:Fallback xmlns="">
          <p:pic>
            <p:nvPicPr>
              <p:cNvPr id="1741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5735" y="3220038"/>
                <a:ext cx="543110" cy="813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1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91" name="Title 4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106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+mn-lt"/>
              </a:rPr>
              <a:t>Fraction of Deuterons in the BEC State in Metal at Various Temperatures</a:t>
            </a:r>
          </a:p>
        </p:txBody>
      </p:sp>
      <p:sp>
        <p:nvSpPr>
          <p:cNvPr id="221392" name="Content Placeholder 5"/>
          <p:cNvSpPr>
            <a:spLocks noGrp="1"/>
          </p:cNvSpPr>
          <p:nvPr>
            <p:ph idx="4294967295"/>
          </p:nvPr>
        </p:nvSpPr>
        <p:spPr>
          <a:xfrm>
            <a:off x="381000" y="892629"/>
            <a:ext cx="8382000" cy="3435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à"/>
            </a:pP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For Maxwell-</a:t>
            </a:r>
            <a:r>
              <a:rPr lang="en-US" sz="2400" dirty="0" err="1" smtClean="0">
                <a:cs typeface="Times New Roman" pitchFamily="18" charset="0"/>
                <a:sym typeface="Wingdings" pitchFamily="2" charset="2"/>
              </a:rPr>
              <a:t>Bolzmann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 distribution, </a:t>
            </a:r>
            <a:r>
              <a:rPr lang="en-US" sz="2400" dirty="0" smtClean="0">
                <a:cs typeface="Times New Roman" pitchFamily="18" charset="0"/>
              </a:rPr>
              <a:t>a fraction F(T) of deuterons below the temperature T or </a:t>
            </a:r>
            <a:r>
              <a:rPr lang="en-US" sz="2400" dirty="0" err="1" smtClean="0">
                <a:cs typeface="Times New Roman" pitchFamily="18" charset="0"/>
              </a:rPr>
              <a:t>E</a:t>
            </a:r>
            <a:r>
              <a:rPr lang="en-US" sz="2400" baseline="-25000" dirty="0" err="1" smtClean="0">
                <a:cs typeface="Times New Roman" pitchFamily="18" charset="0"/>
              </a:rPr>
              <a:t>c</a:t>
            </a:r>
            <a:r>
              <a:rPr lang="en-US" sz="2400" dirty="0" smtClean="0">
                <a:cs typeface="Times New Roman" pitchFamily="18" charset="0"/>
              </a:rPr>
              <a:t> satisfying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      can be calculated as: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cs typeface="Times New Roman" pitchFamily="18" charset="0"/>
              </a:rPr>
              <a:t>With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z="2400" dirty="0" smtClean="0">
                <a:cs typeface="Times New Roman" pitchFamily="18" charset="0"/>
              </a:rPr>
              <a:t> F (300</a:t>
            </a:r>
            <a:r>
              <a:rPr lang="en-US" sz="2400" baseline="30000" dirty="0" smtClean="0">
                <a:cs typeface="Times New Roman" pitchFamily="18" charset="0"/>
              </a:rPr>
              <a:t>o </a:t>
            </a:r>
            <a:r>
              <a:rPr lang="en-US" sz="2400" dirty="0" smtClean="0">
                <a:cs typeface="Times New Roman" pitchFamily="18" charset="0"/>
              </a:rPr>
              <a:t>K) = 0.084 (~8.4%)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smtClean="0">
                <a:cs typeface="Times New Roman" pitchFamily="18" charset="0"/>
              </a:rPr>
              <a:t>F(77.3</a:t>
            </a:r>
            <a:r>
              <a:rPr lang="en-US" sz="2400" baseline="30000" dirty="0" smtClean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 K) = ~0.44 (~44%)  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z="2400" dirty="0" smtClean="0">
                <a:cs typeface="Times New Roman" pitchFamily="18" charset="0"/>
              </a:rPr>
              <a:t>F(20.3</a:t>
            </a:r>
            <a:r>
              <a:rPr lang="en-US" sz="2400" baseline="30000" dirty="0" smtClean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 K) = ~0.94 (~94 %) 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sz="2400" dirty="0" smtClean="0">
                <a:cs typeface="Times New Roman" pitchFamily="18" charset="0"/>
              </a:rPr>
              <a:t>F(4.2</a:t>
            </a:r>
            <a:r>
              <a:rPr lang="en-US" sz="2400" baseline="30000" dirty="0" smtClean="0">
                <a:cs typeface="Times New Roman" pitchFamily="18" charset="0"/>
              </a:rPr>
              <a:t>o</a:t>
            </a:r>
            <a:r>
              <a:rPr lang="en-US" sz="2400" dirty="0" smtClean="0">
                <a:cs typeface="Times New Roman" pitchFamily="18" charset="0"/>
              </a:rPr>
              <a:t> K)  =  ~0.99 (~99 %)  </a:t>
            </a:r>
          </a:p>
        </p:txBody>
      </p:sp>
      <p:sp>
        <p:nvSpPr>
          <p:cNvPr id="221393" name="Slide Number Placeholder 8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52027A2-CFC9-4C41-88B2-BB6E661DE846}" type="slidenum">
              <a:rPr lang="en-US" sz="1200">
                <a:latin typeface="+mn-lt"/>
              </a:rPr>
              <a:pPr algn="r"/>
              <a:t>21</a:t>
            </a:fld>
            <a:endParaRPr lang="en-US" sz="1200">
              <a:latin typeface="+mn-lt"/>
            </a:endParaRPr>
          </a:p>
        </p:txBody>
      </p:sp>
      <p:graphicFrame>
        <p:nvGraphicFramePr>
          <p:cNvPr id="221388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52118"/>
              </p:ext>
            </p:extLst>
          </p:nvPr>
        </p:nvGraphicFramePr>
        <p:xfrm>
          <a:off x="5867400" y="1295400"/>
          <a:ext cx="2520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3" name="Equation" r:id="rId3" imgW="1104840" imgH="190440" progId="">
                  <p:embed/>
                </p:oleObj>
              </mc:Choice>
              <mc:Fallback>
                <p:oleObj name="Equation" r:id="rId3" imgW="1104840" imgH="190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95400"/>
                        <a:ext cx="25209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389" name="Objec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91973"/>
              </p:ext>
            </p:extLst>
          </p:nvPr>
        </p:nvGraphicFramePr>
        <p:xfrm>
          <a:off x="1170047" y="1981200"/>
          <a:ext cx="19446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4" name="Equation" r:id="rId5" imgW="837836" imgH="266584" progId="">
                  <p:embed/>
                </p:oleObj>
              </mc:Choice>
              <mc:Fallback>
                <p:oleObj name="Equation" r:id="rId5" imgW="837836" imgH="2665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047" y="1981200"/>
                        <a:ext cx="19446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390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874685"/>
              </p:ext>
            </p:extLst>
          </p:nvPr>
        </p:nvGraphicFramePr>
        <p:xfrm>
          <a:off x="3733800" y="1615168"/>
          <a:ext cx="31686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05" name="Equation" r:id="rId7" imgW="1524000" imgH="355600" progId="">
                  <p:embed/>
                </p:oleObj>
              </mc:Choice>
              <mc:Fallback>
                <p:oleObj name="Equation" r:id="rId7" imgW="1524000" imgH="355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15168"/>
                        <a:ext cx="31686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394" name="Slide Number Placeholder 1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9A8A119-F9E4-4035-9E7E-A352531283CF}" type="slidenum">
              <a:rPr lang="en-US" sz="1200">
                <a:latin typeface="+mn-lt"/>
              </a:rPr>
              <a:pPr algn="r"/>
              <a:t>21</a:t>
            </a:fld>
            <a:endParaRPr lang="en-US" sz="1200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3400" y="9144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" y="43434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7963" y="4417358"/>
            <a:ext cx="8237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However, the velocity distribution of deuterons is expected</a:t>
            </a:r>
          </a:p>
          <a:p>
            <a:r>
              <a:rPr lang="en-US" sz="2400" dirty="0" smtClean="0"/>
              <a:t>to be different from Maxwell-</a:t>
            </a:r>
            <a:r>
              <a:rPr lang="en-US" sz="2400" dirty="0" err="1" smtClean="0"/>
              <a:t>Bolzmann</a:t>
            </a:r>
            <a:r>
              <a:rPr lang="en-US" sz="2400" dirty="0" smtClean="0"/>
              <a:t> distribution, and</a:t>
            </a:r>
          </a:p>
          <a:p>
            <a:r>
              <a:rPr lang="en-US" sz="2400" dirty="0" smtClean="0"/>
              <a:t>F(</a:t>
            </a:r>
            <a:r>
              <a:rPr lang="en-US" sz="2400" dirty="0">
                <a:cs typeface="Times New Roman" pitchFamily="18" charset="0"/>
              </a:rPr>
              <a:t>300</a:t>
            </a:r>
            <a:r>
              <a:rPr lang="en-US" sz="2400" baseline="30000" dirty="0">
                <a:cs typeface="Times New Roman" pitchFamily="18" charset="0"/>
              </a:rPr>
              <a:t>o </a:t>
            </a:r>
            <a:r>
              <a:rPr lang="en-US" sz="2400" dirty="0" smtClean="0">
                <a:cs typeface="Times New Roman" pitchFamily="18" charset="0"/>
              </a:rPr>
              <a:t>K) could be much larger.  This could provide a </a:t>
            </a:r>
          </a:p>
          <a:p>
            <a:r>
              <a:rPr lang="en-US" sz="2400" dirty="0" smtClean="0">
                <a:cs typeface="Times New Roman" pitchFamily="18" charset="0"/>
              </a:rPr>
              <a:t>theoretical explanation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excces</a:t>
            </a:r>
            <a:r>
              <a:rPr lang="en-US" sz="2400" dirty="0" smtClean="0"/>
              <a:t> heat generation with </a:t>
            </a:r>
            <a:r>
              <a:rPr lang="en-US" sz="2400" dirty="0" err="1" smtClean="0"/>
              <a:t>dueterated</a:t>
            </a:r>
            <a:r>
              <a:rPr lang="en-US" sz="2400" dirty="0" smtClean="0"/>
              <a:t> metal </a:t>
            </a:r>
            <a:r>
              <a:rPr lang="en-US" sz="2400" dirty="0" err="1" smtClean="0"/>
              <a:t>nano</a:t>
            </a:r>
            <a:r>
              <a:rPr lang="en-US" sz="2400" dirty="0" smtClean="0"/>
              <a:t>-particles observed by Miley et al., Swartz, Kitamura/Takahashi, et al., etc.</a:t>
            </a:r>
          </a:p>
          <a:p>
            <a:endParaRPr 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74" y="2367953"/>
            <a:ext cx="2843234" cy="219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4994" y="2027765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Miley,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Content Placeholder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Experiment 1</a:t>
            </a:r>
            <a:r>
              <a:rPr lang="en-US" sz="2400" dirty="0" smtClean="0">
                <a:solidFill>
                  <a:srgbClr val="C00000"/>
                </a:solidFill>
              </a:rPr>
              <a:t>: Measure the velocity distribution of deuterons by low-energy neutron scattering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92714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34C570-DB75-4A79-8499-CED157B8103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540675" name="Picture 2"/>
          <p:cNvPicPr>
            <a:picLocks noChangeAspect="1" noChangeArrowheads="1"/>
          </p:cNvPicPr>
          <p:nvPr/>
        </p:nvPicPr>
        <p:blipFill>
          <a:blip r:embed="rId2"/>
          <a:srcRect t="21098" r="27597"/>
          <a:stretch>
            <a:fillRect/>
          </a:stretch>
        </p:blipFill>
        <p:spPr bwMode="auto">
          <a:xfrm>
            <a:off x="2590800" y="4447041"/>
            <a:ext cx="4030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76" name="TextBox 6"/>
          <p:cNvSpPr txBox="1">
            <a:spLocks noChangeArrowheads="1"/>
          </p:cNvSpPr>
          <p:nvPr/>
        </p:nvSpPr>
        <p:spPr bwMode="auto">
          <a:xfrm>
            <a:off x="2971800" y="3943841"/>
            <a:ext cx="374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~400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~200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04800" y="964298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As is the case for the atomic BEC experiments, experiments are proposed to measure the velocity distribution of deuterons in metal. An enhancement of low-velocity deuterons in the deuteron velocity distribution is expected when the BEC of deuterons occurs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experimental demonstration of the BEC of deuterons in a metal may lead to a new discovery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Calibri" pitchFamily="34" charset="0"/>
              </a:rPr>
              <a:t>In </a:t>
            </a:r>
            <a:r>
              <a:rPr lang="en-US" sz="2000" dirty="0">
                <a:latin typeface="Calibri" pitchFamily="34" charset="0"/>
              </a:rPr>
              <a:t>1995, measurement of the </a:t>
            </a:r>
            <a:r>
              <a:rPr lang="en-US" sz="2000" dirty="0" smtClean="0">
                <a:latin typeface="Calibri" pitchFamily="34" charset="0"/>
              </a:rPr>
              <a:t>velocity distribution </a:t>
            </a:r>
            <a:r>
              <a:rPr lang="en-US" sz="2000" dirty="0">
                <a:latin typeface="Calibri" pitchFamily="34" charset="0"/>
              </a:rPr>
              <a:t>was used to </a:t>
            </a:r>
            <a:r>
              <a:rPr lang="en-US" sz="2000" dirty="0" smtClean="0">
                <a:latin typeface="Calibri" pitchFamily="34" charset="0"/>
              </a:rPr>
              <a:t>establish the existence of the BEC of atoms in a magnetic trap at extremely low temperatures, for which the Nobel  prize was awarded in 2001 to  C. </a:t>
            </a:r>
            <a:r>
              <a:rPr lang="en-US" sz="2000" dirty="0" err="1" smtClean="0">
                <a:latin typeface="Calibri" pitchFamily="34" charset="0"/>
              </a:rPr>
              <a:t>Wieman</a:t>
            </a:r>
            <a:r>
              <a:rPr lang="en-US" sz="2000" dirty="0" smtClean="0">
                <a:latin typeface="Calibri" pitchFamily="34" charset="0"/>
              </a:rPr>
              <a:t>, E. Cornell, and W. </a:t>
            </a:r>
            <a:r>
              <a:rPr lang="en-US" sz="2000" dirty="0" err="1" smtClean="0">
                <a:latin typeface="Calibri" pitchFamily="34" charset="0"/>
              </a:rPr>
              <a:t>Ketterle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0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Content Placeholder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Experiment 2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: Measure the 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diffusion rate of 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deuterons to establish possible 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superconductivity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34C570-DB75-4A79-8499-CED157B8103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2343" y="1102578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explore the </a:t>
            </a:r>
            <a:r>
              <a:rPr lang="en-US" sz="2000" dirty="0" err="1"/>
              <a:t>superfluidity</a:t>
            </a:r>
            <a:r>
              <a:rPr lang="en-US" sz="2000" dirty="0"/>
              <a:t> of the BEC of deuterons in metal, experiments are proposed to measure the diffusion rates of both deuterons and protons in a metal as a function of temperature.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the BEC of deuterons in a metal occurs, it is expected that the deuteron diffusion rate will increase substantially more than that of proton.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Experimental </a:t>
            </a:r>
            <a:r>
              <a:rPr lang="en-US" sz="2000" dirty="0"/>
              <a:t>demonstration of the </a:t>
            </a:r>
            <a:r>
              <a:rPr lang="en-US" sz="2000" dirty="0" err="1"/>
              <a:t>superfluidity</a:t>
            </a:r>
            <a:r>
              <a:rPr lang="en-US" sz="2000" dirty="0"/>
              <a:t> of deuterons in the BEC state in metal may lead to a new discovery.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 </a:t>
            </a:r>
            <a:r>
              <a:rPr lang="en-US" sz="2400" dirty="0">
                <a:latin typeface="Calibri" pitchFamily="34" charset="0"/>
              </a:rPr>
              <a:t>1996, the Nobel prize was awarded for discovery of </a:t>
            </a:r>
            <a:r>
              <a:rPr lang="en-US" sz="2400" dirty="0" err="1">
                <a:latin typeface="Calibri" pitchFamily="34" charset="0"/>
              </a:rPr>
              <a:t>superfluidity</a:t>
            </a:r>
            <a:r>
              <a:rPr lang="en-US" sz="2400" dirty="0">
                <a:latin typeface="Calibri" pitchFamily="34" charset="0"/>
              </a:rPr>
              <a:t> of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en-US" sz="2400" dirty="0">
                <a:latin typeface="Calibri" pitchFamily="34" charset="0"/>
              </a:rPr>
              <a:t>He.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3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457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D-T targets at National Ignition facility</a:t>
            </a:r>
            <a:endParaRPr lang="en-US" sz="2000" dirty="0"/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1600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699" name="TextBox 5"/>
          <p:cNvSpPr txBox="1">
            <a:spLocks noChangeArrowheads="1"/>
          </p:cNvSpPr>
          <p:nvPr/>
        </p:nvSpPr>
        <p:spPr bwMode="auto">
          <a:xfrm>
            <a:off x="457200" y="3200400"/>
            <a:ext cx="243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Radiograph of a </a:t>
            </a:r>
            <a:r>
              <a:rPr lang="en-US" sz="1400">
                <a:solidFill>
                  <a:srgbClr val="C00000"/>
                </a:solidFill>
                <a:latin typeface="Calibri" pitchFamily="34" charset="0"/>
              </a:rPr>
              <a:t>high-density carbon capsule with </a:t>
            </a:r>
            <a:r>
              <a:rPr lang="en-US" sz="1400">
                <a:latin typeface="Calibri" pitchFamily="34" charset="0"/>
              </a:rPr>
              <a:t>a smooth, frozen layer of D-T inside.</a:t>
            </a:r>
          </a:p>
        </p:txBody>
      </p:sp>
      <p:sp>
        <p:nvSpPr>
          <p:cNvPr id="541700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Experiment 3: Temperature dependence of the reaction rate  -  mini-ignition at extremely low temperatures</a:t>
            </a:r>
          </a:p>
        </p:txBody>
      </p:sp>
      <p:pic>
        <p:nvPicPr>
          <p:cNvPr id="541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4591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2" name="TextBox 8"/>
          <p:cNvSpPr txBox="1">
            <a:spLocks noChangeArrowheads="1"/>
          </p:cNvSpPr>
          <p:nvPr/>
        </p:nvSpPr>
        <p:spPr bwMode="auto">
          <a:xfrm>
            <a:off x="152400" y="5638800"/>
            <a:ext cx="472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Left:</a:t>
            </a:r>
            <a:r>
              <a:rPr lang="en-US" sz="1600" dirty="0">
                <a:latin typeface="Calibri" pitchFamily="34" charset="0"/>
              </a:rPr>
              <a:t> A 2-mm-diameter polished beryllium ICF capsule</a:t>
            </a:r>
          </a:p>
          <a:p>
            <a:r>
              <a:rPr lang="en-US" sz="1600" dirty="0">
                <a:latin typeface="Calibri" pitchFamily="34" charset="0"/>
              </a:rPr>
              <a:t>            with a 10-micron fill tube attached. 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b="1" dirty="0">
                <a:latin typeface="Calibri" pitchFamily="34" charset="0"/>
              </a:rPr>
              <a:t>Right:</a:t>
            </a:r>
            <a:r>
              <a:rPr lang="en-US" sz="1600" dirty="0">
                <a:latin typeface="Calibri" pitchFamily="34" charset="0"/>
              </a:rPr>
              <a:t> 2-mm polished high-density carbon ablator </a:t>
            </a:r>
          </a:p>
          <a:p>
            <a:r>
              <a:rPr lang="en-US" sz="1600" dirty="0">
                <a:latin typeface="Calibri" pitchFamily="34" charset="0"/>
              </a:rPr>
              <a:t>         capsules with the silicon mandrel inside.</a:t>
            </a:r>
          </a:p>
        </p:txBody>
      </p:sp>
      <p:sp>
        <p:nvSpPr>
          <p:cNvPr id="541703" name="Content Placeholder 2"/>
          <p:cNvSpPr txBox="1">
            <a:spLocks/>
          </p:cNvSpPr>
          <p:nvPr/>
        </p:nvSpPr>
        <p:spPr bwMode="auto">
          <a:xfrm>
            <a:off x="5715000" y="1066800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Proposed Experiment 3: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D-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Pd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targets for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BECNR</a:t>
            </a: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5417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057400"/>
            <a:ext cx="21574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5" name="TextBox 10"/>
          <p:cNvSpPr txBox="1">
            <a:spLocks noChangeArrowheads="1"/>
          </p:cNvSpPr>
          <p:nvPr/>
        </p:nvSpPr>
        <p:spPr bwMode="auto">
          <a:xfrm>
            <a:off x="5181600" y="4648200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For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BECNR,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use 1-cm diameter container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filled with micro/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nano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- scale metal particles pre-loaded with deuterons</a:t>
            </a:r>
          </a:p>
        </p:txBody>
      </p:sp>
      <p:sp>
        <p:nvSpPr>
          <p:cNvPr id="16" name="Left Bracket 15"/>
          <p:cNvSpPr/>
          <p:nvPr/>
        </p:nvSpPr>
        <p:spPr>
          <a:xfrm>
            <a:off x="5105400" y="990600"/>
            <a:ext cx="3657600" cy="480060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Left Bracket 16"/>
          <p:cNvSpPr/>
          <p:nvPr/>
        </p:nvSpPr>
        <p:spPr>
          <a:xfrm rot="10800000">
            <a:off x="228600" y="990600"/>
            <a:ext cx="4724400" cy="5715000"/>
          </a:xfrm>
          <a:prstGeom prst="leftBracket">
            <a:avLst>
              <a:gd name="adj" fmla="val 0"/>
            </a:avLst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4419600" cy="4572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Cryogenic Target System (NIF)</a:t>
            </a:r>
          </a:p>
        </p:txBody>
      </p:sp>
      <p:pic>
        <p:nvPicPr>
          <p:cNvPr id="542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73455"/>
            <a:ext cx="5625713" cy="203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4" name="TextBox 12"/>
          <p:cNvSpPr txBox="1">
            <a:spLocks noChangeArrowheads="1"/>
          </p:cNvSpPr>
          <p:nvPr/>
        </p:nvSpPr>
        <p:spPr bwMode="auto">
          <a:xfrm flipH="1">
            <a:off x="539266" y="1447800"/>
            <a:ext cx="3459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Ignition target inserter </a:t>
            </a:r>
            <a:r>
              <a:rPr lang="en-US" sz="2000" dirty="0" smtClean="0">
                <a:latin typeface="Calibri" pitchFamily="34" charset="0"/>
              </a:rPr>
              <a:t>cryostat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42725" name="TextBox 13"/>
          <p:cNvSpPr txBox="1">
            <a:spLocks noChangeArrowheads="1"/>
          </p:cNvSpPr>
          <p:nvPr/>
        </p:nvSpPr>
        <p:spPr bwMode="auto">
          <a:xfrm>
            <a:off x="5854313" y="203794"/>
            <a:ext cx="3200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 NIF target is suspended at the end of its cryogenic cooling system via a copper support beam.</a:t>
            </a:r>
          </a:p>
          <a:p>
            <a:r>
              <a:rPr lang="en-US" dirty="0">
                <a:latin typeface="Calibri" pitchFamily="34" charset="0"/>
              </a:rPr>
              <a:t>Precise temperature control is achieved by </a:t>
            </a:r>
            <a:r>
              <a:rPr lang="en-US" dirty="0" smtClean="0">
                <a:latin typeface="Calibri" pitchFamily="34" charset="0"/>
              </a:rPr>
              <a:t>sub-cooling </a:t>
            </a:r>
            <a:r>
              <a:rPr lang="en-US" dirty="0">
                <a:latin typeface="Calibri" pitchFamily="34" charset="0"/>
              </a:rPr>
              <a:t>the target to below requirements and then using small electric heaters to precisely raise the temperature to the exact level required.</a:t>
            </a:r>
          </a:p>
        </p:txBody>
      </p:sp>
      <p:sp>
        <p:nvSpPr>
          <p:cNvPr id="542726" name="TextBox 6"/>
          <p:cNvSpPr txBox="1">
            <a:spLocks noChangeArrowheads="1"/>
          </p:cNvSpPr>
          <p:nvPr/>
        </p:nvSpPr>
        <p:spPr bwMode="auto">
          <a:xfrm>
            <a:off x="126176" y="18871"/>
            <a:ext cx="4419550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Proposed Experiment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3: Adopt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the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NIF’s 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cryogenic target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system for BECNR</a:t>
            </a:r>
            <a:endParaRPr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62400"/>
            <a:ext cx="3471863" cy="22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28" y="6245501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Target Chamber at National Ignition Facility</a:t>
            </a:r>
            <a:endParaRPr lang="en-US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726" y="3933497"/>
            <a:ext cx="3505200" cy="18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5758909"/>
            <a:ext cx="4605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Cryogenic </a:t>
            </a:r>
            <a:r>
              <a:rPr lang="en-US" dirty="0">
                <a:latin typeface="Calibri" pitchFamily="34" charset="0"/>
              </a:rPr>
              <a:t>Target Positioner (</a:t>
            </a:r>
            <a:r>
              <a:rPr lang="en-US" dirty="0" smtClean="0">
                <a:latin typeface="Calibri" pitchFamily="34" charset="0"/>
              </a:rPr>
              <a:t>cryoTARPOS</a:t>
            </a:r>
            <a:r>
              <a:rPr lang="en-US" dirty="0">
                <a:latin typeface="Calibri" pitchFamily="34" charset="0"/>
              </a:rPr>
              <a:t>)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8" y="1371600"/>
            <a:ext cx="8785930" cy="490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Conceptual Design </a:t>
            </a:r>
            <a:br>
              <a:rPr lang="en-US" sz="2800" dirty="0" smtClean="0"/>
            </a:br>
            <a:r>
              <a:rPr lang="en-US" sz="2800" dirty="0" smtClean="0"/>
              <a:t>for Cryogenic Ignition of Deuteron Fusion Experiment</a:t>
            </a:r>
            <a:br>
              <a:rPr lang="en-US" sz="2800" dirty="0" smtClean="0"/>
            </a:br>
            <a:r>
              <a:rPr lang="en-US" sz="2000" dirty="0" smtClean="0"/>
              <a:t>(Not to Scale)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66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01414-6AC6-4862-BA71-4939C4C7E36A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2856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78346"/>
              </p:ext>
            </p:extLst>
          </p:nvPr>
        </p:nvGraphicFramePr>
        <p:xfrm>
          <a:off x="611981" y="3513161"/>
          <a:ext cx="7594917" cy="2663698"/>
        </p:xfrm>
        <a:graphic>
          <a:graphicData uri="http://schemas.openxmlformats.org/drawingml/2006/table">
            <a:tbl>
              <a:tblPr/>
              <a:tblGrid>
                <a:gridCol w="1439862"/>
                <a:gridCol w="3025775"/>
                <a:gridCol w="2711450"/>
                <a:gridCol w="208280"/>
                <a:gridCol w="209550"/>
              </a:tblGrid>
              <a:tr h="565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 Fusion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Fuel Lifetime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 HP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(419 Watt)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2.6x10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/sec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165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KW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/sec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MW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6.2x10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/sec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4" name="Text Box 34"/>
          <p:cNvSpPr txBox="1">
            <a:spLocks noChangeArrowheads="1"/>
          </p:cNvSpPr>
          <p:nvPr/>
        </p:nvSpPr>
        <p:spPr bwMode="auto">
          <a:xfrm>
            <a:off x="611981" y="2212538"/>
            <a:ext cx="7848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For 1 cm</a:t>
            </a:r>
            <a:r>
              <a:rPr lang="en-US" b="1" baseline="30000" dirty="0">
                <a:solidFill>
                  <a:srgbClr val="3333CC"/>
                </a:solidFill>
              </a:rPr>
              <a:t>3</a:t>
            </a:r>
            <a:r>
              <a:rPr lang="en-US" baseline="30000" dirty="0">
                <a:solidFill>
                  <a:srgbClr val="3333CC"/>
                </a:solidFill>
              </a:rPr>
              <a:t>  </a:t>
            </a:r>
            <a:r>
              <a:rPr lang="en-US" dirty="0">
                <a:solidFill>
                  <a:srgbClr val="3333CC"/>
                </a:solidFill>
              </a:rPr>
              <a:t>Palladium containing 6.8 x 10</a:t>
            </a:r>
            <a:r>
              <a:rPr lang="en-US" b="1" baseline="30000" dirty="0">
                <a:solidFill>
                  <a:srgbClr val="3333CC"/>
                </a:solidFill>
              </a:rPr>
              <a:t>22</a:t>
            </a:r>
            <a:r>
              <a:rPr lang="en-US" dirty="0">
                <a:solidFill>
                  <a:srgbClr val="3333CC"/>
                </a:solidFill>
              </a:rPr>
              <a:t> deuterons,</a:t>
            </a:r>
          </a:p>
          <a:p>
            <a:r>
              <a:rPr lang="en-US" dirty="0" err="1">
                <a:solidFill>
                  <a:srgbClr val="C00000"/>
                </a:solidFill>
              </a:rPr>
              <a:t>R</a:t>
            </a:r>
            <a:r>
              <a:rPr lang="en-US" b="1" baseline="-25000" dirty="0" err="1">
                <a:solidFill>
                  <a:srgbClr val="C00000"/>
                </a:solidFill>
              </a:rPr>
              <a:t>t</a:t>
            </a:r>
            <a:r>
              <a:rPr lang="en-US" baseline="-250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= ~ 10</a:t>
            </a:r>
            <a:r>
              <a:rPr lang="en-US" b="1" baseline="30000" dirty="0">
                <a:solidFill>
                  <a:srgbClr val="C00000"/>
                </a:solidFill>
              </a:rPr>
              <a:t>29</a:t>
            </a:r>
            <a:r>
              <a:rPr lang="en-US" baseline="3000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/sec </a:t>
            </a:r>
            <a:r>
              <a:rPr lang="en-US" dirty="0">
                <a:solidFill>
                  <a:srgbClr val="3333CC"/>
                </a:solidFill>
              </a:rPr>
              <a:t>with</a:t>
            </a:r>
            <a:r>
              <a:rPr lang="en-US" dirty="0">
                <a:solidFill>
                  <a:srgbClr val="C00000"/>
                </a:solidFill>
              </a:rPr>
              <a:t>      </a:t>
            </a:r>
            <a:r>
              <a:rPr lang="en-US" dirty="0">
                <a:solidFill>
                  <a:srgbClr val="3333CC"/>
                </a:solidFill>
              </a:rPr>
              <a:t>=1 and S= 55 </a:t>
            </a:r>
            <a:r>
              <a:rPr lang="en-US" dirty="0" err="1">
                <a:solidFill>
                  <a:srgbClr val="3333CC"/>
                </a:solidFill>
              </a:rPr>
              <a:t>KeV</a:t>
            </a:r>
            <a:r>
              <a:rPr lang="en-US" dirty="0">
                <a:solidFill>
                  <a:srgbClr val="3333CC"/>
                </a:solidFill>
              </a:rPr>
              <a:t>-barn</a:t>
            </a:r>
            <a:r>
              <a:rPr lang="en-US" dirty="0">
                <a:solidFill>
                  <a:srgbClr val="C00000"/>
                </a:solidFill>
              </a:rPr>
              <a:t>, under optimal </a:t>
            </a:r>
            <a:r>
              <a:rPr lang="en-US" dirty="0" smtClean="0">
                <a:solidFill>
                  <a:srgbClr val="C00000"/>
                </a:solidFill>
              </a:rPr>
              <a:t>conditions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At this rate, ignition/explosion will occur !</a:t>
            </a:r>
          </a:p>
          <a:p>
            <a:endParaRPr lang="en-US" baseline="30000" dirty="0">
              <a:solidFill>
                <a:srgbClr val="C00000"/>
              </a:solidFill>
            </a:endParaRPr>
          </a:p>
          <a:p>
            <a:endParaRPr lang="en-US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245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418321"/>
              </p:ext>
            </p:extLst>
          </p:nvPr>
        </p:nvGraphicFramePr>
        <p:xfrm>
          <a:off x="1524000" y="1468468"/>
          <a:ext cx="49291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10" name="Equation" r:id="rId3" imgW="2387600" imgH="393700" progId="Equation.DSMT4">
                  <p:embed/>
                </p:oleObj>
              </mc:Choice>
              <mc:Fallback>
                <p:oleObj name="Equation" r:id="rId3" imgW="2387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68468"/>
                        <a:ext cx="492918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80501"/>
              </p:ext>
            </p:extLst>
          </p:nvPr>
        </p:nvGraphicFramePr>
        <p:xfrm>
          <a:off x="2743200" y="2514600"/>
          <a:ext cx="3175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11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317500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5" name="Text Box 37"/>
          <p:cNvSpPr txBox="1">
            <a:spLocks noChangeArrowheads="1"/>
          </p:cNvSpPr>
          <p:nvPr/>
        </p:nvSpPr>
        <p:spPr bwMode="auto">
          <a:xfrm>
            <a:off x="1258888" y="260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6" name="Text Box 38"/>
          <p:cNvSpPr txBox="1">
            <a:spLocks noChangeArrowheads="1"/>
          </p:cNvSpPr>
          <p:nvPr/>
        </p:nvSpPr>
        <p:spPr bwMode="auto">
          <a:xfrm>
            <a:off x="189624" y="1068358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Total Fusion Rate for D(m) + D(m)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baseline="30000" dirty="0">
                <a:sym typeface="Wingdings" pitchFamily="2" charset="2"/>
              </a:rPr>
              <a:t>4</a:t>
            </a:r>
            <a:r>
              <a:rPr lang="en-US" sz="2000" dirty="0">
                <a:sym typeface="Wingdings" pitchFamily="2" charset="2"/>
              </a:rPr>
              <a:t>He(m) + 23.85 </a:t>
            </a:r>
            <a:r>
              <a:rPr lang="en-US" sz="2000" dirty="0" err="1">
                <a:sym typeface="Wingdings" pitchFamily="2" charset="2"/>
              </a:rPr>
              <a:t>MeV</a:t>
            </a:r>
            <a:endParaRPr lang="en-US" sz="20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40760"/>
              </p:ext>
            </p:extLst>
          </p:nvPr>
        </p:nvGraphicFramePr>
        <p:xfrm>
          <a:off x="6934200" y="16764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12" name="Equation" r:id="rId7" imgW="190417" imgH="190417" progId="Equation.DSMT4">
                  <p:embed/>
                </p:oleObj>
              </mc:Choice>
              <mc:Fallback>
                <p:oleObj name="Equation" r:id="rId7" imgW="19041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76400"/>
                        <a:ext cx="393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243574" y="212256"/>
            <a:ext cx="8686800" cy="8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None/>
            </a:pPr>
            <a:r>
              <a:rPr lang="en-US" sz="2400" b="1" dirty="0" smtClean="0">
                <a:solidFill>
                  <a:srgbClr val="A50021"/>
                </a:solidFill>
                <a:sym typeface="Wingdings" pitchFamily="2" charset="2"/>
              </a:rPr>
              <a:t>Observed productions of hot spots and micro-craters </a:t>
            </a:r>
            <a:r>
              <a:rPr lang="en-US" sz="2400" b="1" dirty="0" smtClean="0">
                <a:solidFill>
                  <a:srgbClr val="0033CC"/>
                </a:solidFill>
                <a:sym typeface="Wingdings" pitchFamily="2" charset="2"/>
              </a:rPr>
              <a:t> and episodes of “</a:t>
            </a:r>
            <a:r>
              <a:rPr lang="en-US" sz="2400" b="1" dirty="0" smtClean="0">
                <a:solidFill>
                  <a:srgbClr val="CC0000"/>
                </a:solidFill>
                <a:sym typeface="Wingdings" pitchFamily="2" charset="2"/>
              </a:rPr>
              <a:t>Melt Down</a:t>
            </a:r>
            <a:r>
              <a:rPr lang="en-US" sz="2400" b="1" dirty="0" smtClean="0">
                <a:solidFill>
                  <a:srgbClr val="0033CC"/>
                </a:solidFill>
                <a:sym typeface="Wingdings" pitchFamily="2" charset="2"/>
              </a:rPr>
              <a:t>” reported by Fleischmann and Pons</a:t>
            </a:r>
            <a:r>
              <a:rPr lang="en-US" sz="2400" b="1" dirty="0">
                <a:solidFill>
                  <a:srgbClr val="0033CC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sym typeface="Wingdings" pitchFamily="2" charset="2"/>
              </a:rPr>
              <a:t>in 1989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33CC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1999" y="3135868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slower burns, fuel lifetimes are listed below.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0" y="609600"/>
            <a:ext cx="9114430" cy="5638800"/>
          </a:xfrm>
        </p:spPr>
        <p:txBody>
          <a:bodyPr/>
          <a:lstStyle/>
          <a:p>
            <a:r>
              <a:rPr lang="en-US" sz="2400" dirty="0" smtClean="0"/>
              <a:t>Conventional nuclear theory for LENRs has been developed based on the optical theorem, which can be applied to many types of LENRs.</a:t>
            </a:r>
          </a:p>
          <a:p>
            <a:r>
              <a:rPr lang="en-US" sz="2400" dirty="0" smtClean="0"/>
              <a:t>As an application, theory of Bose-Einstein condensation nuclear fusion (BECNF) is developed for deuteron fusion in </a:t>
            </a:r>
            <a:r>
              <a:rPr lang="en-US" sz="2400" dirty="0"/>
              <a:t>m</a:t>
            </a:r>
            <a:r>
              <a:rPr lang="en-US" sz="2400" dirty="0" smtClean="0"/>
              <a:t>icro/</a:t>
            </a:r>
            <a:r>
              <a:rPr lang="en-US" sz="2400" dirty="0" err="1" smtClean="0"/>
              <a:t>nano</a:t>
            </a:r>
            <a:r>
              <a:rPr lang="en-US" sz="2400" dirty="0" smtClean="0"/>
              <a:t>-scale metal particles</a:t>
            </a:r>
            <a:r>
              <a:rPr lang="en-US" sz="2400" dirty="0"/>
              <a:t>.</a:t>
            </a:r>
            <a:r>
              <a:rPr lang="en-US" sz="2400" dirty="0" smtClean="0"/>
              <a:t>  The theory provides theoretical explanations of the Fleischmann-Pons effect (“cold fusion”) and LENRs in metals.</a:t>
            </a:r>
          </a:p>
          <a:p>
            <a:r>
              <a:rPr lang="en-US" sz="2400" dirty="0" smtClean="0"/>
              <a:t>Proof-of-concept/proof-of-principle experiments are proposed to test the basic assumption and theoretical predictions.</a:t>
            </a:r>
          </a:p>
          <a:p>
            <a:r>
              <a:rPr lang="en-US" sz="2400" dirty="0" smtClean="0"/>
              <a:t>As a practical application, cryogenic ignition of deuteron fusion in micro/</a:t>
            </a:r>
            <a:r>
              <a:rPr lang="en-US" sz="2400" dirty="0" err="1" smtClean="0"/>
              <a:t>nano</a:t>
            </a:r>
            <a:r>
              <a:rPr lang="en-US" sz="2400" dirty="0" smtClean="0"/>
              <a:t>-scale metal particles is proposed as an alternate technology for clean fusion energy generation.</a:t>
            </a:r>
          </a:p>
          <a:p>
            <a:r>
              <a:rPr lang="en-US" sz="2400" dirty="0"/>
              <a:t>This </a:t>
            </a:r>
            <a:r>
              <a:rPr lang="en-US" sz="2400" dirty="0" smtClean="0"/>
              <a:t>may become a </a:t>
            </a:r>
            <a:r>
              <a:rPr lang="en-US" sz="2400" dirty="0"/>
              <a:t>disruptive revolutionary technology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optical theorem formulation of LENRs is now being applied to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hydrogen-nucleus LENRs in metals.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639762"/>
          </a:xfrm>
        </p:spPr>
        <p:txBody>
          <a:bodyPr/>
          <a:lstStyle/>
          <a:p>
            <a:r>
              <a:rPr lang="en-US" sz="3200" dirty="0" smtClean="0"/>
              <a:t>Concluding Remarks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3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8" y="304799"/>
            <a:ext cx="7816562" cy="598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5" name="Picture 2" descr="CF Cover-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789" y="48383"/>
            <a:ext cx="2344794" cy="2771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04800" y="304801"/>
            <a:ext cx="5791200" cy="2666999"/>
          </a:xfrm>
        </p:spPr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Claim by Fleischmann and Pons (March 23, 1989):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adiationless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fusion reaction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(electrolysis experiment with heavy water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cathode)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D → 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+ 23.8 MeV (heat)  (no gamma rays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above nuclear reaction violates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principles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conventional nuclear theory in free space: 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737" y="2823949"/>
            <a:ext cx="87404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suppression of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DD Coulomb repulsion (Gamow factor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(Miracle #1), 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(2) no production of nuclear products (D+D → n+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He, etc.)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(Miracle #2),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violation of the momentum conservation in free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(Miracle #3).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above three violations are known as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“three miracles of cold fusion”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[John R. Huizenga,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Cold Fusion: Scientific Fiascos of the Century,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U. Rochester Press (1992)]</a:t>
            </a: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Defense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Report:DIA-08-0911-003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(by Bev Barnhart):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More than 20 international labs publishing more than 400 papers,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report results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thousands of successful experiments that have confirmed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“cold fusion” or “low-energy nuclear reactions” (LENR)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PdD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systems.</a:t>
            </a:r>
          </a:p>
          <a:p>
            <a:pPr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57764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5" name="Text Box 27"/>
          <p:cNvSpPr txBox="1">
            <a:spLocks noChangeArrowheads="1"/>
          </p:cNvSpPr>
          <p:nvPr/>
        </p:nvSpPr>
        <p:spPr bwMode="auto">
          <a:xfrm>
            <a:off x="395288" y="1557338"/>
            <a:ext cx="8353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7B505B-D6C7-46E6-9271-786E7C9F3DB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2527" name="Content Placeholder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8496300" cy="3276600"/>
          </a:xfrm>
        </p:spPr>
        <p:txBody>
          <a:bodyPr/>
          <a:lstStyle/>
          <a:p>
            <a:pPr algn="ctr"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dirty="0" smtClean="0"/>
              <a:t>Conventional DD Fusion Reactions in Free-Space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[1]   D + D→ p + T + 4.033 MeV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[2]   D + D→ n +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+ 3.270 MeV</a:t>
            </a:r>
          </a:p>
          <a:p>
            <a:pPr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[3]   D + D→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 +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(E2) + 23.847 MeV</a:t>
            </a:r>
            <a:r>
              <a:rPr lang="en-US" sz="2000" b="1" dirty="0" smtClean="0">
                <a:solidFill>
                  <a:srgbClr val="D63A3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eaLnBrk="1" hangingPunct="1">
              <a:spcAft>
                <a:spcPct val="25000"/>
              </a:spcAft>
              <a:buClr>
                <a:schemeClr val="tx1"/>
              </a:buClr>
              <a:buFont typeface="Wingdings 2" pitchFamily="18" charset="2"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Measured branching ratios: (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[1],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[2], </a:t>
            </a:r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[3]) ≈ (0.5,  0.5,  3.4x10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1" dirty="0" smtClean="0"/>
          </a:p>
          <a:p>
            <a:pPr eaLnBrk="1" hangingPunct="1">
              <a:spcBef>
                <a:spcPct val="10000"/>
              </a:spcBef>
              <a:buFont typeface="Wingdings 2" pitchFamily="18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 free space it is all about the Coulomb barrier!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200" dirty="0" smtClean="0">
              <a:solidFill>
                <a:srgbClr val="FFFF00"/>
              </a:solidFill>
            </a:endParaRPr>
          </a:p>
        </p:txBody>
      </p:sp>
      <p:pic>
        <p:nvPicPr>
          <p:cNvPr id="102528" name="Picture 4" descr="grap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4029075" cy="2519363"/>
          </a:xfrm>
          <a:prstGeom prst="rect">
            <a:avLst/>
          </a:prstGeom>
          <a:noFill/>
          <a:ln w="25400">
            <a:solidFill>
              <a:srgbClr val="D63A36"/>
            </a:solidFill>
            <a:miter lim="800000"/>
            <a:headEnd/>
            <a:tailEnd/>
          </a:ln>
        </p:spPr>
      </p:pic>
      <p:pic>
        <p:nvPicPr>
          <p:cNvPr id="102529" name="Picture 5" descr="graph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97200"/>
            <a:ext cx="4248150" cy="2520950"/>
          </a:xfrm>
          <a:prstGeom prst="rect">
            <a:avLst/>
          </a:prstGeom>
          <a:noFill/>
          <a:ln w="25400">
            <a:solidFill>
              <a:srgbClr val="D63A36"/>
            </a:solidFill>
            <a:miter lim="800000"/>
            <a:headEnd/>
            <a:tailEnd/>
          </a:ln>
        </p:spPr>
      </p:pic>
      <p:sp>
        <p:nvSpPr>
          <p:cNvPr id="102530" name="Text Box 31"/>
          <p:cNvSpPr txBox="1">
            <a:spLocks noChangeArrowheads="1"/>
          </p:cNvSpPr>
          <p:nvPr/>
        </p:nvSpPr>
        <p:spPr bwMode="auto">
          <a:xfrm>
            <a:off x="5940425" y="2276475"/>
            <a:ext cx="2808288" cy="646113"/>
          </a:xfrm>
          <a:prstGeom prst="rect">
            <a:avLst/>
          </a:prstGeom>
          <a:solidFill>
            <a:srgbClr val="FFFFFF"/>
          </a:solidFill>
          <a:ln w="22225">
            <a:solidFill>
              <a:srgbClr val="D63A3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graphicFrame>
        <p:nvGraphicFramePr>
          <p:cNvPr id="102522" name="Object 122"/>
          <p:cNvGraphicFramePr>
            <a:graphicFrameLocks noChangeAspect="1"/>
          </p:cNvGraphicFramePr>
          <p:nvPr/>
        </p:nvGraphicFramePr>
        <p:xfrm>
          <a:off x="5940425" y="2276475"/>
          <a:ext cx="26209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15" name="Equation" r:id="rId6" imgW="1396394" imgH="317362" progId="">
                  <p:embed/>
                </p:oleObj>
              </mc:Choice>
              <mc:Fallback>
                <p:oleObj name="Equation" r:id="rId6" imgW="1396394" imgH="3173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76475"/>
                        <a:ext cx="26209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1" name="TextBox 6"/>
          <p:cNvSpPr txBox="1">
            <a:spLocks noChangeArrowheads="1"/>
          </p:cNvSpPr>
          <p:nvPr/>
        </p:nvSpPr>
        <p:spPr bwMode="auto">
          <a:xfrm>
            <a:off x="5795963" y="1052513"/>
            <a:ext cx="2916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D63A36"/>
                </a:solidFill>
                <a:latin typeface="Times New Roman" pitchFamily="18" charset="0"/>
                <a:cs typeface="Times New Roman" pitchFamily="18" charset="0"/>
              </a:rPr>
              <a:t>The three well known “hot” </a:t>
            </a:r>
          </a:p>
          <a:p>
            <a:r>
              <a:rPr lang="en-US" b="1" i="1">
                <a:solidFill>
                  <a:srgbClr val="D63A36"/>
                </a:solidFill>
                <a:latin typeface="Times New Roman" pitchFamily="18" charset="0"/>
                <a:cs typeface="Times New Roman" pitchFamily="18" charset="0"/>
              </a:rPr>
              <a:t>dd fusion reactions</a:t>
            </a:r>
          </a:p>
        </p:txBody>
      </p:sp>
      <p:sp>
        <p:nvSpPr>
          <p:cNvPr id="102532" name="AutoShape 22"/>
          <p:cNvSpPr>
            <a:spLocks noChangeArrowheads="1"/>
          </p:cNvSpPr>
          <p:nvPr/>
        </p:nvSpPr>
        <p:spPr bwMode="auto">
          <a:xfrm>
            <a:off x="2195513" y="3644900"/>
            <a:ext cx="215900" cy="1368425"/>
          </a:xfrm>
          <a:prstGeom prst="upArrow">
            <a:avLst>
              <a:gd name="adj1" fmla="val 50000"/>
              <a:gd name="adj2" fmla="val 158456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D63A36"/>
              </a:solidFill>
              <a:latin typeface="Calibri" pitchFamily="34" charset="0"/>
            </a:endParaRPr>
          </a:p>
        </p:txBody>
      </p:sp>
      <p:sp>
        <p:nvSpPr>
          <p:cNvPr id="102533" name="AutoShape 23"/>
          <p:cNvSpPr>
            <a:spLocks noChangeArrowheads="1"/>
          </p:cNvSpPr>
          <p:nvPr/>
        </p:nvSpPr>
        <p:spPr bwMode="auto">
          <a:xfrm>
            <a:off x="6443663" y="3716338"/>
            <a:ext cx="215900" cy="1368425"/>
          </a:xfrm>
          <a:prstGeom prst="upArrow">
            <a:avLst>
              <a:gd name="adj1" fmla="val 50000"/>
              <a:gd name="adj2" fmla="val 158456"/>
            </a:avLst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D63A36"/>
              </a:solidFill>
              <a:latin typeface="Calibri" pitchFamily="34" charset="0"/>
            </a:endParaRPr>
          </a:p>
        </p:txBody>
      </p:sp>
      <p:sp>
        <p:nvSpPr>
          <p:cNvPr id="102534" name="TextBox 6"/>
          <p:cNvSpPr txBox="1">
            <a:spLocks noChangeArrowheads="1"/>
          </p:cNvSpPr>
          <p:nvPr/>
        </p:nvSpPr>
        <p:spPr bwMode="auto">
          <a:xfrm>
            <a:off x="611188" y="609282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For E</a:t>
            </a:r>
            <a:r>
              <a:rPr lang="en-US" b="1" baseline="-2500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&lt;  100 keV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 the fit is made with  </a:t>
            </a:r>
            <a:r>
              <a:rPr lang="el-GR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(E) = </a:t>
            </a:r>
          </a:p>
        </p:txBody>
      </p:sp>
      <p:sp>
        <p:nvSpPr>
          <p:cNvPr id="102535" name="Text Box 33"/>
          <p:cNvSpPr txBox="1">
            <a:spLocks noChangeArrowheads="1"/>
          </p:cNvSpPr>
          <p:nvPr/>
        </p:nvSpPr>
        <p:spPr bwMode="auto">
          <a:xfrm>
            <a:off x="5486400" y="5943600"/>
            <a:ext cx="1081088" cy="646113"/>
          </a:xfrm>
          <a:prstGeom prst="rect">
            <a:avLst/>
          </a:prstGeom>
          <a:solidFill>
            <a:srgbClr val="FFFFFF"/>
          </a:solidFill>
          <a:ln w="25400">
            <a:solidFill>
              <a:srgbClr val="D63A3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  <a:p>
            <a:pPr>
              <a:lnSpc>
                <a:spcPct val="30000"/>
              </a:lnSpc>
            </a:pPr>
            <a:endParaRPr lang="en-US">
              <a:latin typeface="Calibri" pitchFamily="34" charset="0"/>
            </a:endParaRPr>
          </a:p>
        </p:txBody>
      </p:sp>
      <p:grpSp>
        <p:nvGrpSpPr>
          <p:cNvPr id="102536" name="Group 39"/>
          <p:cNvGrpSpPr>
            <a:grpSpLocks/>
          </p:cNvGrpSpPr>
          <p:nvPr/>
        </p:nvGrpSpPr>
        <p:grpSpPr bwMode="auto">
          <a:xfrm>
            <a:off x="5562600" y="6019800"/>
            <a:ext cx="1006475" cy="431800"/>
            <a:chOff x="4423" y="3476"/>
            <a:chExt cx="634" cy="272"/>
          </a:xfrm>
        </p:grpSpPr>
        <p:graphicFrame>
          <p:nvGraphicFramePr>
            <p:cNvPr id="102523" name="Object 123"/>
            <p:cNvGraphicFramePr>
              <a:graphicFrameLocks noChangeAspect="1"/>
            </p:cNvGraphicFramePr>
            <p:nvPr/>
          </p:nvGraphicFramePr>
          <p:xfrm>
            <a:off x="4604" y="3521"/>
            <a:ext cx="453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16" name="Equation" r:id="rId8" imgW="457002" imgH="203112" progId="">
                    <p:embed/>
                  </p:oleObj>
                </mc:Choice>
                <mc:Fallback>
                  <p:oleObj name="Equation" r:id="rId8" imgW="457002" imgH="2031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3521"/>
                          <a:ext cx="453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4" name="Object 124"/>
            <p:cNvGraphicFramePr>
              <a:graphicFrameLocks noChangeAspect="1"/>
            </p:cNvGraphicFramePr>
            <p:nvPr/>
          </p:nvGraphicFramePr>
          <p:xfrm>
            <a:off x="4423" y="3476"/>
            <a:ext cx="179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17" name="Equation" r:id="rId10" imgW="152334" imgH="342751" progId="">
                    <p:embed/>
                  </p:oleObj>
                </mc:Choice>
                <mc:Fallback>
                  <p:oleObj name="Equation" r:id="rId10" imgW="152334" imgH="34275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3" y="3476"/>
                          <a:ext cx="179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37" name="Oval 24"/>
          <p:cNvSpPr>
            <a:spLocks noChangeArrowheads="1"/>
          </p:cNvSpPr>
          <p:nvPr/>
        </p:nvSpPr>
        <p:spPr bwMode="auto">
          <a:xfrm>
            <a:off x="609600" y="5943600"/>
            <a:ext cx="2058988" cy="647700"/>
          </a:xfrm>
          <a:prstGeom prst="ellipse">
            <a:avLst/>
          </a:prstGeom>
          <a:noFill/>
          <a:ln w="635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38" name="Text Box 25"/>
          <p:cNvSpPr txBox="1">
            <a:spLocks noChangeArrowheads="1"/>
          </p:cNvSpPr>
          <p:nvPr/>
        </p:nvSpPr>
        <p:spPr bwMode="auto">
          <a:xfrm>
            <a:off x="1403350" y="5516563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Calibri" pitchFamily="34" charset="0"/>
              </a:rPr>
              <a:t>Reaction [1]</a:t>
            </a:r>
          </a:p>
        </p:txBody>
      </p:sp>
      <p:sp>
        <p:nvSpPr>
          <p:cNvPr id="102539" name="Text Box 26"/>
          <p:cNvSpPr txBox="1">
            <a:spLocks noChangeArrowheads="1"/>
          </p:cNvSpPr>
          <p:nvPr/>
        </p:nvSpPr>
        <p:spPr bwMode="auto">
          <a:xfrm>
            <a:off x="5651500" y="5516563"/>
            <a:ext cx="208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  <a:latin typeface="Calibri" pitchFamily="34" charset="0"/>
              </a:rPr>
              <a:t>Reaction [2]</a:t>
            </a:r>
          </a:p>
        </p:txBody>
      </p:sp>
      <p:sp>
        <p:nvSpPr>
          <p:cNvPr id="102540" name="AutoShape 28"/>
          <p:cNvSpPr>
            <a:spLocks/>
          </p:cNvSpPr>
          <p:nvPr/>
        </p:nvSpPr>
        <p:spPr bwMode="auto">
          <a:xfrm>
            <a:off x="4859338" y="908050"/>
            <a:ext cx="936625" cy="865188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" y="7620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50" y="381000"/>
            <a:ext cx="8229600" cy="533400"/>
          </a:xfrm>
        </p:spPr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T</a:t>
            </a:r>
            <a:r>
              <a:rPr lang="en-US" sz="2800" b="1" dirty="0" smtClean="0">
                <a:cs typeface="Times New Roman" pitchFamily="18" charset="0"/>
              </a:rPr>
              <a:t>he following experimental </a:t>
            </a:r>
            <a:r>
              <a:rPr lang="en-US" sz="2800" b="1" dirty="0">
                <a:cs typeface="Times New Roman" pitchFamily="18" charset="0"/>
              </a:rPr>
              <a:t>observations </a:t>
            </a:r>
            <a:r>
              <a:rPr lang="en-US" sz="2800" b="1" dirty="0" smtClean="0">
                <a:cs typeface="Times New Roman" pitchFamily="18" charset="0"/>
              </a:rPr>
              <a:t>need to be explained either </a:t>
            </a:r>
            <a:r>
              <a:rPr lang="en-US" sz="2800" b="1" dirty="0">
                <a:cs typeface="Times New Roman" pitchFamily="18" charset="0"/>
              </a:rPr>
              <a:t>qualitatively or  quantitatively.</a:t>
            </a:r>
            <a:r>
              <a:rPr lang="en-US" sz="1800" b="1" dirty="0">
                <a:cs typeface="Times New Roman" pitchFamily="18" charset="0"/>
              </a:rPr>
              <a:t/>
            </a:r>
            <a:br>
              <a:rPr lang="en-US" sz="1800" b="1" dirty="0"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33549" y="838200"/>
            <a:ext cx="8229600" cy="761999"/>
          </a:xfrm>
          <a:ln>
            <a:noFill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Experimental Observations from both electrolysis and gas loading experiments (as of 2011, not complete) (over several hundred publications):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endParaRPr lang="en-US" sz="1600" b="1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600" b="1" dirty="0" smtClean="0"/>
          </a:p>
        </p:txBody>
      </p:sp>
      <p:sp>
        <p:nvSpPr>
          <p:cNvPr id="53043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E0D5D1A-2A9C-4176-9407-719DF5FF3040}" type="slidenum">
              <a:rPr lang="en-US" sz="1200">
                <a:latin typeface="+mn-lt"/>
              </a:rPr>
              <a:pPr algn="r"/>
              <a:t>5</a:t>
            </a:fld>
            <a:endParaRPr lang="en-US" sz="120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50" y="18288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[1]  The Coulomb barrier between two deuterons is </a:t>
            </a:r>
            <a:r>
              <a:rPr lang="en-US" sz="2000" dirty="0" smtClean="0">
                <a:cs typeface="Times New Roman" pitchFamily="18" charset="0"/>
              </a:rPr>
              <a:t>suppressed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</a:rPr>
              <a:t>(Miracle  #1)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[2]</a:t>
            </a:r>
            <a:r>
              <a:rPr lang="en-US" sz="2000" dirty="0" smtClean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Production of nuclear ashes with anomalous </a:t>
            </a:r>
            <a:r>
              <a:rPr lang="en-US" sz="2000" dirty="0" smtClean="0">
                <a:cs typeface="Times New Roman" pitchFamily="18" charset="0"/>
              </a:rPr>
              <a:t>low rates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n-US" sz="2000" dirty="0" smtClean="0">
                <a:cs typeface="Times New Roman" pitchFamily="18" charset="0"/>
              </a:rPr>
              <a:t>R(T</a:t>
            </a:r>
            <a:r>
              <a:rPr lang="en-US" sz="2000" dirty="0">
                <a:cs typeface="Times New Roman" pitchFamily="18" charset="0"/>
              </a:rPr>
              <a:t>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He) and R(n) &lt;&lt; R(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#2)</a:t>
            </a:r>
            <a:endParaRPr lang="en-US" sz="2000" dirty="0">
              <a:solidFill>
                <a:srgbClr val="C00000"/>
              </a:solidFill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] </a:t>
            </a:r>
            <a:r>
              <a:rPr lang="en-US" sz="2000" baseline="30000" dirty="0"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He production commensurate with excess heat production, no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23.8 MeV  gamma ray </a:t>
            </a:r>
            <a:r>
              <a:rPr lang="en-US" sz="2000" dirty="0" smtClean="0">
                <a:solidFill>
                  <a:srgbClr val="C00000"/>
                </a:solidFill>
                <a:cs typeface="Times New Roman" pitchFamily="18" charset="0"/>
                <a:sym typeface="Wingdings" pitchFamily="2" charset="2"/>
              </a:rPr>
              <a:t>(Miracle #3)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549" y="3460016"/>
            <a:ext cx="830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dirty="0">
                <a:cs typeface="Times New Roman" pitchFamily="18" charset="0"/>
              </a:rPr>
              <a:t>[4]  Excess heat production 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(the amount of excess heat indicates its nuclear origin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n-US" sz="20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[5]  </a:t>
            </a:r>
            <a:r>
              <a:rPr lang="en-US" sz="2000" dirty="0">
                <a:cs typeface="Times New Roman" pitchFamily="18" charset="0"/>
              </a:rPr>
              <a:t>More tritium is produced than neutron R(T) &gt;&gt; R(n) 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[6]  </a:t>
            </a:r>
            <a:r>
              <a:rPr lang="en-US" sz="2000" dirty="0">
                <a:cs typeface="Times New Roman" pitchFamily="18" charset="0"/>
              </a:rPr>
              <a:t>Production of 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hot spots and micro-scale craters </a:t>
            </a:r>
            <a:r>
              <a:rPr lang="en-US" sz="2000" dirty="0">
                <a:cs typeface="Times New Roman" pitchFamily="18" charset="0"/>
              </a:rPr>
              <a:t>on metal </a:t>
            </a:r>
            <a:r>
              <a:rPr lang="en-US" sz="2000" dirty="0" smtClean="0">
                <a:cs typeface="Times New Roman" pitchFamily="18" charset="0"/>
              </a:rPr>
              <a:t>surface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4950" y="4913685"/>
            <a:ext cx="8060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>
                <a:cs typeface="Times New Roman" pitchFamily="18" charset="0"/>
              </a:rPr>
              <a:t>[7]  Detection of radiations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[</a:t>
            </a:r>
            <a:r>
              <a:rPr lang="en-US" sz="2000" dirty="0">
                <a:cs typeface="Times New Roman" pitchFamily="18" charset="0"/>
                <a:sym typeface="Wingdings" pitchFamily="2" charset="2"/>
              </a:rPr>
              <a:t>8]  “Heat-after-death”</a:t>
            </a:r>
            <a:endParaRPr lang="en-US" sz="20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9]  Requirement of deuteron mobility (D/</a:t>
            </a:r>
            <a:r>
              <a:rPr lang="en-US" sz="2000" dirty="0" err="1">
                <a:cs typeface="Times New Roman" pitchFamily="18" charset="0"/>
              </a:rPr>
              <a:t>Pd</a:t>
            </a:r>
            <a:r>
              <a:rPr lang="en-US" sz="2000" dirty="0">
                <a:cs typeface="Times New Roman" pitchFamily="18" charset="0"/>
              </a:rPr>
              <a:t>  &gt; 0.9, electric current, pressure gradient, etc.)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[</a:t>
            </a:r>
            <a:r>
              <a:rPr lang="en-US" sz="2000" dirty="0">
                <a:cs typeface="Times New Roman" pitchFamily="18" charset="0"/>
              </a:rPr>
              <a:t>10]  Requirement of deuterium purity (H/D &lt;&lt; 1</a:t>
            </a:r>
            <a:r>
              <a:rPr lang="en-US" sz="2000" dirty="0" smtClean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2"/>
          <p:cNvSpPr txBox="1">
            <a:spLocks noChangeArrowheads="1"/>
          </p:cNvSpPr>
          <p:nvPr/>
        </p:nvSpPr>
        <p:spPr bwMode="auto">
          <a:xfrm>
            <a:off x="297180" y="11741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  <a:latin typeface="Times" charset="0"/>
              </a:rPr>
              <a:t>    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Generalization of the Optical Theorem Formulation of LENR to </a:t>
            </a:r>
            <a:r>
              <a:rPr lang="en-US" sz="2400" b="1" smtClean="0">
                <a:solidFill>
                  <a:schemeClr val="hlink"/>
                </a:solidFill>
                <a:latin typeface="Times" charset="0"/>
              </a:rPr>
              <a:t>Non-Free Confined Space 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(as in a metal)  (</a:t>
            </a:r>
            <a:r>
              <a:rPr lang="en-US" sz="2400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 smtClean="0">
                <a:solidFill>
                  <a:schemeClr val="hlink"/>
                </a:solidFill>
                <a:latin typeface="Times" charset="0"/>
              </a:rPr>
              <a:t>s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sz="2400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 smtClean="0">
                <a:solidFill>
                  <a:schemeClr val="hlink"/>
                </a:solidFill>
                <a:latin typeface="Times" charset="0"/>
              </a:rPr>
              <a:t>confine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sz="2400" b="1" dirty="0" err="1" smtClean="0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 smtClean="0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): 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Derivation 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of Fusion Probability and Rates</a:t>
            </a:r>
          </a:p>
        </p:txBody>
      </p:sp>
      <p:sp>
        <p:nvSpPr>
          <p:cNvPr id="29707" name="Text Box 3"/>
          <p:cNvSpPr txBox="1">
            <a:spLocks noChangeArrowheads="1"/>
          </p:cNvSpPr>
          <p:nvPr/>
        </p:nvSpPr>
        <p:spPr bwMode="auto">
          <a:xfrm>
            <a:off x="342900" y="128641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For  </a:t>
            </a:r>
            <a:r>
              <a:rPr lang="en-US" sz="2400" dirty="0" smtClean="0">
                <a:latin typeface="Times" charset="0"/>
              </a:rPr>
              <a:t>a trapping potential (as in a metal) and the Coulomb potential, the Coulomb wave function       is replaced by the </a:t>
            </a:r>
            <a:r>
              <a:rPr lang="en-US" sz="2400" dirty="0">
                <a:latin typeface="Times" charset="0"/>
              </a:rPr>
              <a:t>trapped ground state wave function </a:t>
            </a:r>
            <a:r>
              <a:rPr lang="en-US" sz="2400" dirty="0">
                <a:latin typeface="Times" charset="0"/>
                <a:sym typeface="Symbol" pitchFamily="18" charset="2"/>
              </a:rPr>
              <a:t> as 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 </a:t>
            </a:r>
            <a:endParaRPr lang="en-US" sz="2400" dirty="0">
              <a:latin typeface="Times" charset="0"/>
            </a:endParaRP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494448"/>
              </p:ext>
            </p:extLst>
          </p:nvPr>
        </p:nvGraphicFramePr>
        <p:xfrm>
          <a:off x="2895600" y="2264568"/>
          <a:ext cx="421413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8" name="Equation" r:id="rId3" imgW="1701800" imgH="508000" progId="Equation.DSMT4">
                  <p:embed/>
                </p:oleObj>
              </mc:Choice>
              <mc:Fallback>
                <p:oleObj name="Equation" r:id="rId3" imgW="1701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64568"/>
                        <a:ext cx="421413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5"/>
          <p:cNvSpPr txBox="1">
            <a:spLocks noChangeArrowheads="1"/>
          </p:cNvSpPr>
          <p:nvPr/>
        </p:nvSpPr>
        <p:spPr bwMode="auto">
          <a:xfrm>
            <a:off x="295159" y="294132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 </a:t>
            </a:r>
            <a:r>
              <a:rPr lang="en-US" sz="2400" dirty="0">
                <a:latin typeface="Times" charset="0"/>
              </a:rPr>
              <a:t>where          </a:t>
            </a:r>
            <a:r>
              <a:rPr lang="en-US" sz="2400" dirty="0" smtClean="0">
                <a:latin typeface="Times" charset="0"/>
              </a:rPr>
              <a:t>   </a:t>
            </a:r>
            <a:r>
              <a:rPr lang="en-US" sz="2400" dirty="0">
                <a:latin typeface="Times" charset="0"/>
              </a:rPr>
              <a:t>is given by the Fermi </a:t>
            </a:r>
            <a:r>
              <a:rPr lang="en-US" sz="2400" dirty="0" smtClean="0">
                <a:latin typeface="Times" charset="0"/>
              </a:rPr>
              <a:t>potential,                                                  </a:t>
            </a:r>
            <a:endParaRPr lang="en-US" sz="1800" dirty="0">
              <a:latin typeface="Times" charset="0"/>
            </a:endParaRPr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378394"/>
              </p:ext>
            </p:extLst>
          </p:nvPr>
        </p:nvGraphicFramePr>
        <p:xfrm>
          <a:off x="1295400" y="2924013"/>
          <a:ext cx="838200" cy="47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9" name="Equation" r:id="rId5" imgW="330057" imgH="241195" progId="Equation.DSMT4">
                  <p:embed/>
                </p:oleObj>
              </mc:Choice>
              <mc:Fallback>
                <p:oleObj name="Equation" r:id="rId5" imgW="33005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24013"/>
                        <a:ext cx="838200" cy="47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184997"/>
              </p:ext>
            </p:extLst>
          </p:nvPr>
        </p:nvGraphicFramePr>
        <p:xfrm>
          <a:off x="1514474" y="3367703"/>
          <a:ext cx="5038726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0" name="Equation" r:id="rId7" imgW="2590560" imgH="393480" progId="Equation.DSMT4">
                  <p:embed/>
                </p:oleObj>
              </mc:Choice>
              <mc:Fallback>
                <p:oleObj name="Equation" r:id="rId7" imgW="2590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4" y="3367703"/>
                        <a:ext cx="5038726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Text Box 16"/>
          <p:cNvSpPr txBox="1">
            <a:spLocks noChangeArrowheads="1"/>
          </p:cNvSpPr>
          <p:nvPr/>
        </p:nvSpPr>
        <p:spPr bwMode="auto">
          <a:xfrm>
            <a:off x="7708900" y="2451099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(15)</a:t>
            </a:r>
          </a:p>
        </p:txBody>
      </p:sp>
      <p:sp>
        <p:nvSpPr>
          <p:cNvPr id="29717" name="Slide Number Placeholder 20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59BE5B-37C5-428D-8E55-1480BDBF5F10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718" name="Slide Number Placeholder 21"/>
          <p:cNvSpPr txBox="1">
            <a:spLocks noGrp="1"/>
          </p:cNvSpPr>
          <p:nvPr/>
        </p:nvSpPr>
        <p:spPr bwMode="auto">
          <a:xfrm>
            <a:off x="6589486" y="6386739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09C5B80-1DE0-4D97-973E-C0D9B78EC338}" type="slidenum"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r>
              <a:rPr lang="en-US" sz="1200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endParaRPr 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99851"/>
              </p:ext>
            </p:extLst>
          </p:nvPr>
        </p:nvGraphicFramePr>
        <p:xfrm>
          <a:off x="3886200" y="1679211"/>
          <a:ext cx="304800" cy="41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1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9211"/>
                        <a:ext cx="304800" cy="414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33614" y="3916740"/>
            <a:ext cx="8710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y"/>
            </a:pPr>
            <a:r>
              <a:rPr lang="en-US" sz="2400" dirty="0">
                <a:latin typeface="Times" charset="0"/>
                <a:sym typeface="Symbol" pitchFamily="18" charset="2"/>
              </a:rPr>
              <a:t>i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s the solution of the many-body </a:t>
            </a:r>
            <a:r>
              <a:rPr lang="en-US" sz="2400" dirty="0" err="1" smtClean="0">
                <a:latin typeface="Times" charset="0"/>
                <a:sym typeface="Symbol" pitchFamily="18" charset="2"/>
              </a:rPr>
              <a:t>Schroedinger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 equation</a:t>
            </a:r>
          </a:p>
          <a:p>
            <a:pPr marL="342900" indent="-342900">
              <a:buFont typeface="Symbol"/>
              <a:buChar char="y"/>
            </a:pPr>
            <a:endParaRPr lang="en-US" sz="2400" dirty="0">
              <a:latin typeface="Times" charset="0"/>
              <a:sym typeface="Symbol" pitchFamily="18" charset="2"/>
            </a:endParaRPr>
          </a:p>
          <a:p>
            <a:r>
              <a:rPr lang="en-US" sz="2400" dirty="0">
                <a:latin typeface="Times" charset="0"/>
                <a:sym typeface="Symbol" pitchFamily="18" charset="2"/>
              </a:rPr>
              <a:t>w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ith </a:t>
            </a:r>
          </a:p>
          <a:p>
            <a:r>
              <a:rPr lang="en-US" sz="2400" dirty="0">
                <a:latin typeface="Times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" charset="0"/>
                <a:sym typeface="Symbol" pitchFamily="18" charset="2"/>
              </a:rPr>
              <a:t>                                  H = T</a:t>
            </a:r>
            <a:r>
              <a:rPr lang="en-US" sz="2400" b="1" dirty="0" smtClean="0">
                <a:solidFill>
                  <a:schemeClr val="hlink"/>
                </a:solidFill>
                <a:latin typeface="Times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+ </a:t>
            </a:r>
            <a:r>
              <a:rPr lang="en-US" sz="2400" b="1" dirty="0" err="1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>
                <a:solidFill>
                  <a:schemeClr val="hlink"/>
                </a:solidFill>
                <a:latin typeface="Times" charset="0"/>
              </a:rPr>
              <a:t>confine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 + </a:t>
            </a:r>
            <a:r>
              <a:rPr lang="en-US" sz="2400" b="1" dirty="0" err="1">
                <a:solidFill>
                  <a:schemeClr val="hlink"/>
                </a:solidFill>
                <a:latin typeface="Times" charset="0"/>
              </a:rPr>
              <a:t>V</a:t>
            </a:r>
            <a:r>
              <a:rPr lang="en-US" sz="2400" b="1" baseline="30000" dirty="0" err="1">
                <a:solidFill>
                  <a:schemeClr val="hlink"/>
                </a:solidFill>
                <a:latin typeface="Times" charset="0"/>
              </a:rPr>
              <a:t>c</a:t>
            </a:r>
            <a:r>
              <a:rPr lang="en-US" sz="2400" b="1" dirty="0">
                <a:solidFill>
                  <a:schemeClr val="hlink"/>
                </a:solidFill>
                <a:latin typeface="Times" charset="0"/>
              </a:rPr>
              <a:t> </a:t>
            </a:r>
            <a:endParaRPr lang="en-US" sz="2400" dirty="0" smtClean="0">
              <a:latin typeface="Times" charset="0"/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83278"/>
              </p:ext>
            </p:extLst>
          </p:nvPr>
        </p:nvGraphicFramePr>
        <p:xfrm>
          <a:off x="3276600" y="4384070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2" name="Equation" r:id="rId11" imgW="698197" imgH="165028" progId="Equation.DSMT4">
                  <p:embed/>
                </p:oleObj>
              </mc:Choice>
              <mc:Fallback>
                <p:oleObj name="Equation" r:id="rId11" imgW="698197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84070"/>
                        <a:ext cx="1828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764780" y="4337217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(</a:t>
            </a:r>
            <a:r>
              <a:rPr lang="en-US" sz="1800" dirty="0" smtClean="0">
                <a:latin typeface="Times" charset="0"/>
              </a:rPr>
              <a:t>16)</a:t>
            </a:r>
            <a:endParaRPr lang="en-US" sz="1800" dirty="0">
              <a:latin typeface="Times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7734300" y="5011933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latin typeface="Times" charset="0"/>
              </a:rPr>
              <a:t>(</a:t>
            </a:r>
            <a:r>
              <a:rPr lang="en-US" sz="1800" dirty="0" smtClean="0">
                <a:latin typeface="Times" charset="0"/>
              </a:rPr>
              <a:t>17)</a:t>
            </a:r>
            <a:endParaRPr lang="en-US" sz="1800" dirty="0"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14" y="5486400"/>
            <a:ext cx="839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above general formulation can be applied to proton-nucleus,  deuteron-nucleus, deuteron-deuteron LENRs, in metals,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 also possibly to biological transmutations !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9697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One Application of Optical Theorem Formulation of LENRs: Theory of Bose-Einstein Condensation Nuclear Fusion (BECNF) in Metal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381000" y="1715069"/>
            <a:ext cx="8458200" cy="4572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>
                <a:sym typeface="Wingdings" pitchFamily="2" charset="2"/>
              </a:rPr>
              <a:t>In metal, hydrogen (deuterium) atom is ionized and </a:t>
            </a:r>
            <a:r>
              <a:rPr lang="en-US" sz="2400" dirty="0" smtClean="0"/>
              <a:t>becomes mobile </a:t>
            </a:r>
            <a:r>
              <a:rPr lang="en-US" sz="2400" dirty="0"/>
              <a:t>as  proton (deuteron) in metal, as proven experimentally by </a:t>
            </a:r>
            <a:r>
              <a:rPr lang="en-US" sz="2400" dirty="0" err="1"/>
              <a:t>Coehn</a:t>
            </a:r>
            <a:r>
              <a:rPr lang="en-US" sz="2400" dirty="0"/>
              <a:t> </a:t>
            </a:r>
            <a:r>
              <a:rPr lang="en-US" sz="2400" dirty="0" smtClean="0"/>
              <a:t>1929!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/>
              <a:t>This implies that we can achieve a very high density (~10</a:t>
            </a:r>
            <a:r>
              <a:rPr lang="en-US" sz="2400" baseline="30000" dirty="0" smtClean="0"/>
              <a:t>22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!) of deuteron-electron plasma in a metal !!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>
                <a:sym typeface="Wingdings" pitchFamily="2" charset="2"/>
              </a:rPr>
              <a:t>For BECNF theory, assume one single basic physical concept that deuterons form</a:t>
            </a:r>
            <a:r>
              <a:rPr lang="en-US" sz="2400" dirty="0" smtClean="0"/>
              <a:t> Bose-Einstein condensates in metal (</a:t>
            </a:r>
            <a:r>
              <a:rPr lang="en-US" sz="2400" i="1" dirty="0" smtClean="0"/>
              <a:t>nuclear</a:t>
            </a:r>
            <a:r>
              <a:rPr lang="en-US" sz="2400" dirty="0" smtClean="0"/>
              <a:t> BEC), and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400" dirty="0" smtClean="0">
                <a:sym typeface="Wingdings" pitchFamily="2" charset="2"/>
              </a:rPr>
              <a:t>Develop 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consistent physical theory </a:t>
            </a:r>
            <a:r>
              <a:rPr lang="en-US" sz="2400" dirty="0" smtClean="0"/>
              <a:t>which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is capable of </a:t>
            </a:r>
            <a:r>
              <a:rPr lang="en-US" sz="2000" dirty="0" smtClean="0">
                <a:solidFill>
                  <a:srgbClr val="C00000"/>
                </a:solidFill>
              </a:rPr>
              <a:t>explaining</a:t>
            </a:r>
            <a:r>
              <a:rPr lang="en-US" sz="2000" dirty="0" smtClean="0"/>
              <a:t> “Coulomb barrier suppression” </a:t>
            </a:r>
            <a:r>
              <a:rPr lang="en-US" sz="2000" dirty="0" smtClean="0">
                <a:solidFill>
                  <a:srgbClr val="C00000"/>
                </a:solidFill>
              </a:rPr>
              <a:t>(Miracle #1) </a:t>
            </a:r>
            <a:r>
              <a:rPr lang="en-US" sz="2000" dirty="0" smtClean="0"/>
              <a:t>and other experimental observations (</a:t>
            </a:r>
            <a:r>
              <a:rPr lang="en-US" sz="2000" dirty="0" smtClean="0">
                <a:solidFill>
                  <a:srgbClr val="C00000"/>
                </a:solidFill>
              </a:rPr>
              <a:t>Miracles #2 and #3, etc.), </a:t>
            </a:r>
            <a:r>
              <a:rPr lang="en-US" sz="2000" dirty="0" smtClean="0"/>
              <a:t>and</a:t>
            </a:r>
            <a:r>
              <a:rPr lang="en-US" sz="1800" dirty="0" smtClean="0"/>
              <a:t>	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 smtClean="0"/>
              <a:t>has </a:t>
            </a:r>
            <a:r>
              <a:rPr lang="en-US" sz="2000" dirty="0" smtClean="0">
                <a:solidFill>
                  <a:srgbClr val="C00000"/>
                </a:solidFill>
              </a:rPr>
              <a:t>predictive powers</a:t>
            </a:r>
            <a:r>
              <a:rPr lang="en-US" sz="2000" dirty="0" smtClean="0"/>
              <a:t>, capable of making theoretical predictions, which can be tested experimentally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722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49" name="Picture 2" descr="slide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4433" y="381000"/>
            <a:ext cx="5304368" cy="6042951"/>
          </a:xfrm>
        </p:spPr>
      </p:pic>
      <p:sp>
        <p:nvSpPr>
          <p:cNvPr id="514050" name="TextBox 2"/>
          <p:cNvSpPr txBox="1">
            <a:spLocks noChangeArrowheads="1"/>
          </p:cNvSpPr>
          <p:nvPr/>
        </p:nvSpPr>
        <p:spPr bwMode="auto">
          <a:xfrm>
            <a:off x="6096000" y="762000"/>
            <a:ext cx="2514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  <a:cs typeface="Times New Roman" pitchFamily="18" charset="0"/>
              </a:rPr>
              <a:t>Requirement for</a:t>
            </a:r>
          </a:p>
          <a:p>
            <a:r>
              <a:rPr lang="en-US" sz="2000" dirty="0">
                <a:latin typeface="+mn-lt"/>
                <a:cs typeface="Times New Roman" pitchFamily="18" charset="0"/>
              </a:rPr>
              <a:t>Bose-Einstein</a:t>
            </a:r>
          </a:p>
          <a:p>
            <a:r>
              <a:rPr lang="en-US" sz="2000" dirty="0">
                <a:latin typeface="+mn-lt"/>
                <a:cs typeface="Times New Roman" pitchFamily="18" charset="0"/>
              </a:rPr>
              <a:t>Condensation (BEC):</a:t>
            </a:r>
          </a:p>
          <a:p>
            <a:endParaRPr lang="en-US" sz="2000" dirty="0">
              <a:latin typeface="+mn-lt"/>
              <a:cs typeface="Times New Roman" pitchFamily="18" charset="0"/>
            </a:endParaRPr>
          </a:p>
          <a:p>
            <a:r>
              <a:rPr lang="en-US" sz="2000" dirty="0" err="1">
                <a:latin typeface="+mn-lt"/>
                <a:cs typeface="Times New Roman" pitchFamily="18" charset="0"/>
              </a:rPr>
              <a:t>λ</a:t>
            </a:r>
            <a:r>
              <a:rPr lang="en-US" sz="2000" baseline="-25000" dirty="0" err="1">
                <a:latin typeface="+mn-lt"/>
                <a:cs typeface="Times New Roman" pitchFamily="18" charset="0"/>
              </a:rPr>
              <a:t>DB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&gt; d</a:t>
            </a:r>
          </a:p>
          <a:p>
            <a:endParaRPr lang="en-US" sz="2000" dirty="0">
              <a:latin typeface="+mn-lt"/>
              <a:cs typeface="Times New Roman" pitchFamily="18" charset="0"/>
            </a:endParaRPr>
          </a:p>
          <a:p>
            <a:r>
              <a:rPr lang="en-US" sz="2000" dirty="0">
                <a:latin typeface="+mn-lt"/>
                <a:cs typeface="Times New Roman" pitchFamily="18" charset="0"/>
              </a:rPr>
              <a:t>where d is the</a:t>
            </a:r>
          </a:p>
          <a:p>
            <a:r>
              <a:rPr lang="en-US" sz="2000" dirty="0">
                <a:latin typeface="+mn-lt"/>
                <a:cs typeface="Times New Roman" pitchFamily="18" charset="0"/>
              </a:rPr>
              <a:t>average distance </a:t>
            </a:r>
          </a:p>
          <a:p>
            <a:r>
              <a:rPr lang="en-US" sz="2000" dirty="0">
                <a:latin typeface="+mn-lt"/>
                <a:cs typeface="Times New Roman" pitchFamily="18" charset="0"/>
              </a:rPr>
              <a:t>between neighboring</a:t>
            </a:r>
          </a:p>
          <a:p>
            <a:r>
              <a:rPr lang="en-US" sz="2000" dirty="0">
                <a:latin typeface="+mn-lt"/>
                <a:cs typeface="Times New Roman" pitchFamily="18" charset="0"/>
              </a:rPr>
              <a:t>two Bosons.</a:t>
            </a:r>
          </a:p>
        </p:txBody>
      </p:sp>
      <p:sp>
        <p:nvSpPr>
          <p:cNvPr id="5140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CAE47D3-D480-45CA-9778-C973F665246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4052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7703E8F-DC7D-4EC9-8916-226275C1D76B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Title 2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+mn-lt"/>
                <a:cs typeface="Times New Roman" pitchFamily="18" charset="0"/>
              </a:rPr>
              <a:t>Atomic BEC vs. Nuclear BEC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l-GR" sz="2800" dirty="0" smtClean="0">
                <a:latin typeface="+mn-lt"/>
                <a:cs typeface="Times New Roman" pitchFamily="18" charset="0"/>
              </a:rPr>
              <a:t>λ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DB</a:t>
            </a:r>
            <a:r>
              <a:rPr lang="en-US" sz="2800" dirty="0" smtClean="0">
                <a:latin typeface="+mn-lt"/>
                <a:cs typeface="Times New Roman" pitchFamily="18" charset="0"/>
              </a:rPr>
              <a:t> &gt; d       ,       </a:t>
            </a:r>
            <a:r>
              <a:rPr lang="el-GR" sz="2800" dirty="0" smtClean="0">
                <a:latin typeface="+mn-lt"/>
                <a:cs typeface="Times New Roman" pitchFamily="18" charset="0"/>
              </a:rPr>
              <a:t>λ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DB</a:t>
            </a:r>
            <a:r>
              <a:rPr lang="en-US" sz="2800" dirty="0" smtClean="0">
                <a:latin typeface="+mn-lt"/>
                <a:cs typeface="Times New Roman" pitchFamily="18" charset="0"/>
              </a:rPr>
              <a:t> = </a:t>
            </a:r>
            <a:endParaRPr lang="en-US" sz="2800" dirty="0" smtClean="0">
              <a:latin typeface="+mn-lt"/>
            </a:endParaRPr>
          </a:p>
        </p:txBody>
      </p:sp>
      <p:sp>
        <p:nvSpPr>
          <p:cNvPr id="430086" name="Content Placeholder 4"/>
          <p:cNvSpPr>
            <a:spLocks noGrp="1"/>
          </p:cNvSpPr>
          <p:nvPr>
            <p:ph sz="half" idx="4294967295"/>
          </p:nvPr>
        </p:nvSpPr>
        <p:spPr>
          <a:xfrm>
            <a:off x="381000" y="1196975"/>
            <a:ext cx="8305800" cy="566102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US" sz="2400" dirty="0" smtClean="0"/>
              <a:t>Atomic BEC: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d ≈ 7 x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Å </a:t>
            </a:r>
            <a:r>
              <a:rPr lang="en-US" sz="2400" dirty="0" smtClean="0">
                <a:cs typeface="Times New Roman" pitchFamily="18" charset="0"/>
              </a:rPr>
              <a:t>(for </a:t>
            </a:r>
            <a:r>
              <a:rPr lang="en-US" sz="2400" dirty="0" err="1" smtClean="0">
                <a:cs typeface="Times New Roman" pitchFamily="18" charset="0"/>
              </a:rPr>
              <a:t>n</a:t>
            </a:r>
            <a:r>
              <a:rPr lang="en-US" sz="2400" baseline="-25000" dirty="0" err="1" smtClean="0">
                <a:cs typeface="Times New Roman" pitchFamily="18" charset="0"/>
              </a:rPr>
              <a:t>Rb</a:t>
            </a:r>
            <a:r>
              <a:rPr lang="en-US" sz="2400" dirty="0" smtClean="0">
                <a:cs typeface="Times New Roman" pitchFamily="18" charset="0"/>
              </a:rPr>
              <a:t> = 2.6 x 10</a:t>
            </a:r>
            <a:r>
              <a:rPr lang="en-US" sz="2400" baseline="30000" dirty="0" smtClean="0">
                <a:cs typeface="Times New Roman" pitchFamily="18" charset="0"/>
              </a:rPr>
              <a:t>12</a:t>
            </a:r>
            <a:r>
              <a:rPr lang="en-US" sz="2400" dirty="0" smtClean="0">
                <a:cs typeface="Times New Roman" pitchFamily="18" charset="0"/>
              </a:rPr>
              <a:t>/cm</a:t>
            </a:r>
            <a:r>
              <a:rPr lang="en-US" sz="2400" baseline="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2400" i="1" dirty="0" err="1" smtClean="0"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cs typeface="Times New Roman" pitchFamily="18" charset="0"/>
              </a:rPr>
              <a:t>c</a:t>
            </a:r>
            <a:r>
              <a:rPr lang="en-US" sz="2400" baseline="-25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≈ 0.6 cm/sec near T ≈ 170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</a:rPr>
              <a:t>nano</a:t>
            </a:r>
            <a:r>
              <a:rPr lang="en-US" sz="2400" dirty="0" smtClean="0">
                <a:cs typeface="Times New Roman" pitchFamily="18" charset="0"/>
              </a:rPr>
              <a:t>-Kelvin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Times New Roman" pitchFamily="18" charset="0"/>
              </a:rPr>
              <a:t>(~2000 atoms in BEC out of ~2 x 10</a:t>
            </a:r>
            <a:r>
              <a:rPr lang="en-US" sz="2400" baseline="30000" dirty="0" smtClean="0">
                <a:cs typeface="Times New Roman" pitchFamily="18" charset="0"/>
              </a:rPr>
              <a:t>4</a:t>
            </a:r>
            <a:r>
              <a:rPr lang="en-US" sz="2400" dirty="0" smtClean="0">
                <a:cs typeface="Times New Roman" pitchFamily="18" charset="0"/>
              </a:rPr>
              <a:t> atoms 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 10% in BEC</a:t>
            </a:r>
            <a:r>
              <a:rPr lang="en-US" sz="2400" dirty="0" smtClean="0"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cs typeface="Times New Roman" pitchFamily="18" charset="0"/>
              </a:rPr>
              <a:t>        Increase </a:t>
            </a:r>
            <a:r>
              <a:rPr lang="el-GR" sz="2400" dirty="0" smtClean="0">
                <a:cs typeface="Times New Roman" pitchFamily="18" charset="0"/>
              </a:rPr>
              <a:t>λ</a:t>
            </a:r>
            <a:r>
              <a:rPr lang="en-US" sz="2400" baseline="-25000" dirty="0" smtClean="0">
                <a:cs typeface="Times New Roman" pitchFamily="18" charset="0"/>
              </a:rPr>
              <a:t>DB</a:t>
            </a:r>
            <a:r>
              <a:rPr lang="en-US" sz="2400" dirty="0" smtClean="0">
                <a:cs typeface="Times New Roman" pitchFamily="18" charset="0"/>
              </a:rPr>
              <a:t> by slowing down neutral atoms using laser cooling and evaporation cooling</a:t>
            </a:r>
          </a:p>
          <a:p>
            <a:pPr>
              <a:buFont typeface="Arial" charset="0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cs typeface="Times New Roman" pitchFamily="18" charset="0"/>
              </a:rPr>
              <a:t>Nuclear BEC: 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d ≈ 2.5 Å </a:t>
            </a:r>
            <a:r>
              <a:rPr lang="en-US" sz="2400" dirty="0" smtClean="0">
                <a:cs typeface="Times New Roman" pitchFamily="18" charset="0"/>
              </a:rPr>
              <a:t>(for </a:t>
            </a:r>
            <a:r>
              <a:rPr lang="en-US" sz="2400" dirty="0" err="1" smtClean="0">
                <a:cs typeface="Times New Roman" pitchFamily="18" charset="0"/>
              </a:rPr>
              <a:t>n</a:t>
            </a:r>
            <a:r>
              <a:rPr lang="en-US" sz="2400" baseline="-25000" dirty="0" err="1" smtClean="0">
                <a:cs typeface="Times New Roman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 = 6.8 x 10</a:t>
            </a:r>
            <a:r>
              <a:rPr lang="en-US" sz="2400" baseline="30000" dirty="0" smtClean="0">
                <a:cs typeface="Times New Roman" pitchFamily="18" charset="0"/>
              </a:rPr>
              <a:t>22</a:t>
            </a:r>
            <a:r>
              <a:rPr lang="en-US" sz="2400" dirty="0" smtClean="0">
                <a:cs typeface="Times New Roman" pitchFamily="18" charset="0"/>
              </a:rPr>
              <a:t>/cm</a:t>
            </a:r>
            <a:r>
              <a:rPr lang="en-US" sz="2400" baseline="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in metal)</a:t>
            </a:r>
            <a:endParaRPr lang="en-US" sz="2400" baseline="30000" dirty="0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400" i="1" dirty="0" err="1" smtClean="0"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cs typeface="Times New Roman" pitchFamily="18" charset="0"/>
              </a:rPr>
              <a:t>c</a:t>
            </a:r>
            <a:r>
              <a:rPr lang="en-US" sz="2400" baseline="-25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≈ 0.78 x 10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r>
              <a:rPr lang="en-US" sz="2400" dirty="0" smtClean="0">
                <a:cs typeface="Times New Roman" pitchFamily="18" charset="0"/>
              </a:rPr>
              <a:t> cm/sec (</a:t>
            </a:r>
            <a:r>
              <a:rPr lang="en-US" sz="2400" i="1" dirty="0" err="1" smtClean="0"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cs typeface="Times New Roman" pitchFamily="18" charset="0"/>
              </a:rPr>
              <a:t>kT</a:t>
            </a:r>
            <a:r>
              <a:rPr lang="en-US" sz="2400" dirty="0" smtClean="0">
                <a:cs typeface="Times New Roman" pitchFamily="18" charset="0"/>
              </a:rPr>
              <a:t> ≈ 1.6 x 10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r>
              <a:rPr lang="en-US" sz="2400" dirty="0" smtClean="0">
                <a:cs typeface="Times New Roman" pitchFamily="18" charset="0"/>
              </a:rPr>
              <a:t> cm/sec at T= 300 K)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Times New Roman" pitchFamily="18" charset="0"/>
              </a:rPr>
              <a:t>        (1) Increase </a:t>
            </a:r>
            <a:r>
              <a:rPr lang="el-GR" sz="2400" dirty="0" smtClean="0">
                <a:cs typeface="Times New Roman" pitchFamily="18" charset="0"/>
              </a:rPr>
              <a:t>λ</a:t>
            </a:r>
            <a:r>
              <a:rPr lang="en-US" sz="2400" baseline="-25000" dirty="0" smtClean="0">
                <a:cs typeface="Times New Roman" pitchFamily="18" charset="0"/>
              </a:rPr>
              <a:t>DB</a:t>
            </a:r>
            <a:r>
              <a:rPr lang="en-US" sz="2400" dirty="0" smtClean="0">
                <a:cs typeface="Times New Roman" pitchFamily="18" charset="0"/>
              </a:rPr>
              <a:t> by cooling deuterons or by applying EM fields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cs typeface="Times New Roman" pitchFamily="18" charset="0"/>
              </a:rPr>
              <a:t>        (2) Decrease  d  further by increasing density, using ultrahigh pressure device such as Diamond Anvil Cell (DAC), etc.</a:t>
            </a:r>
          </a:p>
          <a:p>
            <a:pPr>
              <a:buFont typeface="Arial" charset="0"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A50021"/>
              </a:solidFill>
            </a:endParaRPr>
          </a:p>
        </p:txBody>
      </p:sp>
      <p:graphicFrame>
        <p:nvGraphicFramePr>
          <p:cNvPr id="43008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227763" y="620713"/>
          <a:ext cx="5381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43" name="Equation" r:id="rId3" imgW="228501" imgH="355446" progId="">
                  <p:embed/>
                </p:oleObj>
              </mc:Choice>
              <mc:Fallback>
                <p:oleObj name="Equation" r:id="rId3" imgW="228501" imgH="35544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620713"/>
                        <a:ext cx="5381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C119918-931B-4E7F-85DA-A86110D0E468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0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0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0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0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3030</Words>
  <Application>Microsoft Office PowerPoint</Application>
  <PresentationFormat>On-screen Show (4:3)</PresentationFormat>
  <Paragraphs>294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Theory of Bose-Einstein Condensation Nuclear Fusion and Cryogenic Ignition of Deuteron Fusion  in Micro/Nano-Scale Metal Particles: Alternate Approach to Clean Fusion Energy Generation  Yeong E. Kim Department of Physics, Purdue University West Lafayette, Indiana 47907 http://www.physics.purdue.edu/people/faculty/yekim.shtml  Presented at The 10th Workshop Siena, Italy April 10 -14, 2012  </vt:lpstr>
      <vt:lpstr>PowerPoint Presentation</vt:lpstr>
      <vt:lpstr>PowerPoint Presentation</vt:lpstr>
      <vt:lpstr>PowerPoint Presentation</vt:lpstr>
      <vt:lpstr>The following experimental observations need to be explained either qualitatively or  quantitatively. </vt:lpstr>
      <vt:lpstr>PowerPoint Presentation</vt:lpstr>
      <vt:lpstr>One Application of Optical Theorem Formulation of LENRs: Theory of Bose-Einstein Condensation Nuclear Fusion (BECNF) in Metal</vt:lpstr>
      <vt:lpstr>PowerPoint Presentation</vt:lpstr>
      <vt:lpstr>Atomic BEC vs. Nuclear BEC λDB &gt; d       ,       λDB = </vt:lpstr>
      <vt:lpstr>PowerPoint Presentation</vt:lpstr>
      <vt:lpstr>PowerPoint Presentation</vt:lpstr>
      <vt:lpstr>PowerPoint Presentation</vt:lpstr>
      <vt:lpstr>PowerPoint Presentation</vt:lpstr>
      <vt:lpstr>Theoretical Significance </vt:lpstr>
      <vt:lpstr>BECNF theory can explain the following experimental observations either qualitatively or  quantitatively. </vt:lpstr>
      <vt:lpstr>PowerPoint Presentation</vt:lpstr>
      <vt:lpstr>PowerPoint Presentation</vt:lpstr>
      <vt:lpstr>PowerPoint Presentation</vt:lpstr>
      <vt:lpstr>SEM Images Obtained for a Cathode Subjected to an E-Field Showing Micro-Crater Features</vt:lpstr>
      <vt:lpstr>PowerPoint Presentation</vt:lpstr>
      <vt:lpstr>Fraction of Deuterons in the BEC State in Metal at Various Temperatures</vt:lpstr>
      <vt:lpstr>PowerPoint Presentation</vt:lpstr>
      <vt:lpstr>PowerPoint Presentation</vt:lpstr>
      <vt:lpstr>Experiment 3: Temperature dependence of the reaction rate  -  mini-ignition at extremely low temperatures</vt:lpstr>
      <vt:lpstr>Cryogenic Target System (NIF)</vt:lpstr>
      <vt:lpstr>Conceptual Design  for Cryogenic Ignition of Deuteron Fusion Experiment (Not to Scale)</vt:lpstr>
      <vt:lpstr>PowerPoint Presentation</vt:lpstr>
      <vt:lpstr>Concluding Remarks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“Nuclear Reactions in Micro/Nano-Scale Metal Particles” Yeong E. Kim Department of Physics, Purdue University West Lafayette, Indiana 47907, USA</dc:title>
  <dc:creator>Kim, Yeong E</dc:creator>
  <cp:lastModifiedBy>William</cp:lastModifiedBy>
  <cp:revision>406</cp:revision>
  <cp:lastPrinted>2012-04-05T12:02:08Z</cp:lastPrinted>
  <dcterms:created xsi:type="dcterms:W3CDTF">2006-08-16T00:00:00Z</dcterms:created>
  <dcterms:modified xsi:type="dcterms:W3CDTF">2015-12-14T09:11:47Z</dcterms:modified>
</cp:coreProperties>
</file>