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43" r:id="rId3"/>
    <p:sldId id="581" r:id="rId4"/>
    <p:sldId id="626" r:id="rId5"/>
    <p:sldId id="619" r:id="rId6"/>
    <p:sldId id="620" r:id="rId7"/>
    <p:sldId id="597" r:id="rId8"/>
    <p:sldId id="598" r:id="rId9"/>
    <p:sldId id="599" r:id="rId10"/>
    <p:sldId id="607" r:id="rId11"/>
    <p:sldId id="608" r:id="rId12"/>
    <p:sldId id="615" r:id="rId13"/>
    <p:sldId id="624" r:id="rId14"/>
    <p:sldId id="625" r:id="rId15"/>
    <p:sldId id="623" r:id="rId16"/>
    <p:sldId id="628" r:id="rId17"/>
    <p:sldId id="580" r:id="rId18"/>
    <p:sldId id="621" r:id="rId19"/>
    <p:sldId id="622" r:id="rId20"/>
    <p:sldId id="582" r:id="rId21"/>
    <p:sldId id="583" r:id="rId22"/>
    <p:sldId id="589" r:id="rId23"/>
    <p:sldId id="590" r:id="rId24"/>
    <p:sldId id="591" r:id="rId25"/>
    <p:sldId id="587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3DD"/>
    <a:srgbClr val="006600"/>
    <a:srgbClr val="A50021"/>
    <a:srgbClr val="1A1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9843" autoAdjust="0"/>
    <p:restoredTop sz="95429" autoAdjust="0"/>
  </p:normalViewPr>
  <p:slideViewPr>
    <p:cSldViewPr>
      <p:cViewPr>
        <p:scale>
          <a:sx n="75" d="100"/>
          <a:sy n="75" d="100"/>
        </p:scale>
        <p:origin x="-34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1460"/>
    </p:cViewPr>
  </p:sorterViewPr>
  <p:notesViewPr>
    <p:cSldViewPr>
      <p:cViewPr varScale="1">
        <p:scale>
          <a:sx n="55" d="100"/>
          <a:sy n="55" d="100"/>
        </p:scale>
        <p:origin x="-180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78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28ED1-4AC9-4E68-8371-22154F65B456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B838ED-A2DF-4889-A9DF-99A258628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BE6D79-1E2F-47AF-9B87-8422E3D1A9EC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D2E7E8-C9B2-4F40-857B-50C70D56D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0" name="Rectangle 3"/>
          <p:cNvSpPr>
            <a:spLocks noGrp="1"/>
          </p:cNvSpPr>
          <p:nvPr>
            <p:ph type="body" idx="1"/>
          </p:nvPr>
        </p:nvSpPr>
        <p:spPr bwMode="auto">
          <a:xfrm>
            <a:off x="686421" y="4416425"/>
            <a:ext cx="5485158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2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2419" name="Slide Number Placeholder 3"/>
          <p:cNvSpPr txBox="1">
            <a:spLocks noGrp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09B69AD3-DA4B-440A-81D5-D325B742C8CF}" type="slidenum">
              <a:rPr lang="en-US" sz="1200">
                <a:latin typeface="Calibri" pitchFamily="34" charset="0"/>
              </a:rPr>
              <a:pPr algn="r" defTabSz="931863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0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346FB-E8B2-4732-9E70-6B1E4F943E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17154C-EA10-414F-9E28-130CDCA8A5E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99.3% Thermal efficiency.  Only the remaining 0.7% needs independent calibration (for high accuracy).  Also, only this 0.7% can drift (it did not).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The cell from the previous slide goes inside the labyrinth.  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Two or 4 of these objects are placed in a constant temperature bath (±0.003K) in a constant temperature room (±1K - on a good day).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3092C1-D21E-437A-963E-A97D4E9E408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8D99E-0808-473D-947E-F6C6687B6D8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9BD9026-A1E4-4E35-AFAD-D069B1AC9B51}" type="slidenum"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Osaka" charset="-128"/>
              </a:rPr>
              <a:pPr algn="r"/>
              <a:t>10</a:t>
            </a:fld>
            <a:endParaRPr lang="en-US" sz="1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Osaka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E75FE9-541F-4478-BDE6-A887007EADBF}" type="slidenum">
              <a:rPr lang="en-US" sz="1200">
                <a:effectLst/>
                <a:latin typeface="Calibri" pitchFamily="34" charset="0"/>
                <a:cs typeface="Arial" charset="0"/>
              </a:rPr>
              <a:pPr algn="r" eaLnBrk="1" hangingPunct="1"/>
              <a:t>14</a:t>
            </a:fld>
            <a:endParaRPr lang="en-US" sz="1200">
              <a:effectLst/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AAAD500-B6B8-47A3-BD9D-701B66D7C673}" type="slidenum">
              <a:rPr lang="en-US" sz="1200">
                <a:effectLst/>
                <a:latin typeface="Calibri" pitchFamily="34" charset="0"/>
                <a:cs typeface="Arial" charset="0"/>
              </a:rPr>
              <a:pPr algn="r" eaLnBrk="1" hangingPunct="1"/>
              <a:t>15</a:t>
            </a:fld>
            <a:endParaRPr lang="en-US" sz="1200"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smtClean="0"/>
              <a:t> Dr. John Bockris previously showed that heat events could be triggered by subjecting bulk Pd to external stimuli such as electric fields, magnetic fields, as well as RF.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smtClean="0"/>
              <a:t>As shown in slide 2, in the absence of an external field, SEMs show that the Pd deposit has a cauliflower-like morphology.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smtClean="0"/>
              <a:t> When Pd/D co-deposition experiments were done in the presence of an external electric field, micro-volcano like features were observed in the SEMs that were suggestive of localized melting of the Pd metal under water.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0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346FB-E8B2-4732-9E70-6B1E4F943E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D863-A095-4E46-B2F7-922F4B40651C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9268-4F38-4FA0-95AC-13F3BF8A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605A-329C-4B39-ACAA-16A054A3837C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03FB-47EB-4500-9454-E62719CB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AF7A-9ECD-4AC5-8B13-FAC9C21029B9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0D6B-3A04-4746-B495-AEF24C6F9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B0A7-5CBE-4A48-BF90-15F6132482DF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7877-8A18-4259-9343-E32D53C36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2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3F6D-A046-4448-A5CE-9D7CA0EEAA8B}" type="datetime1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2EFE-CC32-40FA-9913-8D508A1DC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8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27EF-2EB0-40CB-B138-FB0D4DD4717D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B2DA-9957-40B6-AAFB-F1DDF45B7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430C-2A09-43C8-B9CE-6F4A8C1F27F0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78D5-9D20-4024-A81F-1DBC9D27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773A-1E64-4435-B581-5FF60C763599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236E-0D84-4ACA-A878-6A0AFF86E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B912-6F68-4093-9CFA-948D69FE6E00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1861-266F-4FDC-80A2-6CEB9A9D8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8466-A3CD-4FEF-ADC7-B1C69EC66062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CB42-02DA-482F-AA3D-F41452028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FA7E-D820-4DF1-9CAF-614DD80B65AC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DF0F-4960-494C-A5DB-65A938903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CBAA-8854-45DB-979F-195FDA49158F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B323-0D30-483D-ACD6-878E11AD6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9FE3-5691-4B03-9A5B-2EE054DD2B9F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EC5B-66F5-4EF1-B105-7473163E0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9AB26-0EDB-49F0-87E3-770BED77DF49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8BFE4-F6C4-4B4F-894C-C38CEFCD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PU_sig132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5" y="6280208"/>
            <a:ext cx="13692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physics.purdue.edu/people/faculty/yekim.s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1.wmf"/><Relationship Id="rId5" Type="http://schemas.openxmlformats.org/officeDocument/2006/relationships/image" Target="../media/image43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42.png"/><Relationship Id="rId9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0.wmf"/><Relationship Id="rId18" Type="http://schemas.openxmlformats.org/officeDocument/2006/relationships/image" Target="../media/image5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8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250295" y="304800"/>
            <a:ext cx="8686800" cy="5715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Optical Theorem Formulation of Low-Energy </a:t>
            </a:r>
            <a:r>
              <a:rPr lang="en-US" sz="2800" b="1" dirty="0"/>
              <a:t>Nuclear Reactions in Deuterium/Hydrogen Loaded </a:t>
            </a:r>
            <a:r>
              <a:rPr lang="en-US" sz="2800" b="1" dirty="0" smtClean="0"/>
              <a:t>Metals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700" b="1" dirty="0" smtClean="0"/>
              <a:t>Yeong E. Kim</a:t>
            </a:r>
            <a:br>
              <a:rPr lang="en-US" sz="2700" b="1" dirty="0" smtClean="0"/>
            </a:br>
            <a:r>
              <a:rPr lang="en-US" sz="2400" b="1" dirty="0" smtClean="0"/>
              <a:t>Department of Physics, Purdue University</a:t>
            </a:r>
            <a:br>
              <a:rPr lang="en-US" sz="2400" b="1" dirty="0" smtClean="0"/>
            </a:br>
            <a:r>
              <a:rPr lang="en-US" sz="2400" b="1" dirty="0" smtClean="0"/>
              <a:t>West Lafayette, Indiana 47907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hlinkClick r:id="rId2"/>
              </a:rPr>
              <a:t>http://www.physics.purdue.edu/people/faculty/yekim.shtml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dirty="0" smtClean="0"/>
              <a:t>Presented at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The 10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Workshop</a:t>
            </a:r>
            <a:br>
              <a:rPr lang="en-US" sz="2000" b="1" dirty="0" smtClean="0"/>
            </a:br>
            <a:r>
              <a:rPr lang="en-US" sz="2000" b="1" dirty="0" smtClean="0"/>
              <a:t>Siena, Italy</a:t>
            </a:r>
            <a:br>
              <a:rPr lang="en-US" sz="2000" b="1" dirty="0" smtClean="0"/>
            </a:br>
            <a:r>
              <a:rPr lang="en-US" sz="2000" b="1" dirty="0" smtClean="0"/>
              <a:t>April 10 -14, 2012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81000" y="59340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 descr="PU_sig13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24" y="5430863"/>
            <a:ext cx="2166142" cy="843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SRI </a:t>
            </a:r>
            <a:r>
              <a:rPr lang="en-US" sz="2800" b="1" i="1" smtClean="0">
                <a:latin typeface="Times New Roman" pitchFamily="18" charset="0"/>
              </a:rPr>
              <a:t>Case </a:t>
            </a:r>
            <a:r>
              <a:rPr lang="en-US" sz="2800" b="1" smtClean="0">
                <a:latin typeface="Times New Roman" pitchFamily="18" charset="0"/>
              </a:rPr>
              <a:t>Replication</a:t>
            </a:r>
          </a:p>
        </p:txBody>
      </p:sp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-304800" y="533400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457200" eaLnBrk="0" hangingPunct="0">
              <a:buFont typeface="Arial" charset="0"/>
              <a:buAutoNum type="alphaLcParenR"/>
            </a:pP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Osaka" charset="-128"/>
              </a:rPr>
              <a:t>Correlated Heat and </a:t>
            </a:r>
            <a:r>
              <a:rPr lang="en-US" sz="1800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Osaka" charset="-128"/>
              </a:rPr>
              <a:t>4</a:t>
            </a: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Osaka" charset="-128"/>
              </a:rPr>
              <a:t>He</a:t>
            </a:r>
          </a:p>
          <a:p>
            <a:pPr marL="914400" lvl="1" indent="-457200" eaLnBrk="0" hangingPunct="0">
              <a:buFont typeface="Arial" charset="0"/>
              <a:buAutoNum type="alphaLcParenR"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Osaka" charset="-128"/>
              </a:rPr>
              <a:t>Q = 31 ± 13 MeV/atom</a:t>
            </a:r>
          </a:p>
          <a:p>
            <a:pPr marL="914400" lvl="1" indent="-457200" eaLnBrk="0" hangingPunct="0">
              <a:buFont typeface="Arial" charset="0"/>
              <a:buAutoNum type="alphaLcParenR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Osaka" charset="-128"/>
              </a:rPr>
              <a:t>Discrepancy due to solid phase retention of </a:t>
            </a:r>
            <a:r>
              <a:rPr lang="en-US" sz="1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Osaka" charset="-128"/>
              </a:rPr>
              <a:t>4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Osaka" charset="-128"/>
              </a:rPr>
              <a:t>He.</a:t>
            </a:r>
          </a:p>
          <a:p>
            <a:pPr marL="914400" lvl="1" indent="-457200" eaLnBrk="0" hangingPunct="0">
              <a:buFont typeface="Arial" charset="0"/>
              <a:buAutoNum type="alphaLcParenR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Osaka" charset="-128"/>
            </a:endParaRPr>
          </a:p>
          <a:p>
            <a:pPr marL="742950" indent="-742950" eaLnBrk="0" hangingPunct="0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Osaka" charset="-128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3C2C4D-1E22-41F0-9BF4-A2E4B0681881}" type="slidenum">
              <a:rPr lang="en-US" sz="1400">
                <a:ea typeface="Osaka" charset="-128"/>
              </a:rPr>
              <a:pPr algn="r"/>
              <a:t>10</a:t>
            </a:fld>
            <a:endParaRPr lang="en-US" sz="1400">
              <a:ea typeface="Osaka" charset="-128"/>
            </a:endParaRPr>
          </a:p>
        </p:txBody>
      </p:sp>
      <p:pic>
        <p:nvPicPr>
          <p:cNvPr id="45061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3429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68675"/>
            <a:ext cx="57150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3429000" y="0"/>
          <a:ext cx="571500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83" name="Worksheet" r:id="rId6" imgW="8216900" imgH="5016500" progId="Excel.Sheet.8">
                  <p:embed/>
                </p:oleObj>
              </mc:Choice>
              <mc:Fallback>
                <p:oleObj name="Worksheet" r:id="rId6" imgW="8216900" imgH="5016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0"/>
                        <a:ext cx="5715000" cy="338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9089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2672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133600"/>
            <a:ext cx="52578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79248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000" b="1">
                <a:latin typeface="Times New Roman" pitchFamily="18" charset="0"/>
                <a:ea typeface="+mj-ea"/>
                <a:cs typeface="Times New Roman" pitchFamily="18" charset="0"/>
              </a:rPr>
              <a:t>A. Kitamura et al./ Physics Letters A 373 (2009) 3109-3112</a:t>
            </a:r>
          </a:p>
        </p:txBody>
      </p:sp>
      <p:sp>
        <p:nvSpPr>
          <p:cNvPr id="4915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7B7F66F-5D22-4D53-B5E0-30772E656ED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533400"/>
            <a:ext cx="6480175" cy="4430713"/>
            <a:chOff x="909" y="789"/>
            <a:chExt cx="3876" cy="279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09" y="981"/>
              <a:ext cx="3876" cy="2599"/>
              <a:chOff x="909" y="981"/>
              <a:chExt cx="3876" cy="2599"/>
            </a:xfrm>
          </p:grpSpPr>
          <p:sp>
            <p:nvSpPr>
              <p:cNvPr id="50185" name="Text Box 4"/>
              <p:cNvSpPr txBox="1">
                <a:spLocks noChangeArrowheads="1"/>
              </p:cNvSpPr>
              <p:nvPr/>
            </p:nvSpPr>
            <p:spPr bwMode="auto">
              <a:xfrm>
                <a:off x="2451" y="1117"/>
                <a:ext cx="23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ja-JP" sz="2000" b="1">
                    <a:latin typeface="Times New Roman" pitchFamily="18" charset="0"/>
                  </a:rPr>
                  <a:t>(c) Mixed oxides of Pd</a:t>
                </a:r>
                <a:r>
                  <a:rPr kumimoji="1" lang="en-US" altLang="ja-JP" sz="2000" b="1">
                    <a:latin typeface="Times New Roman" pitchFamily="18" charset="0"/>
                    <a:sym typeface="Symbol" pitchFamily="18" charset="2"/>
                  </a:rPr>
                  <a:t>Zr</a:t>
                </a:r>
                <a:endParaRPr kumimoji="1" lang="en-US" altLang="en-US" sz="2000" b="1">
                  <a:latin typeface="Times New Roman" pitchFamily="18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  <p:pic>
            <p:nvPicPr>
              <p:cNvPr id="50186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953" t="2637" r="31255" b="36916"/>
              <a:stretch>
                <a:fillRect/>
              </a:stretch>
            </p:blipFill>
            <p:spPr bwMode="auto">
              <a:xfrm>
                <a:off x="909" y="981"/>
                <a:ext cx="3876" cy="2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184" name="Text Box 6"/>
            <p:cNvSpPr txBox="1">
              <a:spLocks noChangeArrowheads="1"/>
            </p:cNvSpPr>
            <p:nvPr/>
          </p:nvSpPr>
          <p:spPr bwMode="auto">
            <a:xfrm>
              <a:off x="1020" y="789"/>
              <a:ext cx="36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kumimoji="1" lang="en-US" altLang="ja-JP" sz="2000" b="1">
                <a:latin typeface="Times New Roman" pitchFamily="18" charset="0"/>
              </a:endParaRPr>
            </a:p>
          </p:txBody>
        </p:sp>
      </p:grpSp>
      <p:sp>
        <p:nvSpPr>
          <p:cNvPr id="50179" name="Slide Number Placeholder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809DF87-7DE0-4495-A290-296F295D44D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179388" y="5226050"/>
            <a:ext cx="89646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power of 0.15 W corresponds to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≈  1 x 10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DD fusions/sec for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D+D → 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He + 23.8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MeV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1" name="TextBox 9"/>
          <p:cNvSpPr txBox="1">
            <a:spLocks noChangeArrowheads="1"/>
          </p:cNvSpPr>
          <p:nvPr/>
        </p:nvSpPr>
        <p:spPr bwMode="auto">
          <a:xfrm>
            <a:off x="7010400" y="1066800"/>
            <a:ext cx="152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10.7-nm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Pd</a:t>
            </a:r>
          </a:p>
        </p:txBody>
      </p:sp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395288" y="188913"/>
            <a:ext cx="837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800" b="1"/>
              <a:t>Fig. 3(c):  A. Kitamura </a:t>
            </a:r>
            <a:r>
              <a:rPr kumimoji="1" lang="en-US" altLang="ja-JP" sz="1800" b="1" i="1"/>
              <a:t>et al</a:t>
            </a:r>
            <a:r>
              <a:rPr kumimoji="1" lang="en-US" altLang="ja-JP" sz="1800" b="1"/>
              <a:t>., Physics Letters A, 373 (2009) 3109-3112.</a:t>
            </a:r>
          </a:p>
          <a:p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7239000" y="2133600"/>
            <a:ext cx="17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1MPa = 9.87 </a:t>
            </a:r>
            <a:r>
              <a:rPr lang="en-US" dirty="0" err="1" smtClean="0"/>
              <a:t>Atm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762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" y="51054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096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A1B82-12EF-41DE-9337-24BA4C2FD4F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89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One of many reproducible examples of Explosive Crater Formation  observed in excess heat and helium production in PdD </a:t>
            </a:r>
            <a:br>
              <a:rPr lang="en-US" sz="2000" smtClean="0"/>
            </a:br>
            <a:r>
              <a:rPr lang="en-US" sz="2000" smtClean="0"/>
              <a:t>Y. Iwamura, et al.[2002,2008]</a:t>
            </a:r>
          </a:p>
        </p:txBody>
      </p:sp>
      <p:pic>
        <p:nvPicPr>
          <p:cNvPr id="38918" name="Picture 3" descr="crator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875" y="1600200"/>
            <a:ext cx="7080250" cy="4525963"/>
          </a:xfrm>
        </p:spPr>
      </p:pic>
      <p:sp>
        <p:nvSpPr>
          <p:cNvPr id="38919" name="Rectangle 13"/>
          <p:cNvSpPr>
            <a:spLocks noChangeArrowheads="1"/>
          </p:cNvSpPr>
          <p:nvPr/>
        </p:nvSpPr>
        <p:spPr bwMode="auto">
          <a:xfrm>
            <a:off x="3203575" y="5157788"/>
            <a:ext cx="79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D=4 </a:t>
            </a:r>
            <a:r>
              <a:rPr lang="en-US" b="1">
                <a:solidFill>
                  <a:srgbClr val="FFFF00"/>
                </a:solidFill>
                <a:effectLst/>
                <a:latin typeface="Symbol" pitchFamily="18" charset="2"/>
                <a:cs typeface="Arial" charset="0"/>
                <a:sym typeface="Symbol" pitchFamily="18" charset="2"/>
              </a:rPr>
              <a:t></a:t>
            </a:r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2534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0505-7902-4868-9506-89F58A93B1E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39941" name="Picture 2" descr="US3-6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 descr="US-1-17-b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ET-US1-11-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539750" y="0"/>
            <a:ext cx="81534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effectLst/>
                <a:latin typeface="Calibri" pitchFamily="34" charset="0"/>
                <a:cs typeface="Arial" charset="0"/>
              </a:rPr>
              <a:t>SEM images from Energetic Technologies Ltd. in Omer, Israel  </a:t>
            </a:r>
            <a:endParaRPr lang="en-US" sz="1800">
              <a:effectLst/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en-US" sz="1800">
                <a:effectLst/>
                <a:latin typeface="Calibri" pitchFamily="34" charset="0"/>
                <a:cs typeface="Arial" charset="0"/>
              </a:rPr>
              <a:t>Micro-craters produced in PdD metal in an electrolysis system held at 50 C in which excess heat and helium was produced.   A control cell with PdH did not produce excess heat, helium  or micro-craters.  The example in the upper left-hand SEM picture is a crater of 4 micron diameter and 6 micron depth.</a:t>
            </a:r>
          </a:p>
          <a:p>
            <a:pPr eaLnBrk="1" hangingPunct="1"/>
            <a:endParaRPr lang="en-US" sz="1800">
              <a:effectLst/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2" descr="US2-06-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267200"/>
            <a:ext cx="25669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My Documents\Energetics\EDS-SEM\Results\15.11.07\US3-03\US3-03-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2672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D:\My Documents\Energetics\EDS-SEM\Results\28.8.07-US3-01\US3-01-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8EB33D-0B73-4A44-B60A-911E3D13A847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195513" y="3357563"/>
            <a:ext cx="798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D=4 </a:t>
            </a:r>
            <a:r>
              <a:rPr lang="en-US" b="1">
                <a:solidFill>
                  <a:srgbClr val="FFFF00"/>
                </a:solidFill>
                <a:effectLst/>
                <a:latin typeface="Symbol" pitchFamily="18" charset="2"/>
                <a:cs typeface="Arial" charset="0"/>
                <a:sym typeface="Symbol" pitchFamily="18" charset="2"/>
              </a:rPr>
              <a:t></a:t>
            </a:r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560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6/4/10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02C-E6B7-4C32-B13F-41B4FE51C9C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400" smtClean="0"/>
              <a:t>SEM Images Obtained for a Cathode Subjected to an E-Field Showing Micro-Crater Features</a:t>
            </a:r>
          </a:p>
        </p:txBody>
      </p:sp>
      <p:pic>
        <p:nvPicPr>
          <p:cNvPr id="37895" name="Picture 5" descr="CFSample6203-25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2738"/>
            <a:ext cx="327660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6" descr="CFSample6203-14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3338"/>
            <a:ext cx="34290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4427538" y="4005263"/>
            <a:ext cx="38100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effectLst/>
                <a:latin typeface="Calibri" pitchFamily="34" charset="0"/>
                <a:cs typeface="Arial" charset="0"/>
              </a:rPr>
              <a:t> </a:t>
            </a:r>
            <a:r>
              <a:rPr lang="en-US" sz="1600">
                <a:effectLst/>
                <a:latin typeface="Calibri" pitchFamily="34" charset="0"/>
                <a:cs typeface="Arial" charset="0"/>
              </a:rPr>
              <a:t>All data and images are from Navy SPAWAR’s released data, presented at the American Chemical Society Meeting in March, 2009.   </a:t>
            </a:r>
          </a:p>
          <a:p>
            <a:pPr eaLnBrk="1" hangingPunct="1">
              <a:buFontTx/>
              <a:buChar char="•"/>
            </a:pPr>
            <a:r>
              <a:rPr lang="en-US" sz="1600">
                <a:effectLst/>
                <a:latin typeface="Calibri" pitchFamily="34" charset="0"/>
                <a:cs typeface="Arial" charset="0"/>
              </a:rPr>
              <a:t> Included here with the permission of Dr. Larry Forsley of the SPAWAR collaboration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600">
              <a:effectLst/>
              <a:latin typeface="Calibri" pitchFamily="34" charset="0"/>
              <a:cs typeface="Arial" charset="0"/>
            </a:endParaRPr>
          </a:p>
          <a:p>
            <a:pPr eaLnBrk="1" hangingPunct="1"/>
            <a:endParaRPr lang="en-US" sz="1800"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C391B7-772E-442D-A6C6-6947A4BAD99C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37899" name="Picture 2" descr="CFSample6203-11"/>
          <p:cNvPicPr>
            <a:picLocks noChangeAspect="1" noChangeArrowheads="1"/>
          </p:cNvPicPr>
          <p:nvPr/>
        </p:nvPicPr>
        <p:blipFill>
          <a:blip r:embed="rId5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35088"/>
            <a:ext cx="3816350" cy="257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5435600" y="2060575"/>
            <a:ext cx="887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D=50 </a:t>
            </a:r>
            <a:r>
              <a:rPr lang="en-US" b="1">
                <a:solidFill>
                  <a:srgbClr val="FFFF00"/>
                </a:solidFill>
                <a:effectLst/>
                <a:latin typeface="Symbol" pitchFamily="18" charset="2"/>
                <a:cs typeface="Arial" charset="0"/>
                <a:sym typeface="Symbol" pitchFamily="18" charset="2"/>
              </a:rPr>
              <a:t></a:t>
            </a:r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26589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50" y="381000"/>
            <a:ext cx="8229600" cy="533400"/>
          </a:xfrm>
        </p:spPr>
        <p:txBody>
          <a:bodyPr/>
          <a:lstStyle/>
          <a:p>
            <a:r>
              <a:rPr lang="en-US" sz="2800" b="1" dirty="0">
                <a:cs typeface="Times New Roman" pitchFamily="18" charset="0"/>
              </a:rPr>
              <a:t>T</a:t>
            </a:r>
            <a:r>
              <a:rPr lang="en-US" sz="2800" b="1" dirty="0" smtClean="0">
                <a:cs typeface="Times New Roman" pitchFamily="18" charset="0"/>
              </a:rPr>
              <a:t>he following experimental </a:t>
            </a:r>
            <a:r>
              <a:rPr lang="en-US" sz="2800" b="1" dirty="0">
                <a:cs typeface="Times New Roman" pitchFamily="18" charset="0"/>
              </a:rPr>
              <a:t>observations </a:t>
            </a:r>
            <a:r>
              <a:rPr lang="en-US" sz="2800" b="1" dirty="0" smtClean="0">
                <a:cs typeface="Times New Roman" pitchFamily="18" charset="0"/>
              </a:rPr>
              <a:t>need to be explained either </a:t>
            </a:r>
            <a:r>
              <a:rPr lang="en-US" sz="2800" b="1" dirty="0">
                <a:cs typeface="Times New Roman" pitchFamily="18" charset="0"/>
              </a:rPr>
              <a:t>qualitatively or  quantitatively.</a:t>
            </a:r>
            <a:r>
              <a:rPr lang="en-US" sz="1800" b="1" dirty="0">
                <a:cs typeface="Times New Roman" pitchFamily="18" charset="0"/>
              </a:rPr>
              <a:t/>
            </a:r>
            <a:br>
              <a:rPr lang="en-US" sz="1800" b="1" dirty="0"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33549" y="838200"/>
            <a:ext cx="8229600" cy="761999"/>
          </a:xfrm>
          <a:ln>
            <a:noFill/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cs typeface="Times New Roman" pitchFamily="18" charset="0"/>
              </a:rPr>
              <a:t>Experimental Observations from both electrolysis and gas loading experiments (as of 2011, not complete) (over several hundred publications):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600" b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600" b="1" dirty="0" smtClean="0"/>
          </a:p>
        </p:txBody>
      </p:sp>
      <p:sp>
        <p:nvSpPr>
          <p:cNvPr id="53043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E0D5D1A-2A9C-4176-9407-719DF5FF3040}" type="slidenum">
              <a:rPr lang="en-US" sz="1200">
                <a:latin typeface="+mn-lt"/>
              </a:rPr>
              <a:pPr algn="r"/>
              <a:t>16</a:t>
            </a:fld>
            <a:endParaRPr lang="en-US" sz="120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50" y="18288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>
                <a:cs typeface="Times New Roman" pitchFamily="18" charset="0"/>
              </a:rPr>
              <a:t>[1]  The Coulomb barrier between two deuterons is </a:t>
            </a:r>
            <a:r>
              <a:rPr lang="en-US" sz="2000" dirty="0" smtClean="0">
                <a:cs typeface="Times New Roman" pitchFamily="18" charset="0"/>
              </a:rPr>
              <a:t>suppressed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(Miracle  #1)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[2]</a:t>
            </a:r>
            <a:r>
              <a:rPr lang="en-US" sz="2000" dirty="0" smtClean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Production of nuclear ashes with anomalous </a:t>
            </a:r>
            <a:r>
              <a:rPr lang="en-US" sz="2000" dirty="0" smtClean="0">
                <a:cs typeface="Times New Roman" pitchFamily="18" charset="0"/>
              </a:rPr>
              <a:t>low rates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n-US" sz="2000" dirty="0" smtClean="0">
                <a:cs typeface="Times New Roman" pitchFamily="18" charset="0"/>
              </a:rPr>
              <a:t>R(T</a:t>
            </a:r>
            <a:r>
              <a:rPr lang="en-US" sz="2000" dirty="0">
                <a:cs typeface="Times New Roman" pitchFamily="18" charset="0"/>
              </a:rPr>
              <a:t>) &lt;&lt; R(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He) and R(n) &lt;&lt; R(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(Miracle #2)</a:t>
            </a:r>
            <a:endParaRPr lang="en-US" sz="2000" dirty="0">
              <a:solidFill>
                <a:srgbClr val="C00000"/>
              </a:solidFill>
              <a:cs typeface="Times New Roman" pitchFamily="18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] 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 production commensurate with excess heat production, no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23.8 MeV  gamma ray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(Miracle #3)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549" y="3460016"/>
            <a:ext cx="830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cs typeface="Times New Roman" pitchFamily="18" charset="0"/>
              </a:rPr>
              <a:t>[4]  Excess heat production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(the amount of excess heat indicates its nuclear origin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)</a:t>
            </a:r>
            <a:endParaRPr lang="en-US" sz="20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[5]  </a:t>
            </a:r>
            <a:r>
              <a:rPr lang="en-US" sz="2000" dirty="0">
                <a:cs typeface="Times New Roman" pitchFamily="18" charset="0"/>
              </a:rPr>
              <a:t>More tritium is produced than neutron R(T) &gt;&gt; R(n)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[6]  </a:t>
            </a:r>
            <a:r>
              <a:rPr lang="en-US" sz="2000" dirty="0">
                <a:cs typeface="Times New Roman" pitchFamily="18" charset="0"/>
              </a:rPr>
              <a:t>Production of 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hot spots and micro-scale craters </a:t>
            </a:r>
            <a:r>
              <a:rPr lang="en-US" sz="2000" dirty="0">
                <a:cs typeface="Times New Roman" pitchFamily="18" charset="0"/>
              </a:rPr>
              <a:t>on metal </a:t>
            </a:r>
            <a:r>
              <a:rPr lang="en-US" sz="2000" dirty="0" smtClean="0">
                <a:cs typeface="Times New Roman" pitchFamily="18" charset="0"/>
              </a:rPr>
              <a:t>surface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4950" y="4913685"/>
            <a:ext cx="8060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>
                <a:cs typeface="Times New Roman" pitchFamily="18" charset="0"/>
              </a:rPr>
              <a:t>[7]  Detection of radiations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8]  “Heat-after-death”</a:t>
            </a:r>
            <a:endParaRPr lang="en-US" sz="20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</a:t>
            </a:r>
            <a:r>
              <a:rPr lang="en-US" sz="2000" dirty="0">
                <a:cs typeface="Times New Roman" pitchFamily="18" charset="0"/>
              </a:rPr>
              <a:t>9]  Requirement of deuteron mobility (D/</a:t>
            </a:r>
            <a:r>
              <a:rPr lang="en-US" sz="2000" dirty="0" err="1">
                <a:cs typeface="Times New Roman" pitchFamily="18" charset="0"/>
              </a:rPr>
              <a:t>Pd</a:t>
            </a:r>
            <a:r>
              <a:rPr lang="en-US" sz="2000" dirty="0">
                <a:cs typeface="Times New Roman" pitchFamily="18" charset="0"/>
              </a:rPr>
              <a:t>  &gt; 0.9, electric current, pressure gradient, etc.)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</a:t>
            </a:r>
            <a:r>
              <a:rPr lang="en-US" sz="2000" dirty="0">
                <a:cs typeface="Times New Roman" pitchFamily="18" charset="0"/>
              </a:rPr>
              <a:t>10]  Requirement of deuterium purity (H/D &lt;&lt; 1</a:t>
            </a:r>
            <a:r>
              <a:rPr lang="en-US" sz="2000" dirty="0" smtClean="0">
                <a:cs typeface="Times New Roman" pitchFamily="18" charset="0"/>
              </a:rPr>
              <a:t>)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3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5" name="Text Box 27"/>
          <p:cNvSpPr txBox="1">
            <a:spLocks noChangeArrowheads="1"/>
          </p:cNvSpPr>
          <p:nvPr/>
        </p:nvSpPr>
        <p:spPr bwMode="auto">
          <a:xfrm>
            <a:off x="395288" y="1557338"/>
            <a:ext cx="83534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47B505B-D6C7-46E6-9271-786E7C9F3DB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2527" name="Content Placeholder 2"/>
          <p:cNvSpPr>
            <a:spLocks noGrp="1"/>
          </p:cNvSpPr>
          <p:nvPr>
            <p:ph idx="4294967295"/>
          </p:nvPr>
        </p:nvSpPr>
        <p:spPr>
          <a:xfrm>
            <a:off x="323850" y="333375"/>
            <a:ext cx="8496300" cy="3276600"/>
          </a:xfrm>
        </p:spPr>
        <p:txBody>
          <a:bodyPr/>
          <a:lstStyle/>
          <a:p>
            <a:pPr algn="ctr" eaLnBrk="1" hangingPunct="1">
              <a:spcAft>
                <a:spcPct val="25000"/>
              </a:spcAft>
              <a:buFont typeface="Wingdings" pitchFamily="2" charset="2"/>
              <a:buNone/>
            </a:pPr>
            <a:r>
              <a:rPr lang="en-US" sz="2400" b="1" dirty="0" smtClean="0"/>
              <a:t>Conventional DD Fusion Reactions in Free-Space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[1]   D + D→ p + T + 4.033 MeV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[2]   D + D→ n +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 + 3.270 MeV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[3]   D + D→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 +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(E2) + 23.847 MeV</a:t>
            </a:r>
            <a:r>
              <a:rPr lang="en-US" sz="2000" b="1" dirty="0" smtClean="0">
                <a:solidFill>
                  <a:srgbClr val="D63A3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eaLnBrk="1" hangingPunct="1">
              <a:spcAft>
                <a:spcPct val="25000"/>
              </a:spcAft>
              <a:buClr>
                <a:schemeClr val="tx1"/>
              </a:buClr>
              <a:buFont typeface="Wingdings 2" pitchFamily="18" charset="2"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Measured branching ratios: (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[1],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[2],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[3]) ≈ (0.5,  0.5,  3.4x10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 dirty="0" smtClean="0"/>
          </a:p>
          <a:p>
            <a:pPr eaLnBrk="1" hangingPunct="1">
              <a:spcBef>
                <a:spcPct val="10000"/>
              </a:spcBef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In free space it is all about the Coulomb barrier!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200" dirty="0" smtClean="0">
              <a:solidFill>
                <a:srgbClr val="FFFF00"/>
              </a:solidFill>
            </a:endParaRPr>
          </a:p>
        </p:txBody>
      </p:sp>
      <p:pic>
        <p:nvPicPr>
          <p:cNvPr id="102528" name="Picture 4" descr="grap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997200"/>
            <a:ext cx="4029075" cy="2519363"/>
          </a:xfrm>
          <a:prstGeom prst="rect">
            <a:avLst/>
          </a:prstGeom>
          <a:noFill/>
          <a:ln w="25400">
            <a:solidFill>
              <a:srgbClr val="D63A36"/>
            </a:solidFill>
            <a:miter lim="800000"/>
            <a:headEnd/>
            <a:tailEnd/>
          </a:ln>
        </p:spPr>
      </p:pic>
      <p:pic>
        <p:nvPicPr>
          <p:cNvPr id="102529" name="Picture 5" descr="graph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997200"/>
            <a:ext cx="4248150" cy="2520950"/>
          </a:xfrm>
          <a:prstGeom prst="rect">
            <a:avLst/>
          </a:prstGeom>
          <a:noFill/>
          <a:ln w="25400">
            <a:solidFill>
              <a:srgbClr val="D63A36"/>
            </a:solidFill>
            <a:miter lim="800000"/>
            <a:headEnd/>
            <a:tailEnd/>
          </a:ln>
        </p:spPr>
      </p:pic>
      <p:sp>
        <p:nvSpPr>
          <p:cNvPr id="102530" name="Text Box 31"/>
          <p:cNvSpPr txBox="1">
            <a:spLocks noChangeArrowheads="1"/>
          </p:cNvSpPr>
          <p:nvPr/>
        </p:nvSpPr>
        <p:spPr bwMode="auto">
          <a:xfrm>
            <a:off x="5940425" y="2276475"/>
            <a:ext cx="2808288" cy="646113"/>
          </a:xfrm>
          <a:prstGeom prst="rect">
            <a:avLst/>
          </a:prstGeom>
          <a:solidFill>
            <a:srgbClr val="FFFFFF"/>
          </a:solidFill>
          <a:ln w="22225">
            <a:solidFill>
              <a:srgbClr val="D63A3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graphicFrame>
        <p:nvGraphicFramePr>
          <p:cNvPr id="102522" name="Object 122"/>
          <p:cNvGraphicFramePr>
            <a:graphicFrameLocks noChangeAspect="1"/>
          </p:cNvGraphicFramePr>
          <p:nvPr/>
        </p:nvGraphicFramePr>
        <p:xfrm>
          <a:off x="5940425" y="2276475"/>
          <a:ext cx="26209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19" name="Equation" r:id="rId6" imgW="1396394" imgH="317362" progId="">
                  <p:embed/>
                </p:oleObj>
              </mc:Choice>
              <mc:Fallback>
                <p:oleObj name="Equation" r:id="rId6" imgW="1396394" imgH="3173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276475"/>
                        <a:ext cx="262096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1" name="TextBox 6"/>
          <p:cNvSpPr txBox="1">
            <a:spLocks noChangeArrowheads="1"/>
          </p:cNvSpPr>
          <p:nvPr/>
        </p:nvSpPr>
        <p:spPr bwMode="auto">
          <a:xfrm>
            <a:off x="5795963" y="1052513"/>
            <a:ext cx="2916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D63A36"/>
                </a:solidFill>
                <a:latin typeface="Times New Roman" pitchFamily="18" charset="0"/>
                <a:cs typeface="Times New Roman" pitchFamily="18" charset="0"/>
              </a:rPr>
              <a:t>The three well known “hot” </a:t>
            </a:r>
          </a:p>
          <a:p>
            <a:r>
              <a:rPr lang="en-US" b="1" i="1">
                <a:solidFill>
                  <a:srgbClr val="D63A36"/>
                </a:solidFill>
                <a:latin typeface="Times New Roman" pitchFamily="18" charset="0"/>
                <a:cs typeface="Times New Roman" pitchFamily="18" charset="0"/>
              </a:rPr>
              <a:t>dd fusion reactions</a:t>
            </a:r>
          </a:p>
        </p:txBody>
      </p:sp>
      <p:sp>
        <p:nvSpPr>
          <p:cNvPr id="102532" name="AutoShape 22"/>
          <p:cNvSpPr>
            <a:spLocks noChangeArrowheads="1"/>
          </p:cNvSpPr>
          <p:nvPr/>
        </p:nvSpPr>
        <p:spPr bwMode="auto">
          <a:xfrm>
            <a:off x="2195513" y="3644900"/>
            <a:ext cx="215900" cy="1368425"/>
          </a:xfrm>
          <a:prstGeom prst="upArrow">
            <a:avLst>
              <a:gd name="adj1" fmla="val 50000"/>
              <a:gd name="adj2" fmla="val 158456"/>
            </a:avLst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D63A36"/>
              </a:solidFill>
              <a:latin typeface="Calibri" pitchFamily="34" charset="0"/>
            </a:endParaRPr>
          </a:p>
        </p:txBody>
      </p:sp>
      <p:sp>
        <p:nvSpPr>
          <p:cNvPr id="102533" name="AutoShape 23"/>
          <p:cNvSpPr>
            <a:spLocks noChangeArrowheads="1"/>
          </p:cNvSpPr>
          <p:nvPr/>
        </p:nvSpPr>
        <p:spPr bwMode="auto">
          <a:xfrm>
            <a:off x="6443663" y="3716338"/>
            <a:ext cx="215900" cy="1368425"/>
          </a:xfrm>
          <a:prstGeom prst="upArrow">
            <a:avLst>
              <a:gd name="adj1" fmla="val 50000"/>
              <a:gd name="adj2" fmla="val 158456"/>
            </a:avLst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D63A36"/>
              </a:solidFill>
              <a:latin typeface="Calibri" pitchFamily="34" charset="0"/>
            </a:endParaRPr>
          </a:p>
        </p:txBody>
      </p:sp>
      <p:sp>
        <p:nvSpPr>
          <p:cNvPr id="102534" name="TextBox 6"/>
          <p:cNvSpPr txBox="1">
            <a:spLocks noChangeArrowheads="1"/>
          </p:cNvSpPr>
          <p:nvPr/>
        </p:nvSpPr>
        <p:spPr bwMode="auto">
          <a:xfrm>
            <a:off x="611188" y="609282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For E</a:t>
            </a:r>
            <a:r>
              <a:rPr lang="en-US" b="1" baseline="-2500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&lt;  100 keV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 the fit is made with  </a:t>
            </a:r>
            <a:r>
              <a:rPr lang="el-GR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(E) = </a:t>
            </a:r>
          </a:p>
        </p:txBody>
      </p:sp>
      <p:sp>
        <p:nvSpPr>
          <p:cNvPr id="102535" name="Text Box 33"/>
          <p:cNvSpPr txBox="1">
            <a:spLocks noChangeArrowheads="1"/>
          </p:cNvSpPr>
          <p:nvPr/>
        </p:nvSpPr>
        <p:spPr bwMode="auto">
          <a:xfrm>
            <a:off x="5486400" y="5943600"/>
            <a:ext cx="1081088" cy="646113"/>
          </a:xfrm>
          <a:prstGeom prst="rect">
            <a:avLst/>
          </a:prstGeom>
          <a:solidFill>
            <a:srgbClr val="FFFFFF"/>
          </a:solidFill>
          <a:ln w="25400">
            <a:solidFill>
              <a:srgbClr val="D63A3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</p:txBody>
      </p:sp>
      <p:grpSp>
        <p:nvGrpSpPr>
          <p:cNvPr id="102536" name="Group 39"/>
          <p:cNvGrpSpPr>
            <a:grpSpLocks/>
          </p:cNvGrpSpPr>
          <p:nvPr/>
        </p:nvGrpSpPr>
        <p:grpSpPr bwMode="auto">
          <a:xfrm>
            <a:off x="5562600" y="6019800"/>
            <a:ext cx="1006475" cy="431800"/>
            <a:chOff x="4423" y="3476"/>
            <a:chExt cx="634" cy="272"/>
          </a:xfrm>
        </p:grpSpPr>
        <p:graphicFrame>
          <p:nvGraphicFramePr>
            <p:cNvPr id="102523" name="Object 123"/>
            <p:cNvGraphicFramePr>
              <a:graphicFrameLocks noChangeAspect="1"/>
            </p:cNvGraphicFramePr>
            <p:nvPr/>
          </p:nvGraphicFramePr>
          <p:xfrm>
            <a:off x="4604" y="3521"/>
            <a:ext cx="453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720" name="Equation" r:id="rId8" imgW="457002" imgH="203112" progId="">
                    <p:embed/>
                  </p:oleObj>
                </mc:Choice>
                <mc:Fallback>
                  <p:oleObj name="Equation" r:id="rId8" imgW="457002" imgH="20311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" y="3521"/>
                          <a:ext cx="453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4" name="Object 124"/>
            <p:cNvGraphicFramePr>
              <a:graphicFrameLocks noChangeAspect="1"/>
            </p:cNvGraphicFramePr>
            <p:nvPr/>
          </p:nvGraphicFramePr>
          <p:xfrm>
            <a:off x="4423" y="3476"/>
            <a:ext cx="17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721" name="Equation" r:id="rId10" imgW="152334" imgH="342751" progId="">
                    <p:embed/>
                  </p:oleObj>
                </mc:Choice>
                <mc:Fallback>
                  <p:oleObj name="Equation" r:id="rId10" imgW="152334" imgH="34275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3" y="3476"/>
                          <a:ext cx="179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37" name="Oval 24"/>
          <p:cNvSpPr>
            <a:spLocks noChangeArrowheads="1"/>
          </p:cNvSpPr>
          <p:nvPr/>
        </p:nvSpPr>
        <p:spPr bwMode="auto">
          <a:xfrm>
            <a:off x="609600" y="5943600"/>
            <a:ext cx="2058988" cy="647700"/>
          </a:xfrm>
          <a:prstGeom prst="ellips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38" name="Text Box 25"/>
          <p:cNvSpPr txBox="1">
            <a:spLocks noChangeArrowheads="1"/>
          </p:cNvSpPr>
          <p:nvPr/>
        </p:nvSpPr>
        <p:spPr bwMode="auto">
          <a:xfrm>
            <a:off x="1403350" y="5516563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  <a:latin typeface="Calibri" pitchFamily="34" charset="0"/>
              </a:rPr>
              <a:t>Reaction [1]</a:t>
            </a:r>
          </a:p>
        </p:txBody>
      </p:sp>
      <p:sp>
        <p:nvSpPr>
          <p:cNvPr id="102539" name="Text Box 26"/>
          <p:cNvSpPr txBox="1">
            <a:spLocks noChangeArrowheads="1"/>
          </p:cNvSpPr>
          <p:nvPr/>
        </p:nvSpPr>
        <p:spPr bwMode="auto">
          <a:xfrm>
            <a:off x="5651500" y="5516563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  <a:latin typeface="Calibri" pitchFamily="34" charset="0"/>
              </a:rPr>
              <a:t>Reaction [2]</a:t>
            </a:r>
          </a:p>
        </p:txBody>
      </p:sp>
      <p:sp>
        <p:nvSpPr>
          <p:cNvPr id="102540" name="AutoShape 28"/>
          <p:cNvSpPr>
            <a:spLocks/>
          </p:cNvSpPr>
          <p:nvPr/>
        </p:nvSpPr>
        <p:spPr bwMode="auto">
          <a:xfrm>
            <a:off x="4859338" y="908050"/>
            <a:ext cx="936625" cy="865188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" y="762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2"/>
          <p:cNvSpPr>
            <a:spLocks noChangeArrowheads="1"/>
          </p:cNvSpPr>
          <p:nvPr/>
        </p:nvSpPr>
        <p:spPr bwMode="auto">
          <a:xfrm>
            <a:off x="2209800" y="4191000"/>
            <a:ext cx="6705600" cy="2514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000" b="1">
              <a:latin typeface="Times New Roman" pitchFamily="18" charset="0"/>
            </a:endParaRPr>
          </a:p>
        </p:txBody>
      </p:sp>
      <p:sp>
        <p:nvSpPr>
          <p:cNvPr id="25612" name="Rectangle 3"/>
          <p:cNvSpPr>
            <a:spLocks noGrp="1"/>
          </p:cNvSpPr>
          <p:nvPr>
            <p:ph type="title" sz="quarter"/>
          </p:nvPr>
        </p:nvSpPr>
        <p:spPr>
          <a:xfrm>
            <a:off x="1447800" y="152400"/>
            <a:ext cx="7467600" cy="304800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 Coulomb potential and nuclear square well potential</a:t>
            </a:r>
          </a:p>
        </p:txBody>
      </p:sp>
      <p:graphicFrame>
        <p:nvGraphicFramePr>
          <p:cNvPr id="2560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019800" y="4876800"/>
          <a:ext cx="25908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6" name="Equation" r:id="rId3" imgW="1434477" imgH="266584" progId="Equation.3">
                  <p:embed/>
                </p:oleObj>
              </mc:Choice>
              <mc:Fallback>
                <p:oleObj name="Equation" r:id="rId3" imgW="1434477" imgH="26658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76800"/>
                        <a:ext cx="25908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12988" y="4618038"/>
          <a:ext cx="33893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7" name="Equation" r:id="rId5" imgW="2781300" imgH="609600" progId="Equation.3">
                  <p:embed/>
                </p:oleObj>
              </mc:Choice>
              <mc:Fallback>
                <p:oleObj name="Equation" r:id="rId5" imgW="27813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4618038"/>
                        <a:ext cx="3389312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Line 7"/>
          <p:cNvSpPr>
            <a:spLocks noChangeShapeType="1"/>
          </p:cNvSpPr>
          <p:nvPr/>
        </p:nvSpPr>
        <p:spPr bwMode="auto">
          <a:xfrm>
            <a:off x="685800" y="838200"/>
            <a:ext cx="0" cy="3871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8"/>
          <p:cNvSpPr>
            <a:spLocks noChangeShapeType="1"/>
          </p:cNvSpPr>
          <p:nvPr/>
        </p:nvSpPr>
        <p:spPr bwMode="auto">
          <a:xfrm>
            <a:off x="685800" y="52578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9"/>
          <p:cNvSpPr>
            <a:spLocks noChangeShapeType="1"/>
          </p:cNvSpPr>
          <p:nvPr/>
        </p:nvSpPr>
        <p:spPr bwMode="auto">
          <a:xfrm>
            <a:off x="685800" y="3810000"/>
            <a:ext cx="601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10"/>
          <p:cNvSpPr>
            <a:spLocks noChangeShapeType="1"/>
          </p:cNvSpPr>
          <p:nvPr/>
        </p:nvSpPr>
        <p:spPr bwMode="auto">
          <a:xfrm flipV="1">
            <a:off x="1905000" y="671513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1"/>
          <p:cNvSpPr>
            <a:spLocks noChangeShapeType="1"/>
          </p:cNvSpPr>
          <p:nvPr/>
        </p:nvSpPr>
        <p:spPr bwMode="auto">
          <a:xfrm flipH="1">
            <a:off x="685800" y="1600200"/>
            <a:ext cx="12192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Arc 12"/>
          <p:cNvSpPr>
            <a:spLocks/>
          </p:cNvSpPr>
          <p:nvPr/>
        </p:nvSpPr>
        <p:spPr bwMode="auto">
          <a:xfrm rot="10800000">
            <a:off x="1905000" y="1111250"/>
            <a:ext cx="3962400" cy="2317750"/>
          </a:xfrm>
          <a:custGeom>
            <a:avLst/>
            <a:gdLst>
              <a:gd name="T0" fmla="*/ 2147483647 w 21100"/>
              <a:gd name="T1" fmla="*/ 0 h 21600"/>
              <a:gd name="T2" fmla="*/ 2147483647 w 21100"/>
              <a:gd name="T3" fmla="*/ 2147483647 h 21600"/>
              <a:gd name="T4" fmla="*/ 0 w 211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100"/>
              <a:gd name="T10" fmla="*/ 0 h 21600"/>
              <a:gd name="T11" fmla="*/ 21100 w 211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00" h="21600" fill="none" extrusionOk="0">
                <a:moveTo>
                  <a:pt x="51" y="0"/>
                </a:moveTo>
                <a:cubicBezTo>
                  <a:pt x="10180" y="24"/>
                  <a:pt x="18932" y="7083"/>
                  <a:pt x="21099" y="16978"/>
                </a:cubicBezTo>
              </a:path>
              <a:path w="21100" h="21600" stroke="0" extrusionOk="0">
                <a:moveTo>
                  <a:pt x="51" y="0"/>
                </a:moveTo>
                <a:cubicBezTo>
                  <a:pt x="10180" y="24"/>
                  <a:pt x="18932" y="7083"/>
                  <a:pt x="21099" y="169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Arc 13"/>
          <p:cNvSpPr>
            <a:spLocks/>
          </p:cNvSpPr>
          <p:nvPr/>
        </p:nvSpPr>
        <p:spPr bwMode="auto">
          <a:xfrm rot="10800000">
            <a:off x="1905000" y="1676400"/>
            <a:ext cx="3657600" cy="2120900"/>
          </a:xfrm>
          <a:custGeom>
            <a:avLst/>
            <a:gdLst>
              <a:gd name="T0" fmla="*/ 2147483647 w 21100"/>
              <a:gd name="T1" fmla="*/ 0 h 21547"/>
              <a:gd name="T2" fmla="*/ 2147483647 w 21100"/>
              <a:gd name="T3" fmla="*/ 2147483647 h 21547"/>
              <a:gd name="T4" fmla="*/ 0 w 21100"/>
              <a:gd name="T5" fmla="*/ 2147483647 h 21547"/>
              <a:gd name="T6" fmla="*/ 0 60000 65536"/>
              <a:gd name="T7" fmla="*/ 0 60000 65536"/>
              <a:gd name="T8" fmla="*/ 0 60000 65536"/>
              <a:gd name="T9" fmla="*/ 0 w 21100"/>
              <a:gd name="T10" fmla="*/ 0 h 21547"/>
              <a:gd name="T11" fmla="*/ 21100 w 21100"/>
              <a:gd name="T12" fmla="*/ 21547 h 215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00" h="21547" fill="none" extrusionOk="0">
                <a:moveTo>
                  <a:pt x="1516" y="0"/>
                </a:moveTo>
                <a:cubicBezTo>
                  <a:pt x="11076" y="673"/>
                  <a:pt x="19049" y="7564"/>
                  <a:pt x="21099" y="16925"/>
                </a:cubicBezTo>
              </a:path>
              <a:path w="21100" h="21547" stroke="0" extrusionOk="0">
                <a:moveTo>
                  <a:pt x="1516" y="0"/>
                </a:moveTo>
                <a:cubicBezTo>
                  <a:pt x="11076" y="673"/>
                  <a:pt x="19049" y="7564"/>
                  <a:pt x="21099" y="16925"/>
                </a:cubicBezTo>
                <a:lnTo>
                  <a:pt x="0" y="21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14"/>
          <p:cNvSpPr>
            <a:spLocks noChangeShapeType="1"/>
          </p:cNvSpPr>
          <p:nvPr/>
        </p:nvSpPr>
        <p:spPr bwMode="auto">
          <a:xfrm>
            <a:off x="5302250" y="3419475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15"/>
          <p:cNvSpPr>
            <a:spLocks noChangeShapeType="1"/>
          </p:cNvSpPr>
          <p:nvPr/>
        </p:nvSpPr>
        <p:spPr bwMode="auto">
          <a:xfrm>
            <a:off x="2546350" y="2449513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16"/>
          <p:cNvSpPr>
            <a:spLocks noChangeShapeType="1"/>
          </p:cNvSpPr>
          <p:nvPr/>
        </p:nvSpPr>
        <p:spPr bwMode="auto">
          <a:xfrm>
            <a:off x="2547938" y="2438400"/>
            <a:ext cx="27606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17"/>
          <p:cNvSpPr>
            <a:spLocks noChangeShapeType="1"/>
          </p:cNvSpPr>
          <p:nvPr/>
        </p:nvSpPr>
        <p:spPr bwMode="auto">
          <a:xfrm>
            <a:off x="5302250" y="2449513"/>
            <a:ext cx="0" cy="950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auto">
          <a:xfrm>
            <a:off x="4953000" y="2743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E</a:t>
            </a:r>
          </a:p>
        </p:txBody>
      </p:sp>
      <p:sp>
        <p:nvSpPr>
          <p:cNvPr id="25625" name="Text Box 19"/>
          <p:cNvSpPr txBox="1">
            <a:spLocks noChangeArrowheads="1"/>
          </p:cNvSpPr>
          <p:nvPr/>
        </p:nvSpPr>
        <p:spPr bwMode="auto">
          <a:xfrm>
            <a:off x="4953000" y="3429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U</a:t>
            </a:r>
          </a:p>
        </p:txBody>
      </p:sp>
      <p:sp>
        <p:nvSpPr>
          <p:cNvPr id="25626" name="AutoShape 20"/>
          <p:cNvSpPr>
            <a:spLocks/>
          </p:cNvSpPr>
          <p:nvPr/>
        </p:nvSpPr>
        <p:spPr bwMode="auto">
          <a:xfrm>
            <a:off x="5334000" y="2438400"/>
            <a:ext cx="360363" cy="1350963"/>
          </a:xfrm>
          <a:prstGeom prst="rightBrace">
            <a:avLst>
              <a:gd name="adj1" fmla="val 3124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Text Box 21"/>
          <p:cNvSpPr txBox="1">
            <a:spLocks noChangeArrowheads="1"/>
          </p:cNvSpPr>
          <p:nvPr/>
        </p:nvSpPr>
        <p:spPr bwMode="auto">
          <a:xfrm>
            <a:off x="5646738" y="29067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(E+U)</a:t>
            </a:r>
          </a:p>
        </p:txBody>
      </p:sp>
      <p:sp>
        <p:nvSpPr>
          <p:cNvPr id="25628" name="Text Box 22"/>
          <p:cNvSpPr txBox="1">
            <a:spLocks noChangeArrowheads="1"/>
          </p:cNvSpPr>
          <p:nvPr/>
        </p:nvSpPr>
        <p:spPr bwMode="auto">
          <a:xfrm>
            <a:off x="152400" y="5029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-V</a:t>
            </a:r>
            <a:r>
              <a:rPr lang="en-US" sz="1800" baseline="-25000"/>
              <a:t>0</a:t>
            </a:r>
          </a:p>
        </p:txBody>
      </p:sp>
      <p:sp>
        <p:nvSpPr>
          <p:cNvPr id="25629" name="Text Box 23"/>
          <p:cNvSpPr txBox="1">
            <a:spLocks noChangeArrowheads="1"/>
          </p:cNvSpPr>
          <p:nvPr/>
        </p:nvSpPr>
        <p:spPr bwMode="auto">
          <a:xfrm>
            <a:off x="304800" y="14160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25630" name="Text Box 24"/>
          <p:cNvSpPr txBox="1">
            <a:spLocks noChangeArrowheads="1"/>
          </p:cNvSpPr>
          <p:nvPr/>
        </p:nvSpPr>
        <p:spPr bwMode="auto">
          <a:xfrm>
            <a:off x="457200" y="381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V(r)</a:t>
            </a:r>
          </a:p>
        </p:txBody>
      </p:sp>
      <p:sp>
        <p:nvSpPr>
          <p:cNvPr id="25631" name="Rectangle 25"/>
          <p:cNvSpPr>
            <a:spLocks noChangeArrowheads="1"/>
          </p:cNvSpPr>
          <p:nvPr/>
        </p:nvSpPr>
        <p:spPr bwMode="auto">
          <a:xfrm>
            <a:off x="466725" y="441960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cs typeface="Arial" charset="0"/>
              </a:rPr>
              <a:t>≈</a:t>
            </a:r>
          </a:p>
        </p:txBody>
      </p:sp>
      <p:sp>
        <p:nvSpPr>
          <p:cNvPr id="25632" name="Rectangle 26"/>
          <p:cNvSpPr>
            <a:spLocks noChangeArrowheads="1"/>
          </p:cNvSpPr>
          <p:nvPr/>
        </p:nvSpPr>
        <p:spPr bwMode="auto">
          <a:xfrm>
            <a:off x="1698625" y="441960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cs typeface="Arial" charset="0"/>
              </a:rPr>
              <a:t>≈</a:t>
            </a:r>
          </a:p>
        </p:txBody>
      </p:sp>
      <p:sp>
        <p:nvSpPr>
          <p:cNvPr id="25633" name="Line 27"/>
          <p:cNvSpPr>
            <a:spLocks noChangeShapeType="1"/>
          </p:cNvSpPr>
          <p:nvPr/>
        </p:nvSpPr>
        <p:spPr bwMode="auto">
          <a:xfrm>
            <a:off x="2413000" y="1077913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28"/>
          <p:cNvSpPr>
            <a:spLocks noChangeShapeType="1"/>
          </p:cNvSpPr>
          <p:nvPr/>
        </p:nvSpPr>
        <p:spPr bwMode="auto">
          <a:xfrm>
            <a:off x="5397500" y="990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605" name="Object 29"/>
          <p:cNvGraphicFramePr>
            <a:graphicFrameLocks noChangeAspect="1"/>
          </p:cNvGraphicFramePr>
          <p:nvPr/>
        </p:nvGraphicFramePr>
        <p:xfrm>
          <a:off x="2895600" y="595313"/>
          <a:ext cx="1993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8" name="Equation" r:id="rId7" imgW="1993900" imgH="1016000" progId="Equation.DSMT4">
                  <p:embed/>
                </p:oleObj>
              </mc:Choice>
              <mc:Fallback>
                <p:oleObj name="Equation" r:id="rId7" imgW="19939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95313"/>
                        <a:ext cx="1993900" cy="1016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0"/>
          <p:cNvGraphicFramePr>
            <a:graphicFrameLocks noChangeAspect="1"/>
          </p:cNvGraphicFramePr>
          <p:nvPr/>
        </p:nvGraphicFramePr>
        <p:xfrm>
          <a:off x="5940425" y="620713"/>
          <a:ext cx="26574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9" name="Equation" r:id="rId9" imgW="2578100" imgH="939800" progId="Equation.DSMT4">
                  <p:embed/>
                </p:oleObj>
              </mc:Choice>
              <mc:Fallback>
                <p:oleObj name="Equation" r:id="rId9" imgW="25781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620713"/>
                        <a:ext cx="26574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5" name="Text Box 31"/>
          <p:cNvSpPr txBox="1">
            <a:spLocks noChangeArrowheads="1"/>
          </p:cNvSpPr>
          <p:nvPr/>
        </p:nvSpPr>
        <p:spPr bwMode="auto">
          <a:xfrm>
            <a:off x="1849438" y="37480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</a:t>
            </a:r>
          </a:p>
        </p:txBody>
      </p:sp>
      <p:sp>
        <p:nvSpPr>
          <p:cNvPr id="25636" name="Text Box 32"/>
          <p:cNvSpPr txBox="1">
            <a:spLocks noChangeArrowheads="1"/>
          </p:cNvSpPr>
          <p:nvPr/>
        </p:nvSpPr>
        <p:spPr bwMode="auto">
          <a:xfrm>
            <a:off x="2393950" y="37480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</a:t>
            </a:r>
            <a:r>
              <a:rPr lang="en-US" sz="1800" baseline="-25000"/>
              <a:t>a</a:t>
            </a:r>
          </a:p>
        </p:txBody>
      </p:sp>
      <p:sp>
        <p:nvSpPr>
          <p:cNvPr id="25637" name="Text Box 33"/>
          <p:cNvSpPr txBox="1">
            <a:spLocks noChangeArrowheads="1"/>
          </p:cNvSpPr>
          <p:nvPr/>
        </p:nvSpPr>
        <p:spPr bwMode="auto">
          <a:xfrm>
            <a:off x="5148263" y="3733800"/>
            <a:ext cx="4905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</a:t>
            </a:r>
            <a:r>
              <a:rPr lang="en-US" sz="1800" baseline="-25000"/>
              <a:t>b</a:t>
            </a:r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5638" name="Text Box 34"/>
          <p:cNvSpPr txBox="1">
            <a:spLocks noChangeArrowheads="1"/>
          </p:cNvSpPr>
          <p:nvPr/>
        </p:nvSpPr>
        <p:spPr bwMode="auto">
          <a:xfrm>
            <a:off x="6672263" y="360362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</a:t>
            </a:r>
          </a:p>
        </p:txBody>
      </p:sp>
      <p:sp>
        <p:nvSpPr>
          <p:cNvPr id="25639" name="Line 35"/>
          <p:cNvSpPr>
            <a:spLocks noChangeShapeType="1"/>
          </p:cNvSpPr>
          <p:nvPr/>
        </p:nvSpPr>
        <p:spPr bwMode="auto">
          <a:xfrm>
            <a:off x="685800" y="4786313"/>
            <a:ext cx="0" cy="457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40" name="Line 36"/>
          <p:cNvSpPr>
            <a:spLocks noChangeShapeType="1"/>
          </p:cNvSpPr>
          <p:nvPr/>
        </p:nvSpPr>
        <p:spPr bwMode="auto">
          <a:xfrm>
            <a:off x="1905000" y="4786313"/>
            <a:ext cx="0" cy="457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41" name="Text Box 37"/>
          <p:cNvSpPr txBox="1">
            <a:spLocks noChangeArrowheads="1"/>
          </p:cNvSpPr>
          <p:nvPr/>
        </p:nvSpPr>
        <p:spPr bwMode="auto">
          <a:xfrm>
            <a:off x="6372225" y="1905000"/>
            <a:ext cx="2771775" cy="763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 = E</a:t>
            </a:r>
            <a:r>
              <a:rPr lang="en-US" sz="2000" b="1" baseline="-25000">
                <a:latin typeface="Times New Roman" pitchFamily="18" charset="0"/>
              </a:rPr>
              <a:t>screening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(Electron Screening Energy)</a:t>
            </a:r>
          </a:p>
        </p:txBody>
      </p:sp>
      <p:sp>
        <p:nvSpPr>
          <p:cNvPr id="25642" name="Text Box 38"/>
          <p:cNvSpPr txBox="1">
            <a:spLocks noChangeArrowheads="1"/>
          </p:cNvSpPr>
          <p:nvPr/>
        </p:nvSpPr>
        <p:spPr bwMode="auto">
          <a:xfrm>
            <a:off x="2362200" y="4267200"/>
            <a:ext cx="606901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Gamow Factor – WKB approximation for Transmission Coefficient</a:t>
            </a:r>
          </a:p>
        </p:txBody>
      </p:sp>
      <p:graphicFrame>
        <p:nvGraphicFramePr>
          <p:cNvPr id="25607" name="Object 3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312988" y="5372100"/>
          <a:ext cx="34686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00" name="Equation" r:id="rId11" imgW="3302000" imgH="533400" progId="Equation.3">
                  <p:embed/>
                </p:oleObj>
              </mc:Choice>
              <mc:Fallback>
                <p:oleObj name="Equation" r:id="rId11" imgW="3302000" imgH="533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5372100"/>
                        <a:ext cx="346868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40"/>
          <p:cNvGraphicFramePr>
            <a:graphicFrameLocks noChangeAspect="1"/>
          </p:cNvGraphicFramePr>
          <p:nvPr/>
        </p:nvGraphicFramePr>
        <p:xfrm>
          <a:off x="2743200" y="6096000"/>
          <a:ext cx="8382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01" name="Equation" r:id="rId13" imgW="749300" imgH="419100" progId="Equation.3">
                  <p:embed/>
                </p:oleObj>
              </mc:Choice>
              <mc:Fallback>
                <p:oleObj name="Equation" r:id="rId13" imgW="749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096000"/>
                        <a:ext cx="8382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41"/>
          <p:cNvGraphicFramePr>
            <a:graphicFrameLocks noChangeAspect="1"/>
          </p:cNvGraphicFramePr>
          <p:nvPr/>
        </p:nvGraphicFramePr>
        <p:xfrm>
          <a:off x="3886200" y="6096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02" name="Equation" r:id="rId15" imgW="749300" imgH="457200" progId="Equation.3">
                  <p:embed/>
                </p:oleObj>
              </mc:Choice>
              <mc:Fallback>
                <p:oleObj name="Equation" r:id="rId15" imgW="749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096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42"/>
          <p:cNvGraphicFramePr>
            <a:graphicFrameLocks noChangeAspect="1"/>
          </p:cNvGraphicFramePr>
          <p:nvPr/>
        </p:nvGraphicFramePr>
        <p:xfrm>
          <a:off x="5943600" y="685800"/>
          <a:ext cx="26574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03" name="Equation" r:id="rId17" imgW="2578100" imgH="939800" progId="Equation.DSMT4">
                  <p:embed/>
                </p:oleObj>
              </mc:Choice>
              <mc:Fallback>
                <p:oleObj name="Equation" r:id="rId17" imgW="25781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85800"/>
                        <a:ext cx="2657475" cy="9398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72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67512" y="5411787"/>
          <a:ext cx="1614487" cy="50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04" name="Equation" r:id="rId19" imgW="1346200" imgH="419100" progId="Equation.3">
                  <p:embed/>
                </p:oleObj>
              </mc:Choice>
              <mc:Fallback>
                <p:oleObj name="Equation" r:id="rId19" imgW="13462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2" y="5411787"/>
                        <a:ext cx="1614487" cy="502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73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38174021"/>
              </p:ext>
            </p:extLst>
          </p:nvPr>
        </p:nvGraphicFramePr>
        <p:xfrm>
          <a:off x="5249863" y="6019800"/>
          <a:ext cx="3436937" cy="49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05" name="Equation" r:id="rId21" imgW="1930320" imgH="279360" progId="Equation.DSMT4">
                  <p:embed/>
                </p:oleObj>
              </mc:Choice>
              <mc:Fallback>
                <p:oleObj name="Equation" r:id="rId21" imgW="193032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6019800"/>
                        <a:ext cx="3436937" cy="4973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2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8600"/>
            <a:ext cx="9144000" cy="685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smtClean="0"/>
              <a:t>   Estimates of the Gamow factor T</a:t>
            </a:r>
            <a:r>
              <a:rPr lang="en-US" sz="2000" baseline="-25000" smtClean="0"/>
              <a:t>G</a:t>
            </a:r>
            <a:r>
              <a:rPr lang="en-US" sz="2000" smtClean="0"/>
              <a:t>(E)  for D + D fusion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smtClean="0"/>
              <a:t>with  electron screening energy U</a:t>
            </a:r>
            <a:r>
              <a:rPr lang="en-US" sz="2000" baseline="-25000" smtClean="0"/>
              <a:t>e</a:t>
            </a:r>
            <a:endParaRPr lang="en-US" sz="2000" smtClean="0"/>
          </a:p>
        </p:txBody>
      </p:sp>
      <p:graphicFrame>
        <p:nvGraphicFramePr>
          <p:cNvPr id="60420" name="Group 4"/>
          <p:cNvGraphicFramePr>
            <a:graphicFrameLocks noGrp="1"/>
          </p:cNvGraphicFramePr>
          <p:nvPr>
            <p:ph sz="quarter" idx="4294967295"/>
          </p:nvPr>
        </p:nvGraphicFramePr>
        <p:xfrm>
          <a:off x="914400" y="2286000"/>
          <a:ext cx="6629400" cy="2895600"/>
        </p:xfrm>
        <a:graphic>
          <a:graphicData uri="http://schemas.openxmlformats.org/drawingml/2006/table">
            <a:tbl>
              <a:tblPr/>
              <a:tblGrid>
                <a:gridCol w="1701800"/>
                <a:gridCol w="2071688"/>
                <a:gridCol w="1435100"/>
                <a:gridCol w="1420812"/>
              </a:tblGrid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E+U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(E +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screening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1/40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-2760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14.4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-114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14.4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Å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43.4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43.4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0.33 Å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~300 eV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~600 eV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600 eV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8" name="Text Box 42"/>
          <p:cNvSpPr txBox="1">
            <a:spLocks noChangeArrowheads="1"/>
          </p:cNvSpPr>
          <p:nvPr/>
        </p:nvSpPr>
        <p:spPr bwMode="auto">
          <a:xfrm>
            <a:off x="152400" y="5257800"/>
            <a:ext cx="876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Values of Gamow Factor T</a:t>
            </a:r>
            <a:r>
              <a:rPr lang="en-US" sz="2000" baseline="-25000"/>
              <a:t>G</a:t>
            </a:r>
            <a:r>
              <a:rPr lang="en-US" sz="2000"/>
              <a:t>(E) extracted from experiments</a:t>
            </a:r>
          </a:p>
        </p:txBody>
      </p:sp>
      <p:sp>
        <p:nvSpPr>
          <p:cNvPr id="58409" name="TextBox 6"/>
          <p:cNvSpPr txBox="1">
            <a:spLocks noChangeArrowheads="1"/>
          </p:cNvSpPr>
          <p:nvPr/>
        </p:nvSpPr>
        <p:spPr bwMode="auto">
          <a:xfrm>
            <a:off x="7239000" y="5410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410" name="TextBox 32"/>
          <p:cNvSpPr txBox="1">
            <a:spLocks noChangeArrowheads="1"/>
          </p:cNvSpPr>
          <p:nvPr/>
        </p:nvSpPr>
        <p:spPr bwMode="auto">
          <a:xfrm>
            <a:off x="609600" y="5715000"/>
            <a:ext cx="655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  <a:r>
              <a:rPr lang="en-US" baseline="-25000"/>
              <a:t>G</a:t>
            </a:r>
            <a:r>
              <a:rPr lang="en-US"/>
              <a:t>(E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FP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≈ 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  (Fleischmann and Pons, excess heat, Pd cathode)</a:t>
            </a:r>
          </a:p>
          <a:p>
            <a:pPr eaLnBrk="1" hangingPunct="1"/>
            <a:r>
              <a:rPr lang="en-US"/>
              <a:t>T</a:t>
            </a:r>
            <a:r>
              <a:rPr lang="en-US" baseline="-25000"/>
              <a:t>G</a:t>
            </a:r>
            <a:r>
              <a:rPr lang="en-US"/>
              <a:t>(E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Jones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≈ 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-30  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(Jones, et al., neutron from D(d,n)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He, Ti cathode)</a:t>
            </a:r>
          </a:p>
          <a:p>
            <a:pPr eaLnBrk="1" hangingPunct="1"/>
            <a:endParaRPr lang="en-US"/>
          </a:p>
        </p:txBody>
      </p:sp>
      <p:graphicFrame>
        <p:nvGraphicFramePr>
          <p:cNvPr id="5841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44937"/>
              </p:ext>
            </p:extLst>
          </p:nvPr>
        </p:nvGraphicFramePr>
        <p:xfrm>
          <a:off x="735013" y="969963"/>
          <a:ext cx="70421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78" name="Equation" r:id="rId3" imgW="4381200" imgH="736560" progId="Equation.DSMT4">
                  <p:embed/>
                </p:oleObj>
              </mc:Choice>
              <mc:Fallback>
                <p:oleObj name="Equation" r:id="rId3" imgW="43812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969963"/>
                        <a:ext cx="704215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E9E776-B073-468D-8BDA-51E7747E18C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5508339"/>
              </p:ext>
            </p:extLst>
          </p:nvPr>
        </p:nvGraphicFramePr>
        <p:xfrm>
          <a:off x="5590381" y="1600200"/>
          <a:ext cx="32972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79" name="Equation" r:id="rId5" imgW="1727200" imgH="279400" progId="Equation.DSMT4">
                  <p:embed/>
                </p:oleObj>
              </mc:Choice>
              <mc:Fallback>
                <p:oleObj name="Equation" r:id="rId5" imgW="1727200" imgH="279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381" y="1600200"/>
                        <a:ext cx="32972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48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404"/>
            <a:ext cx="6858000" cy="615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0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83" name="Title 1"/>
          <p:cNvSpPr>
            <a:spLocks noGrp="1"/>
          </p:cNvSpPr>
          <p:nvPr>
            <p:ph type="ctrTitle" idx="4294967295"/>
          </p:nvPr>
        </p:nvSpPr>
        <p:spPr>
          <a:xfrm>
            <a:off x="468313" y="0"/>
            <a:ext cx="8280400" cy="1470025"/>
          </a:xfrm>
        </p:spPr>
        <p:txBody>
          <a:bodyPr/>
          <a:lstStyle/>
          <a:p>
            <a:r>
              <a:rPr lang="en-US" sz="2400" smtClean="0"/>
              <a:t>Cross-Section for Nuclear Reacion Between Two Charged Nuclei</a:t>
            </a:r>
            <a:br>
              <a:rPr lang="en-US" sz="2400" smtClean="0"/>
            </a:br>
            <a:r>
              <a:rPr lang="en-US" sz="2400" smtClean="0"/>
              <a:t>(p: projectile nucleus    t: target nucelus)</a:t>
            </a:r>
          </a:p>
        </p:txBody>
      </p:sp>
      <p:sp>
        <p:nvSpPr>
          <p:cNvPr id="489484" name="TextBox 4"/>
          <p:cNvSpPr txBox="1">
            <a:spLocks noChangeArrowheads="1"/>
          </p:cNvSpPr>
          <p:nvPr/>
        </p:nvSpPr>
        <p:spPr bwMode="auto">
          <a:xfrm>
            <a:off x="323850" y="1268413"/>
            <a:ext cx="813593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Classically, the cross-section can be written as</a:t>
            </a:r>
          </a:p>
          <a:p>
            <a:r>
              <a:rPr lang="en-US" dirty="0">
                <a:latin typeface="Calibri" pitchFamily="34" charset="0"/>
              </a:rPr>
              <a:t>Quantum mechanically, the above geometrical cross-section must be replaced by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where          is the de Broglie wave length,</a:t>
            </a:r>
          </a:p>
          <a:p>
            <a:r>
              <a:rPr lang="en-US" dirty="0">
                <a:latin typeface="Calibri" pitchFamily="34" charset="0"/>
              </a:rPr>
              <a:t>with the relative velocity v between p and t.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The cross-section also depend on the Coulomb  barrier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penetration </a:t>
            </a:r>
            <a:r>
              <a:rPr lang="en-US" dirty="0">
                <a:latin typeface="Calibri" pitchFamily="34" charset="0"/>
              </a:rPr>
              <a:t>probability P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and also depends on  the nuclear force factor (called S-factor) after the Coulomb barrier penetration occurs.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Incorporating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into the cross-section, we write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graphicFrame>
        <p:nvGraphicFramePr>
          <p:cNvPr id="489476" name="Object 4"/>
          <p:cNvGraphicFramePr>
            <a:graphicFrameLocks noChangeAspect="1"/>
          </p:cNvGraphicFramePr>
          <p:nvPr/>
        </p:nvGraphicFramePr>
        <p:xfrm>
          <a:off x="5651500" y="1196975"/>
          <a:ext cx="15160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35" name="Equation" r:id="rId4" imgW="1002865" imgH="253890" progId="">
                  <p:embed/>
                </p:oleObj>
              </mc:Choice>
              <mc:Fallback>
                <p:oleObj name="Equation" r:id="rId4" imgW="1002865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196975"/>
                        <a:ext cx="15160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77" name="Object 5"/>
          <p:cNvGraphicFramePr>
            <a:graphicFrameLocks noChangeAspect="1"/>
          </p:cNvGraphicFramePr>
          <p:nvPr/>
        </p:nvGraphicFramePr>
        <p:xfrm>
          <a:off x="2771775" y="1916113"/>
          <a:ext cx="17049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36" name="Equation" r:id="rId6" imgW="1091726" imgH="393529" progId="">
                  <p:embed/>
                </p:oleObj>
              </mc:Choice>
              <mc:Fallback>
                <p:oleObj name="Equation" r:id="rId6" imgW="1091726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916113"/>
                        <a:ext cx="170497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78" name="Object 6"/>
          <p:cNvGraphicFramePr>
            <a:graphicFrameLocks noChangeAspect="1"/>
          </p:cNvGraphicFramePr>
          <p:nvPr/>
        </p:nvGraphicFramePr>
        <p:xfrm>
          <a:off x="4716463" y="2492375"/>
          <a:ext cx="100806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37" name="Equation" r:id="rId8" imgW="596641" imgH="393529" progId="">
                  <p:embed/>
                </p:oleObj>
              </mc:Choice>
              <mc:Fallback>
                <p:oleObj name="Equation" r:id="rId8" imgW="596641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92375"/>
                        <a:ext cx="1008062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79" name="Object 7"/>
          <p:cNvGraphicFramePr>
            <a:graphicFrameLocks noChangeAspect="1"/>
          </p:cNvGraphicFramePr>
          <p:nvPr/>
        </p:nvGraphicFramePr>
        <p:xfrm>
          <a:off x="1116013" y="2636838"/>
          <a:ext cx="38576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38" name="Equation" r:id="rId10" imgW="228600" imgH="228600" progId="">
                  <p:embed/>
                </p:oleObj>
              </mc:Choice>
              <mc:Fallback>
                <p:oleObj name="Equation" r:id="rId10" imgW="2286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636838"/>
                        <a:ext cx="38576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430304"/>
              </p:ext>
            </p:extLst>
          </p:nvPr>
        </p:nvGraphicFramePr>
        <p:xfrm>
          <a:off x="1981200" y="4038600"/>
          <a:ext cx="30654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39" name="Equation" r:id="rId12" imgW="1816100" imgH="457200" progId="">
                  <p:embed/>
                </p:oleObj>
              </mc:Choice>
              <mc:Fallback>
                <p:oleObj name="Equation" r:id="rId12" imgW="18161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38600"/>
                        <a:ext cx="30654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078061"/>
              </p:ext>
            </p:extLst>
          </p:nvPr>
        </p:nvGraphicFramePr>
        <p:xfrm>
          <a:off x="2209800" y="5486400"/>
          <a:ext cx="8366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40" name="Equation" r:id="rId14" imgW="495085" imgH="393529" progId="">
                  <p:embed/>
                </p:oleObj>
              </mc:Choice>
              <mc:Fallback>
                <p:oleObj name="Equation" r:id="rId14" imgW="495085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86400"/>
                        <a:ext cx="83661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18637"/>
              </p:ext>
            </p:extLst>
          </p:nvPr>
        </p:nvGraphicFramePr>
        <p:xfrm>
          <a:off x="3962400" y="6019800"/>
          <a:ext cx="11303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41" name="Equation" r:id="rId16" imgW="723586" imgH="393529" progId="">
                  <p:embed/>
                </p:oleObj>
              </mc:Choice>
              <mc:Fallback>
                <p:oleObj name="Equation" r:id="rId16" imgW="723586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019800"/>
                        <a:ext cx="113030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7369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1905000"/>
            <a:ext cx="32737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8956"/>
            <a:ext cx="8839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B33DD"/>
                </a:solidFill>
              </a:rPr>
              <a:t>Formulation of Theory of Low-Energy Nuclear Reactions (LENR) </a:t>
            </a:r>
          </a:p>
          <a:p>
            <a:r>
              <a:rPr lang="en-US" b="1" dirty="0" smtClean="0">
                <a:solidFill>
                  <a:srgbClr val="3B33DD"/>
                </a:solidFill>
              </a:rPr>
              <a:t>in Hydrogen/Deuterium Loaded Metals</a:t>
            </a:r>
            <a:r>
              <a:rPr lang="en-US" b="1" dirty="0">
                <a:solidFill>
                  <a:srgbClr val="3B33DD"/>
                </a:solidFill>
              </a:rPr>
              <a:t> </a:t>
            </a:r>
            <a:r>
              <a:rPr lang="en-US" b="1" dirty="0" smtClean="0">
                <a:solidFill>
                  <a:srgbClr val="3B33DD"/>
                </a:solidFill>
              </a:rPr>
              <a:t>Based on Conventional Nuclear Theory</a:t>
            </a:r>
          </a:p>
          <a:p>
            <a:r>
              <a:rPr lang="en-US" b="1" dirty="0" smtClean="0">
                <a:solidFill>
                  <a:srgbClr val="3B33DD"/>
                </a:solidFill>
              </a:rPr>
              <a:t>             </a:t>
            </a:r>
            <a:endParaRPr lang="en-US" b="1" dirty="0">
              <a:solidFill>
                <a:srgbClr val="3B33DD"/>
              </a:solidFill>
            </a:endParaRPr>
          </a:p>
          <a:p>
            <a:r>
              <a:rPr lang="en-US" b="1" dirty="0" smtClean="0"/>
              <a:t>  I.  Nuclear Theory for LENR in Free Space</a:t>
            </a:r>
          </a:p>
          <a:p>
            <a:r>
              <a:rPr lang="en-US" dirty="0" smtClean="0"/>
              <a:t>    Instead of using the two-potential formula in the quantum scattering theory,</a:t>
            </a:r>
          </a:p>
          <a:p>
            <a:r>
              <a:rPr lang="en-US" dirty="0" smtClean="0"/>
              <a:t>we develop the optical theorem formulation of LENR, which is more suitable </a:t>
            </a:r>
          </a:p>
          <a:p>
            <a:r>
              <a:rPr lang="en-US" dirty="0" smtClean="0"/>
              <a:t>for generalization to scattering in </a:t>
            </a:r>
            <a:r>
              <a:rPr lang="en-US" dirty="0" err="1" smtClean="0"/>
              <a:t>confinrd</a:t>
            </a:r>
            <a:r>
              <a:rPr lang="en-US" dirty="0" smtClean="0"/>
              <a:t> space (not free space) as in a metal.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311569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Quantum Scattering Theory with Two Potentials (Nuclear and Coulomb Potentials, </a:t>
            </a:r>
            <a:r>
              <a:rPr lang="en-US" sz="1600" b="1" dirty="0" err="1" smtClean="0"/>
              <a:t>V</a:t>
            </a:r>
            <a:r>
              <a:rPr lang="en-US" sz="1600" b="1" baseline="30000" dirty="0" err="1" smtClean="0"/>
              <a:t>s</a:t>
            </a:r>
            <a:r>
              <a:rPr lang="en-US" sz="1600" b="1" baseline="30000" dirty="0" smtClean="0"/>
              <a:t> </a:t>
            </a:r>
            <a:r>
              <a:rPr lang="en-US" sz="1600" b="1" dirty="0" smtClean="0"/>
              <a:t>+</a:t>
            </a:r>
            <a:r>
              <a:rPr lang="en-US" sz="1600" b="1" dirty="0" err="1" smtClean="0"/>
              <a:t>V</a:t>
            </a:r>
            <a:r>
              <a:rPr lang="en-US" sz="1600" b="1" baseline="30000" dirty="0" err="1" smtClean="0"/>
              <a:t>c</a:t>
            </a:r>
            <a:r>
              <a:rPr lang="en-US" sz="1600" b="1" baseline="30000" dirty="0" smtClean="0"/>
              <a:t> 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4" y="2660359"/>
            <a:ext cx="6717506" cy="22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4931025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conventional optical theorem (</a:t>
            </a:r>
            <a:r>
              <a:rPr lang="en-US" dirty="0" err="1" smtClean="0"/>
              <a:t>Feenberg</a:t>
            </a:r>
            <a:r>
              <a:rPr lang="en-US" dirty="0" smtClean="0"/>
              <a:t>(1932):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42524"/>
              </p:ext>
            </p:extLst>
          </p:nvPr>
        </p:nvGraphicFramePr>
        <p:xfrm>
          <a:off x="3239873" y="5298082"/>
          <a:ext cx="1778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64" name="Equation" r:id="rId4" imgW="1041120" imgH="393480" progId="Equation.DSMT4">
                  <p:embed/>
                </p:oleObj>
              </mc:Choice>
              <mc:Fallback>
                <p:oleObj name="Equation" r:id="rId4" imgW="10411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873" y="5298082"/>
                        <a:ext cx="17780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254" y="5896254"/>
            <a:ext cx="872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i="1" dirty="0" smtClean="0"/>
              <a:t>f</a:t>
            </a:r>
            <a:r>
              <a:rPr lang="en-US" dirty="0" smtClean="0"/>
              <a:t>(0) is the the elastic scattering amplitude in the forward direction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259889"/>
              </p:ext>
            </p:extLst>
          </p:nvPr>
        </p:nvGraphicFramePr>
        <p:xfrm>
          <a:off x="7696200" y="5928520"/>
          <a:ext cx="7048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65" name="Equation" r:id="rId6" imgW="469800" imgH="203040" progId="Equation.DSMT4">
                  <p:embed/>
                </p:oleObj>
              </mc:Choice>
              <mc:Fallback>
                <p:oleObj name="Equation" r:id="rId6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6200" y="5928520"/>
                        <a:ext cx="7048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0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Text Box 2"/>
          <p:cNvSpPr txBox="1">
            <a:spLocks noChangeArrowheads="1"/>
          </p:cNvSpPr>
          <p:nvPr/>
        </p:nvSpPr>
        <p:spPr bwMode="auto">
          <a:xfrm>
            <a:off x="152400" y="279731"/>
            <a:ext cx="8876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hlink"/>
                </a:solidFill>
                <a:latin typeface="Times" charset="0"/>
              </a:rPr>
              <a:t>Kim</a:t>
            </a:r>
            <a:r>
              <a:rPr lang="en-US" sz="2000" b="1" dirty="0">
                <a:solidFill>
                  <a:schemeClr val="hlink"/>
                </a:solidFill>
                <a:latin typeface="Times" charset="0"/>
              </a:rPr>
              <a:t>, et al., </a:t>
            </a:r>
            <a:r>
              <a:rPr lang="en-US" sz="2000" b="1" dirty="0">
                <a:solidFill>
                  <a:srgbClr val="C00000"/>
                </a:solidFill>
                <a:latin typeface="Times" charset="0"/>
              </a:rPr>
              <a:t>“Optical T</a:t>
            </a:r>
            <a:r>
              <a:rPr lang="en-US" sz="2000" b="1" dirty="0" smtClean="0">
                <a:solidFill>
                  <a:srgbClr val="C00000"/>
                </a:solidFill>
                <a:latin typeface="Times" charset="0"/>
              </a:rPr>
              <a:t>heorem </a:t>
            </a:r>
            <a:r>
              <a:rPr lang="en-US" sz="2000" b="1" dirty="0">
                <a:solidFill>
                  <a:srgbClr val="C00000"/>
                </a:solidFill>
                <a:latin typeface="Times" charset="0"/>
              </a:rPr>
              <a:t>F</a:t>
            </a:r>
            <a:r>
              <a:rPr lang="en-US" sz="2000" b="1" dirty="0" smtClean="0">
                <a:solidFill>
                  <a:srgbClr val="C00000"/>
                </a:solidFill>
                <a:latin typeface="Times" charset="0"/>
              </a:rPr>
              <a:t>ormulation </a:t>
            </a:r>
            <a:r>
              <a:rPr lang="en-US" sz="2000" b="1" dirty="0">
                <a:solidFill>
                  <a:srgbClr val="C00000"/>
                </a:solidFill>
                <a:latin typeface="Times" charset="0"/>
              </a:rPr>
              <a:t>of </a:t>
            </a:r>
            <a:r>
              <a:rPr lang="en-US" sz="2000" b="1" dirty="0" smtClean="0">
                <a:solidFill>
                  <a:srgbClr val="C00000"/>
                </a:solidFill>
                <a:latin typeface="Times" charset="0"/>
              </a:rPr>
              <a:t>Low-Energy </a:t>
            </a:r>
            <a:r>
              <a:rPr lang="en-US" sz="2000" b="1" dirty="0">
                <a:solidFill>
                  <a:srgbClr val="C00000"/>
                </a:solidFill>
                <a:latin typeface="Times" charset="0"/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  <a:latin typeface="Times" charset="0"/>
              </a:rPr>
              <a:t>uclear  </a:t>
            </a:r>
            <a:r>
              <a:rPr lang="en-US" sz="2000" b="1" dirty="0">
                <a:solidFill>
                  <a:srgbClr val="C00000"/>
                </a:solidFill>
                <a:latin typeface="Times" charset="0"/>
              </a:rPr>
              <a:t>R</a:t>
            </a:r>
            <a:r>
              <a:rPr lang="en-US" sz="2000" b="1" dirty="0" smtClean="0">
                <a:solidFill>
                  <a:srgbClr val="C00000"/>
                </a:solidFill>
                <a:latin typeface="Times" charset="0"/>
              </a:rPr>
              <a:t>eactions”</a:t>
            </a:r>
            <a:r>
              <a:rPr lang="en-US" sz="2000" b="1" dirty="0" smtClean="0">
                <a:solidFill>
                  <a:schemeClr val="hlink"/>
                </a:solidFill>
                <a:latin typeface="Times" charset="0"/>
              </a:rPr>
              <a:t>,</a:t>
            </a:r>
            <a:r>
              <a:rPr lang="en-US" sz="2000" b="1" dirty="0">
                <a:solidFill>
                  <a:schemeClr val="hlink"/>
                </a:solidFill>
                <a:latin typeface="Times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Times" charset="0"/>
              </a:rPr>
              <a:t>Physical </a:t>
            </a:r>
            <a:r>
              <a:rPr lang="en-US" sz="2000" b="1" dirty="0">
                <a:solidFill>
                  <a:schemeClr val="hlink"/>
                </a:solidFill>
                <a:latin typeface="Times" charset="0"/>
              </a:rPr>
              <a:t>Review C 55, 801 (1997</a:t>
            </a:r>
            <a:r>
              <a:rPr lang="en-US" sz="2000" b="1" dirty="0" smtClean="0">
                <a:solidFill>
                  <a:schemeClr val="hlink"/>
                </a:solidFill>
                <a:latin typeface="Times" charset="0"/>
              </a:rPr>
              <a:t>)) </a:t>
            </a:r>
            <a:endParaRPr lang="en-US" sz="2000" b="1" dirty="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27663" name="Text Box 3"/>
          <p:cNvSpPr txBox="1">
            <a:spLocks noChangeArrowheads="1"/>
          </p:cNvSpPr>
          <p:nvPr/>
        </p:nvSpPr>
        <p:spPr bwMode="auto">
          <a:xfrm>
            <a:off x="303663" y="1009388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Times" charset="0"/>
              </a:rPr>
              <a:t>For the </a:t>
            </a:r>
            <a:r>
              <a:rPr lang="en-US" sz="2000" dirty="0" err="1" smtClean="0">
                <a:latin typeface="Times" charset="0"/>
              </a:rPr>
              <a:t>elasstic</a:t>
            </a:r>
            <a:r>
              <a:rPr lang="en-US" sz="2000" dirty="0" smtClean="0">
                <a:latin typeface="Times" charset="0"/>
              </a:rPr>
              <a:t> scattering amplitude involving the Coulomb interaction and nuclear potential can </a:t>
            </a:r>
            <a:r>
              <a:rPr lang="en-US" sz="2000" dirty="0">
                <a:latin typeface="Times" charset="0"/>
              </a:rPr>
              <a:t>be written as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54375"/>
              </p:ext>
            </p:extLst>
          </p:nvPr>
        </p:nvGraphicFramePr>
        <p:xfrm>
          <a:off x="3048000" y="1523206"/>
          <a:ext cx="3124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4" name="Equation" r:id="rId3" imgW="1295400" imgH="241300" progId="Equation.DSMT4">
                  <p:embed/>
                </p:oleObj>
              </mc:Choice>
              <mc:Fallback>
                <p:oleObj name="Equation" r:id="rId3" imgW="1295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3206"/>
                        <a:ext cx="3124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Text Box 5"/>
          <p:cNvSpPr txBox="1">
            <a:spLocks noChangeArrowheads="1"/>
          </p:cNvSpPr>
          <p:nvPr/>
        </p:nvSpPr>
        <p:spPr bwMode="auto">
          <a:xfrm>
            <a:off x="304800" y="2232347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" charset="0"/>
              </a:rPr>
              <a:t>where           is the Coulomb amplitude, and          </a:t>
            </a:r>
            <a:r>
              <a:rPr lang="en-US" sz="2000" dirty="0" smtClean="0">
                <a:latin typeface="Times" charset="0"/>
              </a:rPr>
              <a:t>is the remainder which can </a:t>
            </a:r>
            <a:r>
              <a:rPr lang="en-US" sz="2000" dirty="0">
                <a:latin typeface="Times" charset="0"/>
              </a:rPr>
              <a:t>be expanded in partial waves</a:t>
            </a:r>
          </a:p>
        </p:txBody>
      </p:sp>
      <p:graphicFrame>
        <p:nvGraphicFramePr>
          <p:cNvPr id="276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308722"/>
              </p:ext>
            </p:extLst>
          </p:nvPr>
        </p:nvGraphicFramePr>
        <p:xfrm>
          <a:off x="1066800" y="2213052"/>
          <a:ext cx="60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5" name="Equation" r:id="rId5" imgW="406224" imgH="228501" progId="Equation.DSMT4">
                  <p:embed/>
                </p:oleObj>
              </mc:Choice>
              <mc:Fallback>
                <p:oleObj name="Equation" r:id="rId5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13052"/>
                        <a:ext cx="609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286075"/>
              </p:ext>
            </p:extLst>
          </p:nvPr>
        </p:nvGraphicFramePr>
        <p:xfrm>
          <a:off x="4876800" y="2265473"/>
          <a:ext cx="495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6" name="Equation" r:id="rId7" imgW="342751" imgH="241195" progId="Equation.DSMT4">
                  <p:embed/>
                </p:oleObj>
              </mc:Choice>
              <mc:Fallback>
                <p:oleObj name="Equation" r:id="rId7" imgW="34275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65473"/>
                        <a:ext cx="495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924935"/>
              </p:ext>
            </p:extLst>
          </p:nvPr>
        </p:nvGraphicFramePr>
        <p:xfrm>
          <a:off x="1936709" y="2940233"/>
          <a:ext cx="5149891" cy="61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7" name="Equation" r:id="rId9" imgW="2159000" imgH="368300" progId="Equation.DSMT4">
                  <p:embed/>
                </p:oleObj>
              </mc:Choice>
              <mc:Fallback>
                <p:oleObj name="Equation" r:id="rId9" imgW="2159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09" y="2940233"/>
                        <a:ext cx="5149891" cy="611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Text Box 9"/>
          <p:cNvSpPr txBox="1">
            <a:spLocks noChangeArrowheads="1"/>
          </p:cNvSpPr>
          <p:nvPr/>
        </p:nvSpPr>
        <p:spPr bwMode="auto">
          <a:xfrm>
            <a:off x="304800" y="3429000"/>
            <a:ext cx="8153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" charset="0"/>
              </a:rPr>
              <a:t>In Eq. </a:t>
            </a:r>
            <a:r>
              <a:rPr lang="en-US" sz="2000" dirty="0" smtClean="0">
                <a:latin typeface="Times" charset="0"/>
              </a:rPr>
              <a:t>(6),         </a:t>
            </a:r>
            <a:r>
              <a:rPr lang="en-US" sz="2000" dirty="0">
                <a:latin typeface="Times" charset="0"/>
              </a:rPr>
              <a:t>is the Coulomb phase shift,                                     </a:t>
            </a:r>
            <a:r>
              <a:rPr lang="en-US" sz="2000" dirty="0" smtClean="0">
                <a:latin typeface="Times" charset="0"/>
              </a:rPr>
              <a:t>, </a:t>
            </a:r>
            <a:r>
              <a:rPr lang="en-US" sz="2000" dirty="0">
                <a:latin typeface="Times" charset="0"/>
              </a:rPr>
              <a:t>and         is the </a:t>
            </a:r>
            <a:r>
              <a:rPr lang="en-US" sz="2000" i="1" dirty="0">
                <a:latin typeface="Times" charset="0"/>
              </a:rPr>
              <a:t>l</a:t>
            </a:r>
            <a:r>
              <a:rPr lang="en-US" sz="2000" dirty="0">
                <a:latin typeface="Times" charset="0"/>
              </a:rPr>
              <a:t>-</a:t>
            </a:r>
            <a:r>
              <a:rPr lang="en-US" sz="2000" dirty="0" err="1">
                <a:latin typeface="Times" charset="0"/>
              </a:rPr>
              <a:t>th</a:t>
            </a:r>
            <a:r>
              <a:rPr lang="en-US" sz="2000" dirty="0">
                <a:latin typeface="Times" charset="0"/>
              </a:rPr>
              <a:t> partial wave S-matrix for the nuclear part.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" charset="0"/>
              </a:rPr>
              <a:t>       </a:t>
            </a:r>
          </a:p>
        </p:txBody>
      </p:sp>
      <p:graphicFrame>
        <p:nvGraphicFramePr>
          <p:cNvPr id="276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560384"/>
              </p:ext>
            </p:extLst>
          </p:nvPr>
        </p:nvGraphicFramePr>
        <p:xfrm>
          <a:off x="1447800" y="3357810"/>
          <a:ext cx="30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8" name="Equation" r:id="rId11" imgW="190417" imgH="241195" progId="Equation.DSMT4">
                  <p:embed/>
                </p:oleObj>
              </mc:Choice>
              <mc:Fallback>
                <p:oleObj name="Equation" r:id="rId11" imgW="19041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57810"/>
                        <a:ext cx="304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1"/>
          <p:cNvGraphicFramePr>
            <a:graphicFrameLocks noChangeAspect="1"/>
          </p:cNvGraphicFramePr>
          <p:nvPr/>
        </p:nvGraphicFramePr>
        <p:xfrm>
          <a:off x="4800600" y="3429000"/>
          <a:ext cx="2351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9" name="Equation" r:id="rId13" imgW="1218671" imgH="241195" progId="Equation.DSMT4">
                  <p:embed/>
                </p:oleObj>
              </mc:Choice>
              <mc:Fallback>
                <p:oleObj name="Equation" r:id="rId13" imgW="121867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29000"/>
                        <a:ext cx="2351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2"/>
          <p:cNvGraphicFramePr>
            <a:graphicFrameLocks noChangeAspect="1"/>
          </p:cNvGraphicFramePr>
          <p:nvPr/>
        </p:nvGraphicFramePr>
        <p:xfrm>
          <a:off x="7900988" y="3429000"/>
          <a:ext cx="260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0" name="Equation" r:id="rId15" imgW="164957" imgH="241091" progId="Equation.DSMT4">
                  <p:embed/>
                </p:oleObj>
              </mc:Choice>
              <mc:Fallback>
                <p:oleObj name="Equation" r:id="rId15" imgW="164957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8" y="3429000"/>
                        <a:ext cx="2603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Text Box 13"/>
          <p:cNvSpPr txBox="1">
            <a:spLocks noChangeArrowheads="1"/>
          </p:cNvSpPr>
          <p:nvPr/>
        </p:nvSpPr>
        <p:spPr bwMode="auto">
          <a:xfrm>
            <a:off x="304800" y="4114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Times" charset="0"/>
              </a:rPr>
              <a:t>For  </a:t>
            </a:r>
            <a:r>
              <a:rPr lang="en-US" sz="2000" dirty="0">
                <a:latin typeface="Times" charset="0"/>
              </a:rPr>
              <a:t>low </a:t>
            </a:r>
            <a:r>
              <a:rPr lang="en-US" sz="2000" dirty="0" smtClean="0">
                <a:latin typeface="Times" charset="0"/>
              </a:rPr>
              <a:t>energies,  </a:t>
            </a:r>
            <a:r>
              <a:rPr lang="en-US" sz="2000" dirty="0">
                <a:latin typeface="Times" charset="0"/>
              </a:rPr>
              <a:t>we can </a:t>
            </a:r>
            <a:r>
              <a:rPr lang="en-US" sz="2000" dirty="0" smtClean="0">
                <a:latin typeface="Times" charset="0"/>
              </a:rPr>
              <a:t>derive the following optical theorem:</a:t>
            </a:r>
            <a:endParaRPr lang="en-US" sz="2000" dirty="0">
              <a:latin typeface="Times" charset="0"/>
            </a:endParaRPr>
          </a:p>
        </p:txBody>
      </p:sp>
      <p:graphicFrame>
        <p:nvGraphicFramePr>
          <p:cNvPr id="276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32810"/>
              </p:ext>
            </p:extLst>
          </p:nvPr>
        </p:nvGraphicFramePr>
        <p:xfrm>
          <a:off x="3017837" y="5786579"/>
          <a:ext cx="27273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1" name="Equation" r:id="rId17" imgW="1143000" imgH="393480" progId="Equation.DSMT4">
                  <p:embed/>
                </p:oleObj>
              </mc:Choice>
              <mc:Fallback>
                <p:oleObj name="Equation" r:id="rId17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7" y="5786579"/>
                        <a:ext cx="272732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7" name="Text Box 15"/>
          <p:cNvSpPr txBox="1">
            <a:spLocks noChangeArrowheads="1"/>
          </p:cNvSpPr>
          <p:nvPr/>
        </p:nvSpPr>
        <p:spPr bwMode="auto">
          <a:xfrm>
            <a:off x="303663" y="5186799"/>
            <a:ext cx="8724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" charset="0"/>
              </a:rPr>
              <a:t>where        </a:t>
            </a:r>
            <a:r>
              <a:rPr lang="en-US" sz="2000" dirty="0" smtClean="0">
                <a:latin typeface="Times" charset="0"/>
              </a:rPr>
              <a:t>  is </a:t>
            </a:r>
            <a:r>
              <a:rPr lang="en-US" sz="2000" dirty="0">
                <a:latin typeface="Times" charset="0"/>
              </a:rPr>
              <a:t>the partial wave reaction cross section</a:t>
            </a:r>
            <a:r>
              <a:rPr lang="en-US" sz="2000" dirty="0" smtClean="0">
                <a:latin typeface="Times" charset="0"/>
              </a:rPr>
              <a:t>.  </a:t>
            </a:r>
            <a:r>
              <a:rPr lang="en-US" sz="2000" dirty="0" smtClean="0">
                <a:solidFill>
                  <a:srgbClr val="C00000"/>
                </a:solidFill>
                <a:latin typeface="Times" charset="0"/>
              </a:rPr>
              <a:t>Eq. (3) is a rigorous result. </a:t>
            </a:r>
            <a:r>
              <a:rPr lang="en-US" sz="2000" dirty="0" smtClean="0">
                <a:latin typeface="Times" charset="0"/>
              </a:rPr>
              <a:t>For low energies, we have</a:t>
            </a:r>
          </a:p>
          <a:p>
            <a:pPr eaLnBrk="0" hangingPunct="0">
              <a:spcBef>
                <a:spcPct val="50000"/>
              </a:spcBef>
            </a:pPr>
            <a:endParaRPr lang="en-US" sz="2000" dirty="0" smtClean="0">
              <a:latin typeface="Times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Times" charset="0"/>
              </a:rPr>
              <a:t>w</a:t>
            </a:r>
            <a:r>
              <a:rPr lang="en-US" sz="2000" dirty="0" smtClean="0">
                <a:solidFill>
                  <a:srgbClr val="C00000"/>
                </a:solidFill>
                <a:latin typeface="Times" charset="0"/>
              </a:rPr>
              <a:t>hich is also a rigorous result at low energies.</a:t>
            </a:r>
            <a:endParaRPr lang="en-US" sz="2000" dirty="0">
              <a:solidFill>
                <a:srgbClr val="C00000"/>
              </a:solidFill>
              <a:latin typeface="Times" charset="0"/>
            </a:endParaRPr>
          </a:p>
        </p:txBody>
      </p:sp>
      <p:graphicFrame>
        <p:nvGraphicFramePr>
          <p:cNvPr id="2765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31586"/>
              </p:ext>
            </p:extLst>
          </p:nvPr>
        </p:nvGraphicFramePr>
        <p:xfrm>
          <a:off x="1059879" y="5186799"/>
          <a:ext cx="523156" cy="47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2" name="Equation" r:id="rId19" imgW="266400" imgH="241200" progId="Equation.DSMT4">
                  <p:embed/>
                </p:oleObj>
              </mc:Choice>
              <mc:Fallback>
                <p:oleObj name="Equation" r:id="rId19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879" y="5186799"/>
                        <a:ext cx="523156" cy="473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93725" y="6215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it-IT">
              <a:latin typeface="Times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7983940" y="1518836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Times" charset="0"/>
              </a:rPr>
              <a:t>(1)</a:t>
            </a:r>
            <a:endParaRPr lang="en-US" sz="2000" dirty="0">
              <a:latin typeface="Times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8001000" y="294023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Times" charset="0"/>
              </a:rPr>
              <a:t>(2)</a:t>
            </a:r>
            <a:endParaRPr lang="en-US" sz="2000" dirty="0">
              <a:latin typeface="Times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8001000" y="4727219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Times" charset="0"/>
              </a:rPr>
              <a:t>(3)</a:t>
            </a:r>
            <a:endParaRPr lang="en-US" sz="2000" dirty="0">
              <a:latin typeface="Times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7983940" y="5943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Times" charset="0"/>
              </a:rPr>
              <a:t>(4)</a:t>
            </a:r>
            <a:endParaRPr lang="en-US" sz="2000" dirty="0">
              <a:latin typeface="Times" charset="0"/>
            </a:endParaRPr>
          </a:p>
        </p:txBody>
      </p:sp>
      <p:sp>
        <p:nvSpPr>
          <p:cNvPr id="27675" name="Slide Number Placeholder 2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2460AE3-2A33-4B75-8E03-85D5F5F7DD8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7676" name="Slide Number Placeholder 2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61CC127-5C9D-4F31-8FF6-6D87E6CBE8D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33446"/>
              </p:ext>
            </p:extLst>
          </p:nvPr>
        </p:nvGraphicFramePr>
        <p:xfrm>
          <a:off x="1851025" y="4580375"/>
          <a:ext cx="47021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3" name="Equation" r:id="rId21" imgW="1714320" imgH="393480" progId="Equation.DSMT4">
                  <p:embed/>
                </p:oleObj>
              </mc:Choice>
              <mc:Fallback>
                <p:oleObj name="Equation" r:id="rId21" imgW="171432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580375"/>
                        <a:ext cx="470217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5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Text Box 2"/>
          <p:cNvSpPr txBox="1">
            <a:spLocks noChangeArrowheads="1"/>
          </p:cNvSpPr>
          <p:nvPr/>
        </p:nvSpPr>
        <p:spPr bwMode="auto">
          <a:xfrm>
            <a:off x="304800" y="138113"/>
            <a:ext cx="8763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2511425" algn="l"/>
              </a:tabLst>
            </a:pPr>
            <a:r>
              <a:rPr lang="en-US" b="1" dirty="0">
                <a:solidFill>
                  <a:schemeClr val="hlink"/>
                </a:solidFill>
                <a:latin typeface="Times" charset="0"/>
              </a:rPr>
              <a:t>Parameterization of the Short-Range Nuclear </a:t>
            </a:r>
            <a:r>
              <a:rPr lang="en-US" b="1" dirty="0" smtClean="0">
                <a:solidFill>
                  <a:schemeClr val="hlink"/>
                </a:solidFill>
                <a:latin typeface="Times" charset="0"/>
              </a:rPr>
              <a:t>Force (in Free </a:t>
            </a:r>
            <a:r>
              <a:rPr lang="en-US" b="1" dirty="0">
                <a:solidFill>
                  <a:schemeClr val="hlink"/>
                </a:solidFill>
                <a:latin typeface="Times" charset="0"/>
              </a:rPr>
              <a:t>Space</a:t>
            </a:r>
            <a:r>
              <a:rPr lang="en-US" b="1" dirty="0" smtClean="0">
                <a:solidFill>
                  <a:schemeClr val="hlink"/>
                </a:solidFill>
                <a:latin typeface="Times" charset="0"/>
              </a:rPr>
              <a:t>) (</a:t>
            </a:r>
            <a:r>
              <a:rPr lang="en-US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b="1" baseline="30000" dirty="0" err="1" smtClean="0">
                <a:solidFill>
                  <a:schemeClr val="hlink"/>
                </a:solidFill>
                <a:latin typeface="Times" charset="0"/>
              </a:rPr>
              <a:t>s</a:t>
            </a:r>
            <a:r>
              <a:rPr lang="en-US" b="1" dirty="0" smtClean="0">
                <a:solidFill>
                  <a:schemeClr val="hlink"/>
                </a:solidFill>
                <a:latin typeface="Times" charset="0"/>
              </a:rPr>
              <a:t>  +</a:t>
            </a:r>
            <a:r>
              <a:rPr lang="en-US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b="1" baseline="30000" dirty="0" err="1" smtClean="0">
                <a:solidFill>
                  <a:schemeClr val="hlink"/>
                </a:solidFill>
                <a:latin typeface="Times" charset="0"/>
              </a:rPr>
              <a:t>c</a:t>
            </a:r>
            <a:r>
              <a:rPr lang="en-US" b="1" dirty="0">
                <a:solidFill>
                  <a:schemeClr val="hlink"/>
                </a:solidFill>
                <a:latin typeface="Times" charset="0"/>
              </a:rPr>
              <a:t>)</a:t>
            </a:r>
            <a:r>
              <a:rPr lang="en-US" b="1" baseline="30000" dirty="0" smtClean="0">
                <a:solidFill>
                  <a:schemeClr val="hlink"/>
                </a:solidFill>
                <a:latin typeface="Times" charset="0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Times" charset="0"/>
              </a:rPr>
              <a:t> </a:t>
            </a:r>
            <a:endParaRPr lang="en-US" b="1" dirty="0">
              <a:solidFill>
                <a:schemeClr val="hlink"/>
              </a:solidFill>
              <a:latin typeface="Times" charset="0"/>
            </a:endParaRPr>
          </a:p>
          <a:p>
            <a:pPr eaLnBrk="0" hangingPunct="0">
              <a:spcBef>
                <a:spcPct val="50000"/>
              </a:spcBef>
            </a:pPr>
            <a:endParaRPr lang="en-US" b="1" dirty="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28685" name="Text Box 3"/>
          <p:cNvSpPr txBox="1">
            <a:spLocks noChangeArrowheads="1"/>
          </p:cNvSpPr>
          <p:nvPr/>
        </p:nvSpPr>
        <p:spPr bwMode="auto">
          <a:xfrm>
            <a:off x="576642" y="521206"/>
            <a:ext cx="826255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Times" charset="0"/>
              </a:rPr>
              <a:t>For the dominant contribution of only </a:t>
            </a:r>
            <a:r>
              <a:rPr lang="en-US" sz="1800" i="1" dirty="0" smtClean="0">
                <a:latin typeface="Times" charset="0"/>
              </a:rPr>
              <a:t>s</a:t>
            </a:r>
            <a:r>
              <a:rPr lang="en-US" sz="1800" dirty="0" smtClean="0">
                <a:latin typeface="Times" charset="0"/>
              </a:rPr>
              <a:t>-wave, we have</a:t>
            </a: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dirty="0" smtClean="0">
              <a:latin typeface="Times" charset="0"/>
            </a:endParaRP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Times" charset="0"/>
              </a:rPr>
              <a:t> </a:t>
            </a:r>
            <a:r>
              <a:rPr lang="en-US" dirty="0" smtClean="0">
                <a:latin typeface="Times" charset="0"/>
              </a:rPr>
              <a:t>       can be written as</a:t>
            </a: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dirty="0" smtClean="0">
              <a:latin typeface="Times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Times" charset="0"/>
              </a:rPr>
              <a:t>where t</a:t>
            </a:r>
            <a:r>
              <a:rPr lang="en-US" baseline="-25000" dirty="0" smtClean="0">
                <a:latin typeface="Times" charset="0"/>
              </a:rPr>
              <a:t>0 </a:t>
            </a:r>
            <a:r>
              <a:rPr lang="en-US" dirty="0" smtClean="0">
                <a:latin typeface="Times" charset="0"/>
              </a:rPr>
              <a:t> is the s-wave T-matrix, and          is the s-wave Coulomb wave function.</a:t>
            </a: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" charset="0"/>
              </a:rPr>
              <a:t>From </a:t>
            </a:r>
            <a:r>
              <a:rPr lang="en-US" dirty="0" err="1" smtClean="0">
                <a:latin typeface="Times" charset="0"/>
              </a:rPr>
              <a:t>Eqs</a:t>
            </a:r>
            <a:r>
              <a:rPr lang="en-US" dirty="0" smtClean="0">
                <a:latin typeface="Times" charset="0"/>
              </a:rPr>
              <a:t> (5) and (6), we have</a:t>
            </a: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dirty="0" smtClean="0">
              <a:latin typeface="Times" charset="0"/>
            </a:endParaRP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charset="0"/>
              </a:rPr>
              <a:t>At low energies, we have                                       and           is conveniently parameterized as</a:t>
            </a: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sz="1600" dirty="0">
              <a:latin typeface="Times" charset="0"/>
            </a:endParaRP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sz="1600" dirty="0" smtClean="0">
              <a:latin typeface="Times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latin typeface="Times" charset="0"/>
              </a:rPr>
              <a:t>     where </a:t>
            </a:r>
          </a:p>
          <a:p>
            <a:pPr eaLnBrk="0" hangingPunct="0">
              <a:spcBef>
                <a:spcPct val="50000"/>
              </a:spcBef>
            </a:pPr>
            <a:endParaRPr lang="en-US" dirty="0" smtClean="0">
              <a:latin typeface="Times" charset="0"/>
            </a:endParaRPr>
          </a:p>
          <a:p>
            <a:pPr eaLnBrk="0" hangingPunct="0">
              <a:spcBef>
                <a:spcPct val="50000"/>
              </a:spcBef>
            </a:pPr>
            <a:endParaRPr lang="en-US" dirty="0" smtClean="0">
              <a:latin typeface="Times" charset="0"/>
            </a:endParaRP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dirty="0" smtClean="0">
              <a:latin typeface="Times" charset="0"/>
            </a:endParaRP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dirty="0">
              <a:latin typeface="Times" charset="0"/>
            </a:endParaRP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4763"/>
              </p:ext>
            </p:extLst>
          </p:nvPr>
        </p:nvGraphicFramePr>
        <p:xfrm>
          <a:off x="3716082" y="762000"/>
          <a:ext cx="188356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2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082" y="762000"/>
                        <a:ext cx="1883569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306795"/>
              </p:ext>
            </p:extLst>
          </p:nvPr>
        </p:nvGraphicFramePr>
        <p:xfrm>
          <a:off x="3227789" y="1447800"/>
          <a:ext cx="3345883" cy="55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3" name="Equation" r:id="rId5" imgW="1586811" imgH="393529" progId="Equation.DSMT4">
                  <p:embed/>
                </p:oleObj>
              </mc:Choice>
              <mc:Fallback>
                <p:oleObj name="Equation" r:id="rId5" imgW="158681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789" y="1447800"/>
                        <a:ext cx="3345883" cy="550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02078"/>
              </p:ext>
            </p:extLst>
          </p:nvPr>
        </p:nvGraphicFramePr>
        <p:xfrm>
          <a:off x="5351463" y="3429000"/>
          <a:ext cx="5000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4" name="Equation" r:id="rId7" imgW="266400" imgH="203040" progId="Equation.DSMT4">
                  <p:embed/>
                </p:oleObj>
              </mc:Choice>
              <mc:Fallback>
                <p:oleObj name="Equation" r:id="rId7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3429000"/>
                        <a:ext cx="5000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15914"/>
              </p:ext>
            </p:extLst>
          </p:nvPr>
        </p:nvGraphicFramePr>
        <p:xfrm>
          <a:off x="3656308" y="3781496"/>
          <a:ext cx="2059984" cy="66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5" name="Equation" r:id="rId9" imgW="863280" imgH="393480" progId="Equation.DSMT4">
                  <p:embed/>
                </p:oleObj>
              </mc:Choice>
              <mc:Fallback>
                <p:oleObj name="Equation" r:id="rId9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308" y="3781496"/>
                        <a:ext cx="2059984" cy="664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076500"/>
              </p:ext>
            </p:extLst>
          </p:nvPr>
        </p:nvGraphicFramePr>
        <p:xfrm>
          <a:off x="2438400" y="4533195"/>
          <a:ext cx="3192839" cy="66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6" name="Equation" r:id="rId11" imgW="1866900" imgH="457200" progId="Equation.DSMT4">
                  <p:embed/>
                </p:oleObj>
              </mc:Choice>
              <mc:Fallback>
                <p:oleObj name="Equation" r:id="rId11" imgW="186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33195"/>
                        <a:ext cx="3192839" cy="662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11300"/>
              </p:ext>
            </p:extLst>
          </p:nvPr>
        </p:nvGraphicFramePr>
        <p:xfrm>
          <a:off x="611899" y="5171614"/>
          <a:ext cx="1110587" cy="36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7" name="Equation" r:id="rId13" imgW="317225" imgH="203024" progId="Equation.DSMT4">
                  <p:embed/>
                </p:oleObj>
              </mc:Choice>
              <mc:Fallback>
                <p:oleObj name="Equation" r:id="rId13" imgW="317225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99" y="5171614"/>
                        <a:ext cx="1110587" cy="366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170391"/>
              </p:ext>
            </p:extLst>
          </p:nvPr>
        </p:nvGraphicFramePr>
        <p:xfrm>
          <a:off x="3657600" y="2794128"/>
          <a:ext cx="36734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8" name="Equation" r:id="rId15" imgW="2044440" imgH="393480" progId="Equation.DSMT4">
                  <p:embed/>
                </p:oleObj>
              </mc:Choice>
              <mc:Fallback>
                <p:oleObj name="Equation" r:id="rId15" imgW="2044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794128"/>
                        <a:ext cx="36734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848600" y="762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 smtClean="0">
                <a:latin typeface="Times" charset="0"/>
              </a:rPr>
              <a:t>(</a:t>
            </a:r>
            <a:r>
              <a:rPr lang="en-US" dirty="0">
                <a:latin typeface="Times" charset="0"/>
              </a:rPr>
              <a:t>5</a:t>
            </a:r>
            <a:r>
              <a:rPr lang="en-US" sz="1800" dirty="0" smtClean="0">
                <a:latin typeface="Times" charset="0"/>
              </a:rPr>
              <a:t>)</a:t>
            </a:r>
            <a:endParaRPr lang="en-US" sz="1800" dirty="0">
              <a:latin typeface="Times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7875918" y="1447799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 smtClean="0">
                <a:latin typeface="Times" charset="0"/>
              </a:rPr>
              <a:t>(</a:t>
            </a:r>
            <a:r>
              <a:rPr lang="en-US" dirty="0">
                <a:latin typeface="Times" charset="0"/>
              </a:rPr>
              <a:t>6</a:t>
            </a:r>
            <a:r>
              <a:rPr lang="en-US" sz="1800" dirty="0" smtClean="0">
                <a:latin typeface="Times" charset="0"/>
              </a:rPr>
              <a:t>)</a:t>
            </a:r>
            <a:endParaRPr lang="en-US" sz="1800" dirty="0">
              <a:latin typeface="Times" charset="0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7878762" y="3895937"/>
            <a:ext cx="62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 smtClean="0">
                <a:latin typeface="Times" charset="0"/>
              </a:rPr>
              <a:t>(</a:t>
            </a:r>
            <a:r>
              <a:rPr lang="en-US" dirty="0" smtClean="0">
                <a:latin typeface="Times" charset="0"/>
              </a:rPr>
              <a:t>8</a:t>
            </a:r>
            <a:r>
              <a:rPr lang="en-US" sz="1800" dirty="0" smtClean="0">
                <a:latin typeface="Times" charset="0"/>
              </a:rPr>
              <a:t>)</a:t>
            </a:r>
            <a:endParaRPr lang="en-US" sz="1800" dirty="0">
              <a:latin typeface="Times" charset="0"/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76642" y="5171614"/>
            <a:ext cx="833875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 smtClean="0">
                <a:latin typeface="Times" charset="0"/>
              </a:rPr>
              <a:t>                  is the Gamow factor.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i="1" dirty="0" smtClean="0">
                <a:latin typeface="Times" charset="0"/>
              </a:rPr>
              <a:t>S </a:t>
            </a:r>
            <a:r>
              <a:rPr lang="en-US" sz="1800" dirty="0">
                <a:latin typeface="Times" charset="0"/>
              </a:rPr>
              <a:t>is </a:t>
            </a:r>
            <a:r>
              <a:rPr lang="en-US" sz="1800" dirty="0" smtClean="0">
                <a:latin typeface="Times" charset="0"/>
              </a:rPr>
              <a:t>called the </a:t>
            </a:r>
            <a:r>
              <a:rPr lang="en-US" sz="1800" i="1" dirty="0" smtClean="0">
                <a:latin typeface="Times" charset="0"/>
              </a:rPr>
              <a:t>S-</a:t>
            </a:r>
            <a:r>
              <a:rPr lang="en-US" sz="1800" dirty="0" smtClean="0">
                <a:latin typeface="Times" charset="0"/>
              </a:rPr>
              <a:t>factor </a:t>
            </a:r>
            <a:r>
              <a:rPr lang="en-US" sz="1800" dirty="0">
                <a:latin typeface="Times" charset="0"/>
              </a:rPr>
              <a:t>for the nuclear </a:t>
            </a:r>
            <a:r>
              <a:rPr lang="en-US" sz="1800" dirty="0" smtClean="0">
                <a:latin typeface="Times" charset="0"/>
              </a:rPr>
              <a:t>reaction  (S=55 </a:t>
            </a:r>
            <a:r>
              <a:rPr lang="en-US" sz="1800" dirty="0" err="1" smtClean="0">
                <a:latin typeface="Times" charset="0"/>
              </a:rPr>
              <a:t>KeV</a:t>
            </a:r>
            <a:r>
              <a:rPr lang="en-US" sz="1800" dirty="0" smtClean="0">
                <a:latin typeface="Times" charset="0"/>
              </a:rPr>
              <a:t>-barn for </a:t>
            </a:r>
            <a:r>
              <a:rPr lang="en-US" dirty="0">
                <a:latin typeface="Times" charset="0"/>
              </a:rPr>
              <a:t>D(</a:t>
            </a:r>
            <a:r>
              <a:rPr lang="en-US" dirty="0" err="1">
                <a:latin typeface="Times" charset="0"/>
              </a:rPr>
              <a:t>d,p</a:t>
            </a:r>
            <a:r>
              <a:rPr lang="en-US" dirty="0">
                <a:latin typeface="Times" charset="0"/>
              </a:rPr>
              <a:t>)T </a:t>
            </a:r>
            <a:r>
              <a:rPr lang="en-US" dirty="0" smtClean="0">
                <a:latin typeface="Times" charset="0"/>
              </a:rPr>
              <a:t>or D(</a:t>
            </a:r>
            <a:r>
              <a:rPr lang="en-US" dirty="0" err="1" smtClean="0">
                <a:latin typeface="Times" charset="0"/>
              </a:rPr>
              <a:t>d,n</a:t>
            </a:r>
            <a:r>
              <a:rPr lang="en-US" dirty="0" smtClean="0">
                <a:latin typeface="Times" charset="0"/>
              </a:rPr>
              <a:t>)</a:t>
            </a:r>
            <a:r>
              <a:rPr lang="en-US" baseline="30000" dirty="0" smtClean="0">
                <a:latin typeface="Times" charset="0"/>
              </a:rPr>
              <a:t>3</a:t>
            </a:r>
            <a:r>
              <a:rPr lang="en-US" dirty="0" smtClean="0">
                <a:latin typeface="Times" charset="0"/>
              </a:rPr>
              <a:t>He )</a:t>
            </a:r>
            <a:endParaRPr lang="en-US" dirty="0">
              <a:latin typeface="Times" charset="0"/>
            </a:endParaRPr>
          </a:p>
        </p:txBody>
      </p:sp>
      <p:sp>
        <p:nvSpPr>
          <p:cNvPr id="28699" name="Slide Number Placeholder 2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1A1291-B34B-4D6C-AE19-B0D9BA595A1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700" name="Slide Number Placeholder 2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4BA40D-2F84-46EB-9D52-7E7C509D47B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7875918" y="2892663"/>
            <a:ext cx="62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 smtClean="0">
                <a:latin typeface="Times" charset="0"/>
              </a:rPr>
              <a:t>(</a:t>
            </a:r>
            <a:r>
              <a:rPr lang="en-US" dirty="0">
                <a:latin typeface="Times" charset="0"/>
              </a:rPr>
              <a:t>7</a:t>
            </a:r>
            <a:r>
              <a:rPr lang="en-US" sz="1800" dirty="0" smtClean="0">
                <a:latin typeface="Times" charset="0"/>
              </a:rPr>
              <a:t>)</a:t>
            </a:r>
            <a:endParaRPr lang="en-US" sz="1800" dirty="0">
              <a:latin typeface="Times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99346"/>
              </p:ext>
            </p:extLst>
          </p:nvPr>
        </p:nvGraphicFramePr>
        <p:xfrm>
          <a:off x="838200" y="1284287"/>
          <a:ext cx="5857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9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84287"/>
                        <a:ext cx="5857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78927"/>
              </p:ext>
            </p:extLst>
          </p:nvPr>
        </p:nvGraphicFramePr>
        <p:xfrm>
          <a:off x="4023836" y="2072698"/>
          <a:ext cx="4286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30" name="Equation" r:id="rId19" imgW="203040" imgH="241200" progId="Equation.DSMT4">
                  <p:embed/>
                </p:oleObj>
              </mc:Choice>
              <mc:Fallback>
                <p:oleObj name="Equation" r:id="rId19" imgW="20304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836" y="2072698"/>
                        <a:ext cx="4286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813840"/>
              </p:ext>
            </p:extLst>
          </p:nvPr>
        </p:nvGraphicFramePr>
        <p:xfrm>
          <a:off x="3124200" y="3429000"/>
          <a:ext cx="1779588" cy="3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31" name="Equation" r:id="rId21" imgW="1091880" imgH="241200" progId="Equation.DSMT4">
                  <p:embed/>
                </p:oleObj>
              </mc:Choice>
              <mc:Fallback>
                <p:oleObj name="Equation" r:id="rId21" imgW="109188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1779588" cy="3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5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494163"/>
              </p:ext>
            </p:extLst>
          </p:nvPr>
        </p:nvGraphicFramePr>
        <p:xfrm>
          <a:off x="2062163" y="4314825"/>
          <a:ext cx="37417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78" name="Equation" r:id="rId3" imgW="2082600" imgH="431640" progId="Equation.DSMT4">
                  <p:embed/>
                </p:oleObj>
              </mc:Choice>
              <mc:Fallback>
                <p:oleObj name="Equation" r:id="rId3" imgW="20826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4314825"/>
                        <a:ext cx="37417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563" y="3617798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above results for free-space case can be generalized to the case of confined</a:t>
            </a:r>
          </a:p>
          <a:p>
            <a:r>
              <a:rPr lang="en-US" dirty="0" smtClean="0"/>
              <a:t> space for protons and deuterons in a metal: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53744" y="5029200"/>
            <a:ext cx="79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 charset="0"/>
                <a:sym typeface="Symbol" pitchFamily="18" charset="2"/>
              </a:rPr>
              <a:t>w</a:t>
            </a:r>
            <a:r>
              <a:rPr lang="en-US" dirty="0" smtClean="0">
                <a:latin typeface="Times" charset="0"/>
                <a:sym typeface="Symbol" pitchFamily="18" charset="2"/>
              </a:rPr>
              <a:t>here     is the solution of the many-body </a:t>
            </a:r>
            <a:r>
              <a:rPr lang="en-US" dirty="0" err="1" smtClean="0">
                <a:latin typeface="Times" charset="0"/>
                <a:sym typeface="Symbol" pitchFamily="18" charset="2"/>
              </a:rPr>
              <a:t>Schroedinger</a:t>
            </a:r>
            <a:r>
              <a:rPr lang="en-US" dirty="0" smtClean="0">
                <a:latin typeface="Times" charset="0"/>
                <a:sym typeface="Symbol" pitchFamily="18" charset="2"/>
              </a:rPr>
              <a:t> equation</a:t>
            </a:r>
          </a:p>
          <a:p>
            <a:pPr marL="342900" indent="-342900">
              <a:buFont typeface="Symbol"/>
              <a:buChar char="y"/>
            </a:pPr>
            <a:endParaRPr lang="en-US" dirty="0">
              <a:latin typeface="Times" charset="0"/>
              <a:sym typeface="Symbol" pitchFamily="18" charset="2"/>
            </a:endParaRPr>
          </a:p>
          <a:p>
            <a:r>
              <a:rPr lang="en-US" dirty="0" smtClean="0">
                <a:latin typeface="Times" charset="0"/>
                <a:sym typeface="Symbol" pitchFamily="18" charset="2"/>
              </a:rPr>
              <a:t>with </a:t>
            </a:r>
            <a:endParaRPr lang="en-US" dirty="0">
              <a:latin typeface="Times" charset="0"/>
              <a:sym typeface="Symbol" pitchFamily="18" charset="2"/>
            </a:endParaRPr>
          </a:p>
          <a:p>
            <a:r>
              <a:rPr lang="en-US" dirty="0">
                <a:latin typeface="Times" charset="0"/>
                <a:sym typeface="Symbol" pitchFamily="18" charset="2"/>
              </a:rPr>
              <a:t>                                   </a:t>
            </a:r>
            <a:r>
              <a:rPr lang="en-US" dirty="0" smtClean="0">
                <a:latin typeface="Times" charset="0"/>
                <a:sym typeface="Symbol" pitchFamily="18" charset="2"/>
              </a:rPr>
              <a:t>          H </a:t>
            </a:r>
            <a:r>
              <a:rPr lang="en-US" dirty="0">
                <a:latin typeface="Times" charset="0"/>
                <a:sym typeface="Symbol" pitchFamily="18" charset="2"/>
              </a:rPr>
              <a:t>= T</a:t>
            </a:r>
            <a:r>
              <a:rPr lang="en-US" b="1" dirty="0">
                <a:solidFill>
                  <a:schemeClr val="hlink"/>
                </a:solidFill>
                <a:latin typeface="Times" charset="0"/>
              </a:rPr>
              <a:t> + </a:t>
            </a:r>
            <a:r>
              <a:rPr lang="en-US" b="1" dirty="0" err="1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b="1" baseline="30000" dirty="0" err="1">
                <a:solidFill>
                  <a:schemeClr val="hlink"/>
                </a:solidFill>
                <a:latin typeface="Times" charset="0"/>
              </a:rPr>
              <a:t>confine</a:t>
            </a:r>
            <a:r>
              <a:rPr lang="en-US" b="1" dirty="0">
                <a:solidFill>
                  <a:schemeClr val="hlink"/>
                </a:solidFill>
                <a:latin typeface="Times" charset="0"/>
              </a:rPr>
              <a:t> + </a:t>
            </a:r>
            <a:r>
              <a:rPr lang="en-US" b="1" dirty="0" err="1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b="1" baseline="30000" dirty="0" err="1">
                <a:solidFill>
                  <a:schemeClr val="hlink"/>
                </a:solidFill>
                <a:latin typeface="Times" charset="0"/>
              </a:rPr>
              <a:t>c</a:t>
            </a:r>
            <a:r>
              <a:rPr lang="en-US" b="1" dirty="0">
                <a:solidFill>
                  <a:schemeClr val="hlink"/>
                </a:solidFill>
                <a:latin typeface="Times" charset="0"/>
              </a:rPr>
              <a:t> </a:t>
            </a:r>
            <a:endParaRPr lang="en-US" dirty="0">
              <a:latin typeface="Times" charset="0"/>
              <a:sym typeface="Symbol" pitchFamily="18" charset="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028543"/>
              </p:ext>
            </p:extLst>
          </p:nvPr>
        </p:nvGraphicFramePr>
        <p:xfrm>
          <a:off x="3505200" y="5494449"/>
          <a:ext cx="1447800" cy="26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79" name="Equation" r:id="rId5" imgW="698197" imgH="165028" progId="Equation.DSMT4">
                  <p:embed/>
                </p:oleObj>
              </mc:Choice>
              <mc:Fallback>
                <p:oleObj name="Equation" r:id="rId5" imgW="698197" imgH="16502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94449"/>
                        <a:ext cx="1447800" cy="269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773844"/>
              </p:ext>
            </p:extLst>
          </p:nvPr>
        </p:nvGraphicFramePr>
        <p:xfrm>
          <a:off x="1371600" y="5101826"/>
          <a:ext cx="3683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80"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01826"/>
                        <a:ext cx="3683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609600" y="3429000"/>
            <a:ext cx="8231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22112" y="3059668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            is the Gamow factor.)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73891"/>
              </p:ext>
            </p:extLst>
          </p:nvPr>
        </p:nvGraphicFramePr>
        <p:xfrm>
          <a:off x="5562600" y="3034770"/>
          <a:ext cx="923884" cy="41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81" name="Equation" r:id="rId9" imgW="317160" imgH="203040" progId="Equation.DSMT4">
                  <p:embed/>
                </p:oleObj>
              </mc:Choice>
              <mc:Fallback>
                <p:oleObj name="Equation" r:id="rId9" imgW="317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34770"/>
                        <a:ext cx="923884" cy="419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34251"/>
              </p:ext>
            </p:extLst>
          </p:nvPr>
        </p:nvGraphicFramePr>
        <p:xfrm>
          <a:off x="5181600" y="3857273"/>
          <a:ext cx="1068452" cy="37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82" name="Equation" r:id="rId11" imgW="647640" imgH="228600" progId="Equation.DSMT4">
                  <p:embed/>
                </p:oleObj>
              </mc:Choice>
              <mc:Fallback>
                <p:oleObj name="Equation" r:id="rId11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81600" y="3857273"/>
                        <a:ext cx="1068452" cy="377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02994"/>
              </p:ext>
            </p:extLst>
          </p:nvPr>
        </p:nvGraphicFramePr>
        <p:xfrm>
          <a:off x="944713" y="765319"/>
          <a:ext cx="7561262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83" name="Equation" r:id="rId13" imgW="3886200" imgH="1307880" progId="Equation.DSMT4">
                  <p:embed/>
                </p:oleObj>
              </mc:Choice>
              <mc:Fallback>
                <p:oleObj name="Equation" r:id="rId13" imgW="3886200" imgH="1307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13" y="765319"/>
                        <a:ext cx="7561262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878761" y="4451414"/>
            <a:ext cx="62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 smtClean="0">
                <a:latin typeface="Times" charset="0"/>
              </a:rPr>
              <a:t>(</a:t>
            </a:r>
            <a:r>
              <a:rPr lang="en-US" dirty="0" smtClean="0">
                <a:latin typeface="Times" charset="0"/>
              </a:rPr>
              <a:t>10</a:t>
            </a:r>
            <a:r>
              <a:rPr lang="en-US" sz="1800" dirty="0" smtClean="0">
                <a:latin typeface="Times" charset="0"/>
              </a:rPr>
              <a:t>)</a:t>
            </a:r>
            <a:endParaRPr lang="en-US" sz="1800" dirty="0">
              <a:latin typeface="Times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867955" y="761999"/>
            <a:ext cx="62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 smtClean="0">
                <a:latin typeface="Times" charset="0"/>
              </a:rPr>
              <a:t>(</a:t>
            </a:r>
            <a:r>
              <a:rPr lang="en-US" dirty="0">
                <a:latin typeface="Times" charset="0"/>
              </a:rPr>
              <a:t>9</a:t>
            </a:r>
            <a:r>
              <a:rPr lang="en-US" sz="1800" dirty="0" smtClean="0">
                <a:latin typeface="Times" charset="0"/>
              </a:rPr>
              <a:t>)</a:t>
            </a:r>
            <a:endParaRPr lang="en-US" sz="1800" dirty="0">
              <a:latin typeface="Times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4800" y="138113"/>
            <a:ext cx="876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2511425" algn="l"/>
              </a:tabLst>
            </a:pPr>
            <a:r>
              <a:rPr lang="en-US" b="1" dirty="0">
                <a:solidFill>
                  <a:schemeClr val="hlink"/>
                </a:solidFill>
                <a:latin typeface="Times" charset="0"/>
              </a:rPr>
              <a:t>Parameterization of the Short-Range Nuclear </a:t>
            </a:r>
            <a:r>
              <a:rPr lang="en-US" b="1" dirty="0" smtClean="0">
                <a:solidFill>
                  <a:schemeClr val="hlink"/>
                </a:solidFill>
                <a:latin typeface="Times" charset="0"/>
              </a:rPr>
              <a:t>Force (in Free </a:t>
            </a:r>
            <a:r>
              <a:rPr lang="en-US" b="1" dirty="0">
                <a:solidFill>
                  <a:schemeClr val="hlink"/>
                </a:solidFill>
                <a:latin typeface="Times" charset="0"/>
              </a:rPr>
              <a:t>Space</a:t>
            </a:r>
            <a:r>
              <a:rPr lang="en-US" b="1" dirty="0" smtClean="0">
                <a:solidFill>
                  <a:schemeClr val="hlink"/>
                </a:solidFill>
                <a:latin typeface="Times" charset="0"/>
              </a:rPr>
              <a:t>) (</a:t>
            </a:r>
            <a:r>
              <a:rPr lang="en-US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b="1" baseline="30000" dirty="0" err="1" smtClean="0">
                <a:solidFill>
                  <a:schemeClr val="hlink"/>
                </a:solidFill>
                <a:latin typeface="Times" charset="0"/>
              </a:rPr>
              <a:t>s</a:t>
            </a:r>
            <a:r>
              <a:rPr lang="en-US" b="1" dirty="0" smtClean="0">
                <a:solidFill>
                  <a:schemeClr val="hlink"/>
                </a:solidFill>
                <a:latin typeface="Times" charset="0"/>
              </a:rPr>
              <a:t>  +</a:t>
            </a:r>
            <a:r>
              <a:rPr lang="en-US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b="1" baseline="30000" dirty="0" err="1" smtClean="0">
                <a:solidFill>
                  <a:schemeClr val="hlink"/>
                </a:solidFill>
                <a:latin typeface="Times" charset="0"/>
              </a:rPr>
              <a:t>c</a:t>
            </a:r>
            <a:r>
              <a:rPr lang="en-US" b="1" dirty="0" smtClean="0">
                <a:solidFill>
                  <a:schemeClr val="hlink"/>
                </a:solidFill>
                <a:latin typeface="Times" charset="0"/>
              </a:rPr>
              <a:t>) (continued)</a:t>
            </a:r>
          </a:p>
          <a:p>
            <a:pPr eaLnBrk="0" hangingPunct="0">
              <a:spcBef>
                <a:spcPct val="50000"/>
              </a:spcBef>
              <a:tabLst>
                <a:tab pos="2511425" algn="l"/>
              </a:tabLst>
            </a:pPr>
            <a:r>
              <a:rPr lang="en-US" b="1" baseline="30000" dirty="0" smtClean="0">
                <a:solidFill>
                  <a:schemeClr val="hlink"/>
                </a:solidFill>
                <a:latin typeface="Times" charset="0"/>
              </a:rPr>
              <a:t>   </a:t>
            </a:r>
            <a:r>
              <a:rPr lang="en-US" b="1" dirty="0" smtClean="0">
                <a:solidFill>
                  <a:schemeClr val="hlink"/>
                </a:solidFill>
                <a:latin typeface="Times" charset="0"/>
              </a:rPr>
              <a:t> </a:t>
            </a:r>
            <a:endParaRPr lang="en-US" b="1" dirty="0">
              <a:solidFill>
                <a:schemeClr val="hlink"/>
              </a:solidFill>
              <a:latin typeface="Times" charset="0"/>
            </a:endParaRPr>
          </a:p>
          <a:p>
            <a:pPr eaLnBrk="0" hangingPunct="0">
              <a:spcBef>
                <a:spcPct val="50000"/>
              </a:spcBef>
            </a:pPr>
            <a:endParaRPr lang="en-US" b="1" dirty="0">
              <a:solidFill>
                <a:schemeClr val="hlin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Text Box 2"/>
          <p:cNvSpPr txBox="1">
            <a:spLocks noChangeArrowheads="1"/>
          </p:cNvSpPr>
          <p:nvPr/>
        </p:nvSpPr>
        <p:spPr bwMode="auto">
          <a:xfrm>
            <a:off x="297180" y="117413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  <a:latin typeface="Times" charset="0"/>
              </a:rPr>
              <a:t>    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Generalization of the Optical Theorem Formulation of LENR to </a:t>
            </a:r>
            <a:r>
              <a:rPr lang="en-US" sz="2400" b="1" smtClean="0">
                <a:solidFill>
                  <a:schemeClr val="hlink"/>
                </a:solidFill>
                <a:latin typeface="Times" charset="0"/>
              </a:rPr>
              <a:t>Non-Free Confined Space 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(as in a metal)  (</a:t>
            </a:r>
            <a:r>
              <a:rPr lang="en-US" sz="2400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 smtClean="0">
                <a:solidFill>
                  <a:schemeClr val="hlink"/>
                </a:solidFill>
                <a:latin typeface="Times" charset="0"/>
              </a:rPr>
              <a:t>s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 + </a:t>
            </a:r>
            <a:r>
              <a:rPr lang="en-US" sz="2400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 smtClean="0">
                <a:solidFill>
                  <a:schemeClr val="hlink"/>
                </a:solidFill>
                <a:latin typeface="Times" charset="0"/>
              </a:rPr>
              <a:t>confine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 + </a:t>
            </a:r>
            <a:r>
              <a:rPr lang="en-US" sz="2400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 smtClean="0">
                <a:solidFill>
                  <a:schemeClr val="hlink"/>
                </a:solidFill>
                <a:latin typeface="Times" charset="0"/>
              </a:rPr>
              <a:t>c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): 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Derivation 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of Fusion Probability and Rates</a:t>
            </a:r>
          </a:p>
        </p:txBody>
      </p:sp>
      <p:sp>
        <p:nvSpPr>
          <p:cNvPr id="29707" name="Text Box 3"/>
          <p:cNvSpPr txBox="1">
            <a:spLocks noChangeArrowheads="1"/>
          </p:cNvSpPr>
          <p:nvPr/>
        </p:nvSpPr>
        <p:spPr bwMode="auto">
          <a:xfrm>
            <a:off x="342900" y="1286411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For  </a:t>
            </a:r>
            <a:r>
              <a:rPr lang="en-US" sz="2400" dirty="0" smtClean="0">
                <a:latin typeface="Times" charset="0"/>
              </a:rPr>
              <a:t>a trapping potential (as in a metal) and the Coulomb potential, the Coulomb wave function       is replaced by the </a:t>
            </a:r>
            <a:r>
              <a:rPr lang="en-US" sz="2400" dirty="0">
                <a:latin typeface="Times" charset="0"/>
              </a:rPr>
              <a:t>trapped ground state wave function </a:t>
            </a:r>
            <a:r>
              <a:rPr lang="en-US" sz="2400" dirty="0">
                <a:latin typeface="Times" charset="0"/>
                <a:sym typeface="Symbol" pitchFamily="18" charset="2"/>
              </a:rPr>
              <a:t> as 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 </a:t>
            </a:r>
            <a:endParaRPr lang="en-US" sz="2400" dirty="0">
              <a:latin typeface="Times" charset="0"/>
            </a:endParaRP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494448"/>
              </p:ext>
            </p:extLst>
          </p:nvPr>
        </p:nvGraphicFramePr>
        <p:xfrm>
          <a:off x="2895600" y="2264568"/>
          <a:ext cx="421413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3" name="Equation" r:id="rId3" imgW="1701800" imgH="508000" progId="Equation.DSMT4">
                  <p:embed/>
                </p:oleObj>
              </mc:Choice>
              <mc:Fallback>
                <p:oleObj name="Equation" r:id="rId3" imgW="1701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64568"/>
                        <a:ext cx="421413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Text Box 5"/>
          <p:cNvSpPr txBox="1">
            <a:spLocks noChangeArrowheads="1"/>
          </p:cNvSpPr>
          <p:nvPr/>
        </p:nvSpPr>
        <p:spPr bwMode="auto">
          <a:xfrm>
            <a:off x="295159" y="294132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imes" charset="0"/>
              </a:rPr>
              <a:t> </a:t>
            </a:r>
            <a:r>
              <a:rPr lang="en-US" sz="2400" dirty="0">
                <a:latin typeface="Times" charset="0"/>
              </a:rPr>
              <a:t>where          </a:t>
            </a:r>
            <a:r>
              <a:rPr lang="en-US" sz="2400" dirty="0" smtClean="0">
                <a:latin typeface="Times" charset="0"/>
              </a:rPr>
              <a:t>   </a:t>
            </a:r>
            <a:r>
              <a:rPr lang="en-US" sz="2400" dirty="0">
                <a:latin typeface="Times" charset="0"/>
              </a:rPr>
              <a:t>is given by the Fermi </a:t>
            </a:r>
            <a:r>
              <a:rPr lang="en-US" sz="2400" dirty="0" smtClean="0">
                <a:latin typeface="Times" charset="0"/>
              </a:rPr>
              <a:t>potential,                                                  </a:t>
            </a:r>
            <a:endParaRPr lang="en-US" sz="1800" dirty="0">
              <a:latin typeface="Times" charset="0"/>
            </a:endParaRPr>
          </a:p>
        </p:txBody>
      </p:sp>
      <p:graphicFrame>
        <p:nvGraphicFramePr>
          <p:cNvPr id="296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378394"/>
              </p:ext>
            </p:extLst>
          </p:nvPr>
        </p:nvGraphicFramePr>
        <p:xfrm>
          <a:off x="1295400" y="2924013"/>
          <a:ext cx="838200" cy="47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4" name="Equation" r:id="rId5" imgW="330057" imgH="241195" progId="Equation.DSMT4">
                  <p:embed/>
                </p:oleObj>
              </mc:Choice>
              <mc:Fallback>
                <p:oleObj name="Equation" r:id="rId5" imgW="33005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24013"/>
                        <a:ext cx="838200" cy="478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184997"/>
              </p:ext>
            </p:extLst>
          </p:nvPr>
        </p:nvGraphicFramePr>
        <p:xfrm>
          <a:off x="1514474" y="3367703"/>
          <a:ext cx="5038726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5" name="Equation" r:id="rId7" imgW="2590560" imgH="393480" progId="Equation.DSMT4">
                  <p:embed/>
                </p:oleObj>
              </mc:Choice>
              <mc:Fallback>
                <p:oleObj name="Equation" r:id="rId7" imgW="259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4" y="3367703"/>
                        <a:ext cx="5038726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Text Box 16"/>
          <p:cNvSpPr txBox="1">
            <a:spLocks noChangeArrowheads="1"/>
          </p:cNvSpPr>
          <p:nvPr/>
        </p:nvSpPr>
        <p:spPr bwMode="auto">
          <a:xfrm>
            <a:off x="7708900" y="2451099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imes" charset="0"/>
              </a:rPr>
              <a:t>(15)</a:t>
            </a:r>
          </a:p>
        </p:txBody>
      </p:sp>
      <p:sp>
        <p:nvSpPr>
          <p:cNvPr id="29717" name="Slide Number Placeholder 2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59BE5B-37C5-428D-8E55-1480BDBF5F1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9718" name="Slide Number Placeholder 21"/>
          <p:cNvSpPr txBox="1">
            <a:spLocks noGrp="1"/>
          </p:cNvSpPr>
          <p:nvPr/>
        </p:nvSpPr>
        <p:spPr bwMode="auto">
          <a:xfrm>
            <a:off x="6589486" y="638673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09C5B80-1DE0-4D97-973E-C0D9B78EC338}" type="slidenum"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endParaRPr 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99851"/>
              </p:ext>
            </p:extLst>
          </p:nvPr>
        </p:nvGraphicFramePr>
        <p:xfrm>
          <a:off x="3886200" y="1679211"/>
          <a:ext cx="304800" cy="41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6"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9211"/>
                        <a:ext cx="304800" cy="414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33614" y="3916740"/>
            <a:ext cx="8710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y"/>
            </a:pPr>
            <a:r>
              <a:rPr lang="en-US" sz="2400" dirty="0">
                <a:latin typeface="Times" charset="0"/>
                <a:sym typeface="Symbol" pitchFamily="18" charset="2"/>
              </a:rPr>
              <a:t>i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s the solution of the many-body </a:t>
            </a:r>
            <a:r>
              <a:rPr lang="en-US" sz="2400" dirty="0" err="1" smtClean="0">
                <a:latin typeface="Times" charset="0"/>
                <a:sym typeface="Symbol" pitchFamily="18" charset="2"/>
              </a:rPr>
              <a:t>Schroedinger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 equation</a:t>
            </a:r>
          </a:p>
          <a:p>
            <a:pPr marL="342900" indent="-342900">
              <a:buFont typeface="Symbol"/>
              <a:buChar char="y"/>
            </a:pPr>
            <a:endParaRPr lang="en-US" sz="2400" dirty="0">
              <a:latin typeface="Times" charset="0"/>
              <a:sym typeface="Symbol" pitchFamily="18" charset="2"/>
            </a:endParaRPr>
          </a:p>
          <a:p>
            <a:r>
              <a:rPr lang="en-US" sz="2400" dirty="0">
                <a:latin typeface="Times" charset="0"/>
                <a:sym typeface="Symbol" pitchFamily="18" charset="2"/>
              </a:rPr>
              <a:t>w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ith </a:t>
            </a:r>
          </a:p>
          <a:p>
            <a:r>
              <a:rPr lang="en-US" sz="2400" dirty="0">
                <a:latin typeface="Times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                                  H = T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+ </a:t>
            </a:r>
            <a:r>
              <a:rPr lang="en-US" sz="2400" b="1" dirty="0" err="1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>
                <a:solidFill>
                  <a:schemeClr val="hlink"/>
                </a:solidFill>
                <a:latin typeface="Times" charset="0"/>
              </a:rPr>
              <a:t>confine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 + </a:t>
            </a:r>
            <a:r>
              <a:rPr lang="en-US" sz="2400" b="1" dirty="0" err="1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>
                <a:solidFill>
                  <a:schemeClr val="hlink"/>
                </a:solidFill>
                <a:latin typeface="Times" charset="0"/>
              </a:rPr>
              <a:t>c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 </a:t>
            </a:r>
            <a:endParaRPr lang="en-US" sz="2400" dirty="0" smtClean="0">
              <a:latin typeface="Times" charset="0"/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83278"/>
              </p:ext>
            </p:extLst>
          </p:nvPr>
        </p:nvGraphicFramePr>
        <p:xfrm>
          <a:off x="3276600" y="4384070"/>
          <a:ext cx="182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7" name="Equation" r:id="rId11" imgW="698197" imgH="165028" progId="Equation.DSMT4">
                  <p:embed/>
                </p:oleObj>
              </mc:Choice>
              <mc:Fallback>
                <p:oleObj name="Equation" r:id="rId11" imgW="698197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84070"/>
                        <a:ext cx="1828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7764780" y="4337217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imes" charset="0"/>
              </a:rPr>
              <a:t>(</a:t>
            </a:r>
            <a:r>
              <a:rPr lang="en-US" sz="1800" dirty="0" smtClean="0">
                <a:latin typeface="Times" charset="0"/>
              </a:rPr>
              <a:t>16)</a:t>
            </a:r>
            <a:endParaRPr lang="en-US" sz="1800" dirty="0">
              <a:latin typeface="Times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7734300" y="5011933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imes" charset="0"/>
              </a:rPr>
              <a:t>(</a:t>
            </a:r>
            <a:r>
              <a:rPr lang="en-US" sz="1800" dirty="0" smtClean="0">
                <a:latin typeface="Times" charset="0"/>
              </a:rPr>
              <a:t>17)</a:t>
            </a:r>
            <a:endParaRPr lang="en-US" sz="1800" dirty="0"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14" y="5486400"/>
            <a:ext cx="8397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above general formulation can be applied to proton-nucleus,  deuteron-nucleus, deuteron-deuteron LENRs, in metals,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 also possibly to biological transmutations !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5" name="Picture 2" descr="CF Cover-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789" y="48383"/>
            <a:ext cx="2344794" cy="2771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304801"/>
            <a:ext cx="5791200" cy="2666999"/>
          </a:xfrm>
        </p:spPr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Claim by Fleischmann and Pons (March 23, 1989):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adiationless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fusion reaction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(electrolysis experiment with heavy water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cathode)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D →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 + 23.8 MeV (heat)  (no gamma rays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above nuclear reaction violates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principles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conventional nuclear theory in free space: </a:t>
            </a: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737" y="2823949"/>
            <a:ext cx="8740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 smtClean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suppression of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DD Coulomb repulsion (Gamow factor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(Miracle #1), 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(2) no production of nuclear products (D+D → n+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He, etc.)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(Miracle #2),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violation of the momentum conservation in free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space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(Miracle #3).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above three violations are known as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“three miracles of cold fusion”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[John R. Huizenga,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Cold Fusion: Scientific Fiascos of the Century,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U. Rochester Press (1992)]</a:t>
            </a:r>
          </a:p>
          <a:p>
            <a:pPr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Defense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Report:DIA-08-0911-003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(by Bev Barnhart):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than 20 international labs publishing more than 400 papers,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report results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thousands of successful experiments that have confirmed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“cold fusion” or “low-energy nuclear reactions” (LENR)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PdD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systems.</a:t>
            </a:r>
          </a:p>
          <a:p>
            <a:pPr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50" y="381000"/>
            <a:ext cx="8229600" cy="533400"/>
          </a:xfrm>
        </p:spPr>
        <p:txBody>
          <a:bodyPr/>
          <a:lstStyle/>
          <a:p>
            <a:r>
              <a:rPr lang="en-US" sz="2800" b="1" dirty="0">
                <a:cs typeface="Times New Roman" pitchFamily="18" charset="0"/>
              </a:rPr>
              <a:t>T</a:t>
            </a:r>
            <a:r>
              <a:rPr lang="en-US" sz="2800" b="1" dirty="0" smtClean="0">
                <a:cs typeface="Times New Roman" pitchFamily="18" charset="0"/>
              </a:rPr>
              <a:t>he following experimental </a:t>
            </a:r>
            <a:r>
              <a:rPr lang="en-US" sz="2800" b="1" dirty="0">
                <a:cs typeface="Times New Roman" pitchFamily="18" charset="0"/>
              </a:rPr>
              <a:t>observations </a:t>
            </a:r>
            <a:r>
              <a:rPr lang="en-US" sz="2800" b="1" dirty="0" smtClean="0">
                <a:cs typeface="Times New Roman" pitchFamily="18" charset="0"/>
              </a:rPr>
              <a:t>need to be explained either </a:t>
            </a:r>
            <a:r>
              <a:rPr lang="en-US" sz="2800" b="1" dirty="0">
                <a:cs typeface="Times New Roman" pitchFamily="18" charset="0"/>
              </a:rPr>
              <a:t>qualitatively or  quantitatively.</a:t>
            </a:r>
            <a:r>
              <a:rPr lang="en-US" sz="1800" b="1" dirty="0">
                <a:cs typeface="Times New Roman" pitchFamily="18" charset="0"/>
              </a:rPr>
              <a:t/>
            </a:r>
            <a:br>
              <a:rPr lang="en-US" sz="1800" b="1" dirty="0"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33549" y="838200"/>
            <a:ext cx="8229600" cy="761999"/>
          </a:xfrm>
          <a:ln>
            <a:noFill/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cs typeface="Times New Roman" pitchFamily="18" charset="0"/>
              </a:rPr>
              <a:t>Experimental Observations from both electrolysis and gas loading experiments (as of 2011, not complete) (over several hundred publications):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600" b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600" b="1" dirty="0" smtClean="0"/>
          </a:p>
        </p:txBody>
      </p:sp>
      <p:sp>
        <p:nvSpPr>
          <p:cNvPr id="53043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E0D5D1A-2A9C-4176-9407-719DF5FF3040}" type="slidenum">
              <a:rPr lang="en-US" sz="1200">
                <a:latin typeface="+mn-lt"/>
              </a:rPr>
              <a:pPr algn="r"/>
              <a:t>4</a:t>
            </a:fld>
            <a:endParaRPr lang="en-US" sz="120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50" y="18288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>
                <a:cs typeface="Times New Roman" pitchFamily="18" charset="0"/>
              </a:rPr>
              <a:t>[1]  The Coulomb barrier between two deuterons is </a:t>
            </a:r>
            <a:r>
              <a:rPr lang="en-US" sz="2000" dirty="0" smtClean="0">
                <a:cs typeface="Times New Roman" pitchFamily="18" charset="0"/>
              </a:rPr>
              <a:t>suppressed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(Miracle  #1)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[2]</a:t>
            </a:r>
            <a:r>
              <a:rPr lang="en-US" sz="2000" dirty="0" smtClean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Production of nuclear ashes with anomalous </a:t>
            </a:r>
            <a:r>
              <a:rPr lang="en-US" sz="2000" dirty="0" smtClean="0">
                <a:cs typeface="Times New Roman" pitchFamily="18" charset="0"/>
              </a:rPr>
              <a:t>low rates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n-US" sz="2000" dirty="0" smtClean="0">
                <a:cs typeface="Times New Roman" pitchFamily="18" charset="0"/>
              </a:rPr>
              <a:t>R(T</a:t>
            </a:r>
            <a:r>
              <a:rPr lang="en-US" sz="2000" dirty="0">
                <a:cs typeface="Times New Roman" pitchFamily="18" charset="0"/>
              </a:rPr>
              <a:t>) &lt;&lt; R(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He) and R(n) &lt;&lt; R(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(Miracle #2)</a:t>
            </a:r>
            <a:endParaRPr lang="en-US" sz="2000" dirty="0">
              <a:solidFill>
                <a:srgbClr val="C00000"/>
              </a:solidFill>
              <a:cs typeface="Times New Roman" pitchFamily="18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] 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 production commensurate with excess heat production, no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23.8 MeV  gamma ray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(Miracle #3)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549" y="3460016"/>
            <a:ext cx="830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cs typeface="Times New Roman" pitchFamily="18" charset="0"/>
              </a:rPr>
              <a:t>[4]  Excess heat production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(the amount of excess heat indicates its nuclear origin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)</a:t>
            </a:r>
            <a:endParaRPr lang="en-US" sz="20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[5]  </a:t>
            </a:r>
            <a:r>
              <a:rPr lang="en-US" sz="2000" dirty="0">
                <a:cs typeface="Times New Roman" pitchFamily="18" charset="0"/>
              </a:rPr>
              <a:t>More tritium is produced than neutron R(T) &gt;&gt; R(n)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[6]  </a:t>
            </a:r>
            <a:r>
              <a:rPr lang="en-US" sz="2000" dirty="0">
                <a:cs typeface="Times New Roman" pitchFamily="18" charset="0"/>
              </a:rPr>
              <a:t>Production of 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hot spots and micro-scale craters </a:t>
            </a:r>
            <a:r>
              <a:rPr lang="en-US" sz="2000" dirty="0">
                <a:cs typeface="Times New Roman" pitchFamily="18" charset="0"/>
              </a:rPr>
              <a:t>on metal </a:t>
            </a:r>
            <a:r>
              <a:rPr lang="en-US" sz="2000" dirty="0" smtClean="0">
                <a:cs typeface="Times New Roman" pitchFamily="18" charset="0"/>
              </a:rPr>
              <a:t>surface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4950" y="4913685"/>
            <a:ext cx="8060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>
                <a:cs typeface="Times New Roman" pitchFamily="18" charset="0"/>
              </a:rPr>
              <a:t>[7]  Detection of radiations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8]  “Heat-after-death”</a:t>
            </a:r>
            <a:endParaRPr lang="en-US" sz="20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</a:t>
            </a:r>
            <a:r>
              <a:rPr lang="en-US" sz="2000" dirty="0">
                <a:cs typeface="Times New Roman" pitchFamily="18" charset="0"/>
              </a:rPr>
              <a:t>9]  Requirement of deuteron mobility (D/</a:t>
            </a:r>
            <a:r>
              <a:rPr lang="en-US" sz="2000" dirty="0" err="1">
                <a:cs typeface="Times New Roman" pitchFamily="18" charset="0"/>
              </a:rPr>
              <a:t>Pd</a:t>
            </a:r>
            <a:r>
              <a:rPr lang="en-US" sz="2000" dirty="0">
                <a:cs typeface="Times New Roman" pitchFamily="18" charset="0"/>
              </a:rPr>
              <a:t>  &gt; 0.9, electric current, pressure gradient, etc.)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</a:t>
            </a:r>
            <a:r>
              <a:rPr lang="en-US" sz="2000" dirty="0">
                <a:cs typeface="Times New Roman" pitchFamily="18" charset="0"/>
              </a:rPr>
              <a:t>10]  Requirement of deuterium purity (H/D &lt;&lt; 1</a:t>
            </a:r>
            <a:r>
              <a:rPr lang="en-US" sz="2000" dirty="0" smtClean="0">
                <a:cs typeface="Times New Roman" pitchFamily="18" charset="0"/>
              </a:rPr>
              <a:t>)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228600"/>
            <a:ext cx="2514600" cy="2743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</a:rPr>
              <a:t>SRI 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Labyrinth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(L and M) 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Calorimeter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and Cell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5581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867400" y="4005263"/>
            <a:ext cx="3097213" cy="2246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Times New Roman" pitchFamily="18" charset="0"/>
              </a:rPr>
              <a:t>Over 50,000 hours of calorimetry to investigate the Fleishmann–Pons effect have been performed to date, most of it in calorimeters identical or very similar to this</a:t>
            </a: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95517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781800" cy="1219200"/>
          </a:xfrm>
          <a:noFill/>
        </p:spPr>
        <p:txBody>
          <a:bodyPr>
            <a:normAutofit fontScale="90000"/>
          </a:bodyPr>
          <a:lstStyle/>
          <a:p>
            <a:r>
              <a:rPr lang="en-US" sz="3200" u="sng" smtClean="0">
                <a:solidFill>
                  <a:srgbClr val="000000"/>
                </a:solidFill>
                <a:latin typeface="Times New Roman" pitchFamily="18" charset="0"/>
              </a:rPr>
              <a:t>P13/14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Simultaneous Series Operation of Light &amp; Heavy Water Cells; </a:t>
            </a:r>
            <a:b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i="1" smtClean="0">
                <a:solidFill>
                  <a:srgbClr val="000000"/>
                </a:solidFill>
                <a:latin typeface="Times New Roman" pitchFamily="18" charset="0"/>
              </a:rPr>
              <a:t>Excess Power &amp; Current Density vs. Time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5" y="1676400"/>
          <a:ext cx="9115425" cy="555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87" name="Worksheet" r:id="rId4" imgW="8214360" imgH="5010912" progId="Excel.Sheet.8">
                  <p:embed/>
                </p:oleObj>
              </mc:Choice>
              <mc:Fallback>
                <p:oleObj name="Worksheet" r:id="rId4" imgW="8214360" imgH="501091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1676400"/>
                        <a:ext cx="9115425" cy="555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1828800"/>
            <a:ext cx="1295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= 10 W</a:t>
            </a:r>
          </a:p>
        </p:txBody>
      </p:sp>
      <p:sp>
        <p:nvSpPr>
          <p:cNvPr id="5" name="Right Arrow 4"/>
          <p:cNvSpPr/>
          <p:nvPr/>
        </p:nvSpPr>
        <p:spPr>
          <a:xfrm flipV="1">
            <a:off x="1905000" y="5029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876800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200mA/cm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174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5867400" y="39624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Current threshold  </a:t>
            </a:r>
            <a:r>
              <a:rPr lang="en-US" sz="2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sz="22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= </a:t>
            </a:r>
            <a:r>
              <a:rPr lang="en-US" sz="2400" dirty="0">
                <a:latin typeface="+mn-lt"/>
                <a:cs typeface="+mn-cs"/>
              </a:rPr>
              <a:t>250mA/cm</a:t>
            </a:r>
            <a:r>
              <a:rPr lang="en-US" sz="2400" baseline="30000" dirty="0">
                <a:latin typeface="+mn-lt"/>
                <a:cs typeface="+mn-cs"/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and linear slope.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Loading threshold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     D/Pd &gt; 0.88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A1B91B8-4C52-4384-9A4B-4DAFD8E7BB4E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138" name="Object 42"/>
          <p:cNvGraphicFramePr>
            <a:graphicFrameLocks noChangeAspect="1"/>
          </p:cNvGraphicFramePr>
          <p:nvPr/>
        </p:nvGraphicFramePr>
        <p:xfrm>
          <a:off x="2286000" y="0"/>
          <a:ext cx="6858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0" name="Worksheet" r:id="rId4" imgW="24654141" imgH="15051601" progId="Excel.Sheet.8">
                  <p:embed/>
                </p:oleObj>
              </mc:Choice>
              <mc:Fallback>
                <p:oleObj name="Worksheet" r:id="rId4" imgW="24654141" imgH="150516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0"/>
                        <a:ext cx="68580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42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2800"/>
            <a:ext cx="640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62400" y="1524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</a:t>
            </a:r>
            <a:r>
              <a:rPr 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=</a:t>
            </a:r>
            <a:r>
              <a:rPr lang="en-US" dirty="0">
                <a:latin typeface="+mn-lt"/>
                <a:cs typeface="+mn-cs"/>
              </a:rPr>
              <a:t>250mA/cm</a:t>
            </a:r>
            <a:r>
              <a:rPr lang="en-US" baseline="30000" dirty="0">
                <a:latin typeface="+mn-lt"/>
                <a:cs typeface="+mn-cs"/>
              </a:rPr>
              <a:t>2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5400000" flipV="1">
            <a:off x="4343400" y="2057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 flipV="1">
            <a:off x="304800" y="5943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46" name="TextBox 10"/>
          <p:cNvSpPr txBox="1">
            <a:spLocks noChangeArrowheads="1"/>
          </p:cNvSpPr>
          <p:nvPr/>
        </p:nvSpPr>
        <p:spPr bwMode="auto">
          <a:xfrm>
            <a:off x="381000" y="5410200"/>
            <a:ext cx="1284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D/Pd = 0.88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Stanford Research Institute (SRI) replication of</a:t>
            </a:r>
          </a:p>
          <a:p>
            <a:r>
              <a:rPr lang="en-US" dirty="0"/>
              <a:t>t</a:t>
            </a:r>
            <a:r>
              <a:rPr lang="en-US" dirty="0" smtClean="0"/>
              <a:t>he Fleischmann-Pons effect (FPE)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8438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7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conditions required for positive electrolysis results: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(1</a:t>
            </a:r>
            <a:r>
              <a:rPr lang="en-US" sz="2400" b="1" dirty="0" smtClean="0"/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Loading ratio D/</a:t>
            </a:r>
            <a:r>
              <a:rPr lang="en-US" sz="2400" b="1" dirty="0" err="1" smtClean="0">
                <a:solidFill>
                  <a:srgbClr val="C00000"/>
                </a:solidFill>
              </a:rPr>
              <a:t>Pd</a:t>
            </a:r>
            <a:r>
              <a:rPr lang="en-US" sz="2400" b="1" dirty="0" smtClean="0">
                <a:solidFill>
                  <a:srgbClr val="C00000"/>
                </a:solidFill>
              </a:rPr>
              <a:t> &gt; 0.88  </a:t>
            </a:r>
            <a:r>
              <a:rPr lang="en-US" sz="2400" dirty="0" smtClean="0"/>
              <a:t>and  </a:t>
            </a:r>
            <a:br>
              <a:rPr lang="en-US" sz="2400" dirty="0" smtClean="0"/>
            </a:br>
            <a:r>
              <a:rPr lang="en-US" sz="2400" dirty="0" smtClean="0"/>
              <a:t>(2) </a:t>
            </a:r>
            <a:r>
              <a:rPr lang="en-US" sz="2400" b="1" dirty="0" smtClean="0">
                <a:solidFill>
                  <a:srgbClr val="C00000"/>
                </a:solidFill>
              </a:rPr>
              <a:t>Current density 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 &gt; 250 mA/cm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128" name="Content Placeholder 2"/>
          <p:cNvSpPr>
            <a:spLocks noGrp="1"/>
          </p:cNvSpPr>
          <p:nvPr>
            <p:ph idx="1"/>
          </p:nvPr>
        </p:nvSpPr>
        <p:spPr>
          <a:xfrm>
            <a:off x="457200" y="2736049"/>
            <a:ext cx="8153400" cy="3733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333CC"/>
                </a:solidFill>
              </a:rPr>
              <a:t>Caltech (1989/90): </a:t>
            </a:r>
            <a:r>
              <a:rPr lang="en-US" sz="2000" b="1" dirty="0" smtClean="0">
                <a:solidFill>
                  <a:srgbClr val="3B33DD"/>
                </a:solidFill>
              </a:rPr>
              <a:t>N.S. Lewis, et al., Nature 340, 525(1989)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B33DD"/>
                </a:solidFill>
              </a:rPr>
              <a:t>Harwell (1989): Williams et al., Nature 342, 375 (1989)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333CC"/>
                </a:solidFill>
              </a:rPr>
              <a:t>MIT (1989/90</a:t>
            </a:r>
            <a:r>
              <a:rPr lang="en-US" sz="2000" b="1" dirty="0" smtClean="0">
                <a:solidFill>
                  <a:srgbClr val="3B33DD"/>
                </a:solidFill>
              </a:rPr>
              <a:t>): D. Albagli, et al., J. Fusion Energy 9, 133 (1990)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B33DD"/>
                </a:solidFill>
              </a:rPr>
              <a:t>Bell Labs (1989/90): J. W. Fleming et al., J. Fusion Energy 9, 517 (1990)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3333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333CC"/>
                </a:solidFill>
              </a:rPr>
              <a:t>GE (1992</a:t>
            </a:r>
            <a:r>
              <a:rPr lang="en-US" sz="2000" b="1" dirty="0" smtClean="0">
                <a:solidFill>
                  <a:srgbClr val="3B33DD"/>
                </a:solidFill>
              </a:rPr>
              <a:t>): Wilson, et al. J. </a:t>
            </a:r>
            <a:r>
              <a:rPr lang="en-US" sz="2000" b="1" dirty="0" err="1" smtClean="0">
                <a:solidFill>
                  <a:srgbClr val="3B33DD"/>
                </a:solidFill>
              </a:rPr>
              <a:t>Electroanal</a:t>
            </a:r>
            <a:r>
              <a:rPr lang="en-US" sz="2000" b="1" dirty="0" smtClean="0">
                <a:solidFill>
                  <a:srgbClr val="3B33DD"/>
                </a:solidFill>
              </a:rPr>
              <a:t>. Chem. 332, 1 (1992)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000" dirty="0" smtClean="0"/>
              <a:t>         </a:t>
            </a:r>
          </a:p>
        </p:txBody>
      </p:sp>
      <p:sp>
        <p:nvSpPr>
          <p:cNvPr id="512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7B74547-3F6B-4380-A0C0-3477528BC07C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364666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35271"/>
              </p:ext>
            </p:extLst>
          </p:nvPr>
        </p:nvGraphicFramePr>
        <p:xfrm>
          <a:off x="914400" y="3141792"/>
          <a:ext cx="6553200" cy="36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88" name="Equation" r:id="rId3" imgW="4406900" imgH="241300" progId="">
                  <p:embed/>
                </p:oleObj>
              </mc:Choice>
              <mc:Fallback>
                <p:oleObj name="Equation" r:id="rId3" imgW="44069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41792"/>
                        <a:ext cx="6553200" cy="3613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667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98500"/>
              </p:ext>
            </p:extLst>
          </p:nvPr>
        </p:nvGraphicFramePr>
        <p:xfrm>
          <a:off x="914401" y="3751392"/>
          <a:ext cx="5638800" cy="36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89" name="Equation" r:id="rId5" imgW="3683000" imgH="241300" progId="">
                  <p:embed/>
                </p:oleObj>
              </mc:Choice>
              <mc:Fallback>
                <p:oleObj name="Equation" r:id="rId5" imgW="36830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3751392"/>
                        <a:ext cx="5638800" cy="3692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668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14565"/>
              </p:ext>
            </p:extLst>
          </p:nvPr>
        </p:nvGraphicFramePr>
        <p:xfrm>
          <a:off x="990600" y="4437192"/>
          <a:ext cx="6553200" cy="348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90" name="Equation" r:id="rId7" imgW="4533900" imgH="241300" progId="">
                  <p:embed/>
                </p:oleObj>
              </mc:Choice>
              <mc:Fallback>
                <p:oleObj name="Equation" r:id="rId7" imgW="45339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37192"/>
                        <a:ext cx="6553200" cy="3485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669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58271"/>
              </p:ext>
            </p:extLst>
          </p:nvPr>
        </p:nvGraphicFramePr>
        <p:xfrm>
          <a:off x="1066800" y="5122992"/>
          <a:ext cx="4648200" cy="32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91" name="Equation" r:id="rId9" imgW="3441700" imgH="241300" progId="">
                  <p:embed/>
                </p:oleObj>
              </mc:Choice>
              <mc:Fallback>
                <p:oleObj name="Equation" r:id="rId9" imgW="34417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22992"/>
                        <a:ext cx="4648200" cy="3257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670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91185"/>
              </p:ext>
            </p:extLst>
          </p:nvPr>
        </p:nvGraphicFramePr>
        <p:xfrm>
          <a:off x="1066800" y="5732592"/>
          <a:ext cx="4114800" cy="32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92" name="Equation" r:id="rId11" imgW="2501900" imgH="241300" progId="">
                  <p:embed/>
                </p:oleObj>
              </mc:Choice>
              <mc:Fallback>
                <p:oleObj name="Equation" r:id="rId11" imgW="25019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32592"/>
                        <a:ext cx="4114800" cy="3298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674" name="TextBox 14"/>
          <p:cNvSpPr txBox="1">
            <a:spLocks noChangeArrowheads="1"/>
          </p:cNvSpPr>
          <p:nvPr/>
        </p:nvSpPr>
        <p:spPr bwMode="auto">
          <a:xfrm>
            <a:off x="228600" y="14478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    </a:t>
            </a:r>
            <a:r>
              <a:rPr lang="en-US" sz="2400" b="1" dirty="0">
                <a:latin typeface="Calibri" pitchFamily="34" charset="0"/>
              </a:rPr>
              <a:t>The following experiments reporting NULL results did not satisfy  the required D/</a:t>
            </a:r>
            <a:r>
              <a:rPr lang="en-US" sz="2400" b="1" dirty="0" err="1">
                <a:latin typeface="Calibri" pitchFamily="34" charset="0"/>
              </a:rPr>
              <a:t>Pd</a:t>
            </a:r>
            <a:r>
              <a:rPr lang="en-US" sz="2400" b="1" dirty="0">
                <a:latin typeface="Calibri" pitchFamily="34" charset="0"/>
              </a:rPr>
              <a:t> ratio 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(D/</a:t>
            </a:r>
            <a:r>
              <a:rPr lang="en-US" sz="2400" b="1" dirty="0" err="1">
                <a:solidFill>
                  <a:srgbClr val="C00000"/>
                </a:solidFill>
                <a:latin typeface="Calibri" pitchFamily="34" charset="0"/>
              </a:rPr>
              <a:t>Pd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 &gt; 0.88) </a:t>
            </a:r>
            <a:r>
              <a:rPr lang="en-US" sz="2400" b="1" dirty="0">
                <a:latin typeface="Calibri" pitchFamily="34" charset="0"/>
              </a:rPr>
              <a:t>and/or the critical current density 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sz="2400" b="1" baseline="-25000" dirty="0" err="1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 &gt; 250 mA/cm</a:t>
            </a:r>
            <a:r>
              <a:rPr lang="en-US" sz="2400" b="1" baseline="30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)!!!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1433144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0672" y="2684592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6037392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2"/>
          <p:cNvSpPr>
            <a:spLocks noChangeArrowheads="1"/>
          </p:cNvSpPr>
          <p:nvPr/>
        </p:nvSpPr>
        <p:spPr bwMode="auto">
          <a:xfrm>
            <a:off x="2209800" y="4191000"/>
            <a:ext cx="6705600" cy="2514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000" b="1">
              <a:latin typeface="Times New Roman" pitchFamily="18" charset="0"/>
            </a:endParaRPr>
          </a:p>
        </p:txBody>
      </p:sp>
      <p:sp>
        <p:nvSpPr>
          <p:cNvPr id="25612" name="Rectangle 3"/>
          <p:cNvSpPr>
            <a:spLocks noGrp="1"/>
          </p:cNvSpPr>
          <p:nvPr>
            <p:ph type="title" sz="quarter"/>
          </p:nvPr>
        </p:nvSpPr>
        <p:spPr>
          <a:xfrm>
            <a:off x="1447800" y="152400"/>
            <a:ext cx="7467600" cy="304800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 Coulomb potential and nuclear square well potential</a:t>
            </a:r>
          </a:p>
        </p:txBody>
      </p:sp>
      <p:graphicFrame>
        <p:nvGraphicFramePr>
          <p:cNvPr id="2560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019800" y="4876800"/>
          <a:ext cx="25908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6" name="Equation" r:id="rId3" imgW="1434477" imgH="266584" progId="Equation.3">
                  <p:embed/>
                </p:oleObj>
              </mc:Choice>
              <mc:Fallback>
                <p:oleObj name="Equation" r:id="rId3" imgW="1434477" imgH="26658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76800"/>
                        <a:ext cx="25908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12988" y="4618038"/>
          <a:ext cx="33893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7" name="Equation" r:id="rId5" imgW="2781300" imgH="609600" progId="Equation.3">
                  <p:embed/>
                </p:oleObj>
              </mc:Choice>
              <mc:Fallback>
                <p:oleObj name="Equation" r:id="rId5" imgW="27813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4618038"/>
                        <a:ext cx="3389312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Line 7"/>
          <p:cNvSpPr>
            <a:spLocks noChangeShapeType="1"/>
          </p:cNvSpPr>
          <p:nvPr/>
        </p:nvSpPr>
        <p:spPr bwMode="auto">
          <a:xfrm>
            <a:off x="685800" y="838200"/>
            <a:ext cx="0" cy="3871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8"/>
          <p:cNvSpPr>
            <a:spLocks noChangeShapeType="1"/>
          </p:cNvSpPr>
          <p:nvPr/>
        </p:nvSpPr>
        <p:spPr bwMode="auto">
          <a:xfrm>
            <a:off x="685800" y="52578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9"/>
          <p:cNvSpPr>
            <a:spLocks noChangeShapeType="1"/>
          </p:cNvSpPr>
          <p:nvPr/>
        </p:nvSpPr>
        <p:spPr bwMode="auto">
          <a:xfrm>
            <a:off x="685800" y="3810000"/>
            <a:ext cx="601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10"/>
          <p:cNvSpPr>
            <a:spLocks noChangeShapeType="1"/>
          </p:cNvSpPr>
          <p:nvPr/>
        </p:nvSpPr>
        <p:spPr bwMode="auto">
          <a:xfrm flipV="1">
            <a:off x="1905000" y="671513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1"/>
          <p:cNvSpPr>
            <a:spLocks noChangeShapeType="1"/>
          </p:cNvSpPr>
          <p:nvPr/>
        </p:nvSpPr>
        <p:spPr bwMode="auto">
          <a:xfrm flipH="1">
            <a:off x="685800" y="1600200"/>
            <a:ext cx="12192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Arc 12"/>
          <p:cNvSpPr>
            <a:spLocks/>
          </p:cNvSpPr>
          <p:nvPr/>
        </p:nvSpPr>
        <p:spPr bwMode="auto">
          <a:xfrm rot="10800000">
            <a:off x="1905000" y="1111250"/>
            <a:ext cx="3962400" cy="2317750"/>
          </a:xfrm>
          <a:custGeom>
            <a:avLst/>
            <a:gdLst>
              <a:gd name="T0" fmla="*/ 2147483647 w 21100"/>
              <a:gd name="T1" fmla="*/ 0 h 21600"/>
              <a:gd name="T2" fmla="*/ 2147483647 w 21100"/>
              <a:gd name="T3" fmla="*/ 2147483647 h 21600"/>
              <a:gd name="T4" fmla="*/ 0 w 211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100"/>
              <a:gd name="T10" fmla="*/ 0 h 21600"/>
              <a:gd name="T11" fmla="*/ 21100 w 211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00" h="21600" fill="none" extrusionOk="0">
                <a:moveTo>
                  <a:pt x="51" y="0"/>
                </a:moveTo>
                <a:cubicBezTo>
                  <a:pt x="10180" y="24"/>
                  <a:pt x="18932" y="7083"/>
                  <a:pt x="21099" y="16978"/>
                </a:cubicBezTo>
              </a:path>
              <a:path w="21100" h="21600" stroke="0" extrusionOk="0">
                <a:moveTo>
                  <a:pt x="51" y="0"/>
                </a:moveTo>
                <a:cubicBezTo>
                  <a:pt x="10180" y="24"/>
                  <a:pt x="18932" y="7083"/>
                  <a:pt x="21099" y="169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Arc 13"/>
          <p:cNvSpPr>
            <a:spLocks/>
          </p:cNvSpPr>
          <p:nvPr/>
        </p:nvSpPr>
        <p:spPr bwMode="auto">
          <a:xfrm rot="10800000">
            <a:off x="1905000" y="1676400"/>
            <a:ext cx="3657600" cy="2120900"/>
          </a:xfrm>
          <a:custGeom>
            <a:avLst/>
            <a:gdLst>
              <a:gd name="T0" fmla="*/ 2147483647 w 21100"/>
              <a:gd name="T1" fmla="*/ 0 h 21547"/>
              <a:gd name="T2" fmla="*/ 2147483647 w 21100"/>
              <a:gd name="T3" fmla="*/ 2147483647 h 21547"/>
              <a:gd name="T4" fmla="*/ 0 w 21100"/>
              <a:gd name="T5" fmla="*/ 2147483647 h 21547"/>
              <a:gd name="T6" fmla="*/ 0 60000 65536"/>
              <a:gd name="T7" fmla="*/ 0 60000 65536"/>
              <a:gd name="T8" fmla="*/ 0 60000 65536"/>
              <a:gd name="T9" fmla="*/ 0 w 21100"/>
              <a:gd name="T10" fmla="*/ 0 h 21547"/>
              <a:gd name="T11" fmla="*/ 21100 w 21100"/>
              <a:gd name="T12" fmla="*/ 21547 h 215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00" h="21547" fill="none" extrusionOk="0">
                <a:moveTo>
                  <a:pt x="1516" y="0"/>
                </a:moveTo>
                <a:cubicBezTo>
                  <a:pt x="11076" y="673"/>
                  <a:pt x="19049" y="7564"/>
                  <a:pt x="21099" y="16925"/>
                </a:cubicBezTo>
              </a:path>
              <a:path w="21100" h="21547" stroke="0" extrusionOk="0">
                <a:moveTo>
                  <a:pt x="1516" y="0"/>
                </a:moveTo>
                <a:cubicBezTo>
                  <a:pt x="11076" y="673"/>
                  <a:pt x="19049" y="7564"/>
                  <a:pt x="21099" y="16925"/>
                </a:cubicBezTo>
                <a:lnTo>
                  <a:pt x="0" y="2154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14"/>
          <p:cNvSpPr>
            <a:spLocks noChangeShapeType="1"/>
          </p:cNvSpPr>
          <p:nvPr/>
        </p:nvSpPr>
        <p:spPr bwMode="auto">
          <a:xfrm>
            <a:off x="5302250" y="3419475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15"/>
          <p:cNvSpPr>
            <a:spLocks noChangeShapeType="1"/>
          </p:cNvSpPr>
          <p:nvPr/>
        </p:nvSpPr>
        <p:spPr bwMode="auto">
          <a:xfrm>
            <a:off x="2546350" y="2449513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16"/>
          <p:cNvSpPr>
            <a:spLocks noChangeShapeType="1"/>
          </p:cNvSpPr>
          <p:nvPr/>
        </p:nvSpPr>
        <p:spPr bwMode="auto">
          <a:xfrm>
            <a:off x="2547938" y="2438400"/>
            <a:ext cx="27606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17"/>
          <p:cNvSpPr>
            <a:spLocks noChangeShapeType="1"/>
          </p:cNvSpPr>
          <p:nvPr/>
        </p:nvSpPr>
        <p:spPr bwMode="auto">
          <a:xfrm>
            <a:off x="5302250" y="2449513"/>
            <a:ext cx="0" cy="950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auto">
          <a:xfrm>
            <a:off x="4953000" y="2743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E</a:t>
            </a:r>
          </a:p>
        </p:txBody>
      </p:sp>
      <p:sp>
        <p:nvSpPr>
          <p:cNvPr id="25625" name="Text Box 19"/>
          <p:cNvSpPr txBox="1">
            <a:spLocks noChangeArrowheads="1"/>
          </p:cNvSpPr>
          <p:nvPr/>
        </p:nvSpPr>
        <p:spPr bwMode="auto">
          <a:xfrm>
            <a:off x="4953000" y="3429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U</a:t>
            </a:r>
          </a:p>
        </p:txBody>
      </p:sp>
      <p:sp>
        <p:nvSpPr>
          <p:cNvPr id="25626" name="AutoShape 20"/>
          <p:cNvSpPr>
            <a:spLocks/>
          </p:cNvSpPr>
          <p:nvPr/>
        </p:nvSpPr>
        <p:spPr bwMode="auto">
          <a:xfrm>
            <a:off x="5334000" y="2438400"/>
            <a:ext cx="360363" cy="1350963"/>
          </a:xfrm>
          <a:prstGeom prst="rightBrace">
            <a:avLst>
              <a:gd name="adj1" fmla="val 3124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Text Box 21"/>
          <p:cNvSpPr txBox="1">
            <a:spLocks noChangeArrowheads="1"/>
          </p:cNvSpPr>
          <p:nvPr/>
        </p:nvSpPr>
        <p:spPr bwMode="auto">
          <a:xfrm>
            <a:off x="5646738" y="29067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(E+U)</a:t>
            </a:r>
          </a:p>
        </p:txBody>
      </p:sp>
      <p:sp>
        <p:nvSpPr>
          <p:cNvPr id="25628" name="Text Box 22"/>
          <p:cNvSpPr txBox="1">
            <a:spLocks noChangeArrowheads="1"/>
          </p:cNvSpPr>
          <p:nvPr/>
        </p:nvSpPr>
        <p:spPr bwMode="auto">
          <a:xfrm>
            <a:off x="152400" y="5029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-V</a:t>
            </a:r>
            <a:r>
              <a:rPr lang="en-US" sz="1800" baseline="-25000"/>
              <a:t>0</a:t>
            </a:r>
          </a:p>
        </p:txBody>
      </p:sp>
      <p:sp>
        <p:nvSpPr>
          <p:cNvPr id="25629" name="Text Box 23"/>
          <p:cNvSpPr txBox="1">
            <a:spLocks noChangeArrowheads="1"/>
          </p:cNvSpPr>
          <p:nvPr/>
        </p:nvSpPr>
        <p:spPr bwMode="auto">
          <a:xfrm>
            <a:off x="304800" y="14160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25630" name="Text Box 24"/>
          <p:cNvSpPr txBox="1">
            <a:spLocks noChangeArrowheads="1"/>
          </p:cNvSpPr>
          <p:nvPr/>
        </p:nvSpPr>
        <p:spPr bwMode="auto">
          <a:xfrm>
            <a:off x="457200" y="381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V(r)</a:t>
            </a:r>
          </a:p>
        </p:txBody>
      </p:sp>
      <p:sp>
        <p:nvSpPr>
          <p:cNvPr id="25631" name="Rectangle 25"/>
          <p:cNvSpPr>
            <a:spLocks noChangeArrowheads="1"/>
          </p:cNvSpPr>
          <p:nvPr/>
        </p:nvSpPr>
        <p:spPr bwMode="auto">
          <a:xfrm>
            <a:off x="466725" y="441960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cs typeface="Arial" charset="0"/>
              </a:rPr>
              <a:t>≈</a:t>
            </a:r>
          </a:p>
        </p:txBody>
      </p:sp>
      <p:sp>
        <p:nvSpPr>
          <p:cNvPr id="25632" name="Rectangle 26"/>
          <p:cNvSpPr>
            <a:spLocks noChangeArrowheads="1"/>
          </p:cNvSpPr>
          <p:nvPr/>
        </p:nvSpPr>
        <p:spPr bwMode="auto">
          <a:xfrm>
            <a:off x="1698625" y="441960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cs typeface="Arial" charset="0"/>
              </a:rPr>
              <a:t>≈</a:t>
            </a:r>
          </a:p>
        </p:txBody>
      </p:sp>
      <p:sp>
        <p:nvSpPr>
          <p:cNvPr id="25633" name="Line 27"/>
          <p:cNvSpPr>
            <a:spLocks noChangeShapeType="1"/>
          </p:cNvSpPr>
          <p:nvPr/>
        </p:nvSpPr>
        <p:spPr bwMode="auto">
          <a:xfrm>
            <a:off x="2413000" y="1077913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28"/>
          <p:cNvSpPr>
            <a:spLocks noChangeShapeType="1"/>
          </p:cNvSpPr>
          <p:nvPr/>
        </p:nvSpPr>
        <p:spPr bwMode="auto">
          <a:xfrm>
            <a:off x="5397500" y="990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605" name="Object 29"/>
          <p:cNvGraphicFramePr>
            <a:graphicFrameLocks noChangeAspect="1"/>
          </p:cNvGraphicFramePr>
          <p:nvPr/>
        </p:nvGraphicFramePr>
        <p:xfrm>
          <a:off x="2895600" y="595313"/>
          <a:ext cx="1993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8" name="Equation" r:id="rId7" imgW="1993900" imgH="1016000" progId="Equation.DSMT4">
                  <p:embed/>
                </p:oleObj>
              </mc:Choice>
              <mc:Fallback>
                <p:oleObj name="Equation" r:id="rId7" imgW="19939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95313"/>
                        <a:ext cx="1993900" cy="1016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0"/>
          <p:cNvGraphicFramePr>
            <a:graphicFrameLocks noChangeAspect="1"/>
          </p:cNvGraphicFramePr>
          <p:nvPr/>
        </p:nvGraphicFramePr>
        <p:xfrm>
          <a:off x="5940425" y="620713"/>
          <a:ext cx="26574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9" name="Equation" r:id="rId9" imgW="2578100" imgH="939800" progId="Equation.DSMT4">
                  <p:embed/>
                </p:oleObj>
              </mc:Choice>
              <mc:Fallback>
                <p:oleObj name="Equation" r:id="rId9" imgW="25781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620713"/>
                        <a:ext cx="26574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5" name="Text Box 31"/>
          <p:cNvSpPr txBox="1">
            <a:spLocks noChangeArrowheads="1"/>
          </p:cNvSpPr>
          <p:nvPr/>
        </p:nvSpPr>
        <p:spPr bwMode="auto">
          <a:xfrm>
            <a:off x="1849438" y="37480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</a:t>
            </a:r>
          </a:p>
        </p:txBody>
      </p:sp>
      <p:sp>
        <p:nvSpPr>
          <p:cNvPr id="25636" name="Text Box 32"/>
          <p:cNvSpPr txBox="1">
            <a:spLocks noChangeArrowheads="1"/>
          </p:cNvSpPr>
          <p:nvPr/>
        </p:nvSpPr>
        <p:spPr bwMode="auto">
          <a:xfrm>
            <a:off x="2393950" y="37480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</a:t>
            </a:r>
            <a:r>
              <a:rPr lang="en-US" sz="1800" baseline="-25000"/>
              <a:t>a</a:t>
            </a:r>
          </a:p>
        </p:txBody>
      </p:sp>
      <p:sp>
        <p:nvSpPr>
          <p:cNvPr id="25637" name="Text Box 33"/>
          <p:cNvSpPr txBox="1">
            <a:spLocks noChangeArrowheads="1"/>
          </p:cNvSpPr>
          <p:nvPr/>
        </p:nvSpPr>
        <p:spPr bwMode="auto">
          <a:xfrm>
            <a:off x="5148263" y="3733800"/>
            <a:ext cx="4905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</a:t>
            </a:r>
            <a:r>
              <a:rPr lang="en-US" sz="1800" baseline="-25000"/>
              <a:t>b</a:t>
            </a:r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5638" name="Text Box 34"/>
          <p:cNvSpPr txBox="1">
            <a:spLocks noChangeArrowheads="1"/>
          </p:cNvSpPr>
          <p:nvPr/>
        </p:nvSpPr>
        <p:spPr bwMode="auto">
          <a:xfrm>
            <a:off x="6672263" y="360362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</a:t>
            </a:r>
          </a:p>
        </p:txBody>
      </p:sp>
      <p:sp>
        <p:nvSpPr>
          <p:cNvPr id="25639" name="Line 35"/>
          <p:cNvSpPr>
            <a:spLocks noChangeShapeType="1"/>
          </p:cNvSpPr>
          <p:nvPr/>
        </p:nvSpPr>
        <p:spPr bwMode="auto">
          <a:xfrm>
            <a:off x="685800" y="4786313"/>
            <a:ext cx="0" cy="457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40" name="Line 36"/>
          <p:cNvSpPr>
            <a:spLocks noChangeShapeType="1"/>
          </p:cNvSpPr>
          <p:nvPr/>
        </p:nvSpPr>
        <p:spPr bwMode="auto">
          <a:xfrm>
            <a:off x="1905000" y="4786313"/>
            <a:ext cx="0" cy="457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41" name="Text Box 37"/>
          <p:cNvSpPr txBox="1">
            <a:spLocks noChangeArrowheads="1"/>
          </p:cNvSpPr>
          <p:nvPr/>
        </p:nvSpPr>
        <p:spPr bwMode="auto">
          <a:xfrm>
            <a:off x="6372225" y="1905000"/>
            <a:ext cx="2771775" cy="763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 = E</a:t>
            </a:r>
            <a:r>
              <a:rPr lang="en-US" sz="2000" b="1" baseline="-25000">
                <a:latin typeface="Times New Roman" pitchFamily="18" charset="0"/>
              </a:rPr>
              <a:t>screening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(Electron Screening Energy)</a:t>
            </a:r>
          </a:p>
        </p:txBody>
      </p:sp>
      <p:sp>
        <p:nvSpPr>
          <p:cNvPr id="25642" name="Text Box 38"/>
          <p:cNvSpPr txBox="1">
            <a:spLocks noChangeArrowheads="1"/>
          </p:cNvSpPr>
          <p:nvPr/>
        </p:nvSpPr>
        <p:spPr bwMode="auto">
          <a:xfrm>
            <a:off x="2362200" y="4267200"/>
            <a:ext cx="606901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Gamow Factor – WKB approximation for Transmission Coefficient</a:t>
            </a:r>
          </a:p>
        </p:txBody>
      </p:sp>
      <p:graphicFrame>
        <p:nvGraphicFramePr>
          <p:cNvPr id="25607" name="Object 3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312988" y="5372100"/>
          <a:ext cx="34686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0" name="Equation" r:id="rId11" imgW="3302000" imgH="533400" progId="Equation.3">
                  <p:embed/>
                </p:oleObj>
              </mc:Choice>
              <mc:Fallback>
                <p:oleObj name="Equation" r:id="rId11" imgW="3302000" imgH="533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5372100"/>
                        <a:ext cx="346868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40"/>
          <p:cNvGraphicFramePr>
            <a:graphicFrameLocks noChangeAspect="1"/>
          </p:cNvGraphicFramePr>
          <p:nvPr/>
        </p:nvGraphicFramePr>
        <p:xfrm>
          <a:off x="2743200" y="6096000"/>
          <a:ext cx="8382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1" name="Equation" r:id="rId13" imgW="749300" imgH="419100" progId="Equation.3">
                  <p:embed/>
                </p:oleObj>
              </mc:Choice>
              <mc:Fallback>
                <p:oleObj name="Equation" r:id="rId13" imgW="749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096000"/>
                        <a:ext cx="8382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41"/>
          <p:cNvGraphicFramePr>
            <a:graphicFrameLocks noChangeAspect="1"/>
          </p:cNvGraphicFramePr>
          <p:nvPr/>
        </p:nvGraphicFramePr>
        <p:xfrm>
          <a:off x="3886200" y="6096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2" name="Equation" r:id="rId15" imgW="749300" imgH="457200" progId="Equation.3">
                  <p:embed/>
                </p:oleObj>
              </mc:Choice>
              <mc:Fallback>
                <p:oleObj name="Equation" r:id="rId15" imgW="749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096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42"/>
          <p:cNvGraphicFramePr>
            <a:graphicFrameLocks noChangeAspect="1"/>
          </p:cNvGraphicFramePr>
          <p:nvPr/>
        </p:nvGraphicFramePr>
        <p:xfrm>
          <a:off x="5943600" y="685800"/>
          <a:ext cx="26574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3" name="Equation" r:id="rId17" imgW="2578100" imgH="939800" progId="Equation.DSMT4">
                  <p:embed/>
                </p:oleObj>
              </mc:Choice>
              <mc:Fallback>
                <p:oleObj name="Equation" r:id="rId17" imgW="25781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85800"/>
                        <a:ext cx="2657475" cy="9398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72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67512" y="5411787"/>
          <a:ext cx="1614487" cy="50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4" name="Equation" r:id="rId19" imgW="1346200" imgH="419100" progId="Equation.3">
                  <p:embed/>
                </p:oleObj>
              </mc:Choice>
              <mc:Fallback>
                <p:oleObj name="Equation" r:id="rId19" imgW="13462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2" y="5411787"/>
                        <a:ext cx="1614487" cy="502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73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71460673"/>
              </p:ext>
            </p:extLst>
          </p:nvPr>
        </p:nvGraphicFramePr>
        <p:xfrm>
          <a:off x="5249863" y="6019800"/>
          <a:ext cx="3436937" cy="49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5" name="Equation" r:id="rId21" imgW="1930320" imgH="279360" progId="Equation.DSMT4">
                  <p:embed/>
                </p:oleObj>
              </mc:Choice>
              <mc:Fallback>
                <p:oleObj name="Equation" r:id="rId21" imgW="193032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6019800"/>
                        <a:ext cx="3436937" cy="4973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1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2126</Words>
  <Application>Microsoft Office PowerPoint</Application>
  <PresentationFormat>On-screen Show (4:3)</PresentationFormat>
  <Paragraphs>282</Paragraphs>
  <Slides>25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Worksheet</vt:lpstr>
      <vt:lpstr>Equation</vt:lpstr>
      <vt:lpstr>Optical Theorem Formulation of Low-Energy Nuclear Reactions in Deuterium/Hydrogen Loaded Metals  Yeong E. Kim Department of Physics, Purdue University West Lafayette, Indiana 47907 http://www.physics.purdue.edu/people/faculty/yekim.shtml  Presented at The 10th Workshop Siena, Italy April 10 -14, 2012  </vt:lpstr>
      <vt:lpstr>PowerPoint Presentation</vt:lpstr>
      <vt:lpstr>PowerPoint Presentation</vt:lpstr>
      <vt:lpstr>The following experimental observations need to be explained either qualitatively or  quantitatively. </vt:lpstr>
      <vt:lpstr>SRI  Labyrinth (L and M)  Calorimeter and Cell</vt:lpstr>
      <vt:lpstr>P13/14 Simultaneous Series Operation of Light &amp; Heavy Water Cells;  Excess Power &amp; Current Density vs. Time</vt:lpstr>
      <vt:lpstr>PowerPoint Presentation</vt:lpstr>
      <vt:lpstr>The conditions required for positive electrolysis results: (1) Loading ratio D/Pd &gt; 0.88  and   (2) Current density Ic &gt; 250 mA/cm2</vt:lpstr>
      <vt:lpstr> Coulomb potential and nuclear square well potential</vt:lpstr>
      <vt:lpstr>SRI Case Replication</vt:lpstr>
      <vt:lpstr>PowerPoint Presentation</vt:lpstr>
      <vt:lpstr>PowerPoint Presentation</vt:lpstr>
      <vt:lpstr>One of many reproducible examples of Explosive Crater Formation  observed in excess heat and helium production in PdD  Y. Iwamura, et al.[2002,2008]</vt:lpstr>
      <vt:lpstr>PowerPoint Presentation</vt:lpstr>
      <vt:lpstr>SEM Images Obtained for a Cathode Subjected to an E-Field Showing Micro-Crater Features</vt:lpstr>
      <vt:lpstr>The following experimental observations need to be explained either qualitatively or  quantitatively. </vt:lpstr>
      <vt:lpstr>PowerPoint Presentation</vt:lpstr>
      <vt:lpstr> Coulomb potential and nuclear square well potential</vt:lpstr>
      <vt:lpstr>PowerPoint Presentation</vt:lpstr>
      <vt:lpstr>Cross-Section for Nuclear Reacion Between Two Charged Nuclei (p: projectile nucleus    t: target nucelus)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“Nuclear Reactions in Micro/Nano-Scale Metal Particles” Yeong E. Kim Department of Physics, Purdue University West Lafayette, Indiana 47907, USA</dc:title>
  <dc:creator>Kim, Yeong E</dc:creator>
  <cp:lastModifiedBy>yekim</cp:lastModifiedBy>
  <cp:revision>404</cp:revision>
  <cp:lastPrinted>2012-04-05T12:02:08Z</cp:lastPrinted>
  <dcterms:created xsi:type="dcterms:W3CDTF">2006-08-16T00:00:00Z</dcterms:created>
  <dcterms:modified xsi:type="dcterms:W3CDTF">2012-04-10T21:30:31Z</dcterms:modified>
</cp:coreProperties>
</file>